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32.xml.rels" ContentType="application/vnd.openxmlformats-package.relationships+xml"/>
  <Override PartName="/ppt/notesSlides/notesSlide32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1.jpeg" ContentType="image/jpeg"/>
  <Override PartName="/ppt/media/image2.png" ContentType="image/png"/>
  <Override PartName="/ppt/media/image9.jpeg" ContentType="image/jpeg"/>
  <Override PartName="/ppt/media/image3.jpeg" ContentType="image/jpeg"/>
  <Override PartName="/ppt/media/image4.png" ContentType="image/png"/>
  <Override PartName="/ppt/media/image8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13.png" ContentType="image/png"/>
  <Override PartName="/ppt/media/image7.jpeg" ContentType="image/jpeg"/>
  <Override PartName="/ppt/media/image12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52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2">
                <a:moveTo>
                  <a:pt x="4" y="0"/>
                </a:moveTo>
                <a:lnTo>
                  <a:pt x="4" y="0"/>
                </a:lnTo>
                <a:cubicBezTo>
                  <a:pt x="4" y="0"/>
                  <a:pt x="3" y="0"/>
                  <a:pt x="2" y="1"/>
                </a:cubicBezTo>
                <a:lnTo>
                  <a:pt x="1" y="2"/>
                </a:lnTo>
                <a:cubicBezTo>
                  <a:pt x="0" y="3"/>
                  <a:pt x="0" y="4"/>
                  <a:pt x="0" y="4"/>
                </a:cubicBezTo>
                <a:lnTo>
                  <a:pt x="0" y="25396"/>
                </a:lnTo>
                <a:lnTo>
                  <a:pt x="0" y="25397"/>
                </a:lnTo>
                <a:cubicBezTo>
                  <a:pt x="0" y="25397"/>
                  <a:pt x="0" y="25398"/>
                  <a:pt x="1" y="25399"/>
                </a:cubicBezTo>
                <a:lnTo>
                  <a:pt x="2" y="25400"/>
                </a:lnTo>
                <a:cubicBezTo>
                  <a:pt x="3" y="25401"/>
                  <a:pt x="4" y="25401"/>
                  <a:pt x="4" y="25401"/>
                </a:cubicBezTo>
                <a:lnTo>
                  <a:pt x="19046" y="25400"/>
                </a:lnTo>
                <a:lnTo>
                  <a:pt x="19047" y="25401"/>
                </a:lnTo>
                <a:cubicBezTo>
                  <a:pt x="19047" y="25401"/>
                  <a:pt x="19048" y="25401"/>
                  <a:pt x="19049" y="25400"/>
                </a:cubicBezTo>
                <a:lnTo>
                  <a:pt x="19050" y="25399"/>
                </a:lnTo>
                <a:cubicBezTo>
                  <a:pt x="19051" y="25398"/>
                  <a:pt x="19051" y="25397"/>
                  <a:pt x="19051" y="25397"/>
                </a:cubicBezTo>
                <a:lnTo>
                  <a:pt x="19051" y="4"/>
                </a:lnTo>
                <a:lnTo>
                  <a:pt x="19051" y="4"/>
                </a:lnTo>
                <a:lnTo>
                  <a:pt x="19051" y="4"/>
                </a:lnTo>
                <a:cubicBezTo>
                  <a:pt x="19051" y="4"/>
                  <a:pt x="19051" y="3"/>
                  <a:pt x="19050" y="2"/>
                </a:cubicBezTo>
                <a:lnTo>
                  <a:pt x="19049" y="1"/>
                </a:lnTo>
                <a:cubicBezTo>
                  <a:pt x="19048" y="0"/>
                  <a:pt x="19047" y="0"/>
                  <a:pt x="19047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3"/>
          <p:cNvSpPr/>
          <p:nvPr/>
        </p:nvSpPr>
        <p:spPr>
          <a:xfrm>
            <a:off x="0" y="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4"/>
          <p:cNvSpPr/>
          <p:nvPr/>
        </p:nvSpPr>
        <p:spPr>
          <a:xfrm>
            <a:off x="3884760" y="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PlaceHolder 5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0560" cy="3427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move the slide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CustomShape 7"/>
          <p:cNvSpPr/>
          <p:nvPr/>
        </p:nvSpPr>
        <p:spPr>
          <a:xfrm>
            <a:off x="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PlaceHolder 8"/>
          <p:cNvSpPr>
            <a:spLocks noGrp="1"/>
          </p:cNvSpPr>
          <p:nvPr>
            <p:ph type="sldNum"/>
          </p:nvPr>
        </p:nvSpPr>
        <p:spPr>
          <a:xfrm>
            <a:off x="3884760" y="8685000"/>
            <a:ext cx="2970000" cy="4554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marL="215640" indent="-215640"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5B78480B-FD82-452B-9400-10919E5F9497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DF757D60-9F1E-4C9C-84DD-FA18DDF8B4CF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C3CADDAC-6F6A-44C0-AB6A-A8C6FE1322A1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sldImg"/>
          </p:nvPr>
        </p:nvSpPr>
        <p:spPr>
          <a:xfrm>
            <a:off x="1133640" y="677880"/>
            <a:ext cx="4590720" cy="3444840"/>
          </a:xfrm>
          <a:prstGeom prst="rect">
            <a:avLst/>
          </a:prstGeom>
        </p:spPr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456840" y="274680"/>
            <a:ext cx="7466040" cy="529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marL="342720" indent="-342720" algn="ctr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4282560" y="414468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98116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5505480" y="159984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684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98116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5505480" y="4144680"/>
            <a:ext cx="240372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2560" y="1599840"/>
            <a:ext cx="364320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6840" y="4144680"/>
            <a:ext cx="7466040" cy="2323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3120" y="0"/>
            <a:ext cx="144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" name="CustomShape 4"/>
          <p:cNvSpPr/>
          <p:nvPr/>
        </p:nvSpPr>
        <p:spPr>
          <a:xfrm rot="5400000">
            <a:off x="7588800" y="1080360"/>
            <a:ext cx="2011320" cy="38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 rot="5400000">
            <a:off x="6990840" y="3736800"/>
            <a:ext cx="3200400" cy="36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Line 6"/>
          <p:cNvSpPr/>
          <p:nvPr/>
        </p:nvSpPr>
        <p:spPr>
          <a:xfrm>
            <a:off x="76320" y="0"/>
            <a:ext cx="144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7"/>
          <p:cNvSpPr/>
          <p:nvPr/>
        </p:nvSpPr>
        <p:spPr>
          <a:xfrm>
            <a:off x="8991720" y="0"/>
            <a:ext cx="144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8915400" y="0"/>
            <a:ext cx="144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8040" cy="519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A80389E7-0354-4699-BD34-19F8FCEFD080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Line 5"/>
          <p:cNvSpPr/>
          <p:nvPr/>
        </p:nvSpPr>
        <p:spPr>
          <a:xfrm>
            <a:off x="106200" y="0"/>
            <a:ext cx="1800" cy="6858000"/>
          </a:xfrm>
          <a:prstGeom prst="line">
            <a:avLst/>
          </a:prstGeom>
          <a:ln w="57240">
            <a:solidFill>
              <a:srgbClr val="fec3ae">
                <a:alpha val="7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Line 6"/>
          <p:cNvSpPr/>
          <p:nvPr/>
        </p:nvSpPr>
        <p:spPr>
          <a:xfrm>
            <a:off x="914400" y="0"/>
            <a:ext cx="1440" cy="6858000"/>
          </a:xfrm>
          <a:prstGeom prst="line">
            <a:avLst/>
          </a:prstGeom>
          <a:ln w="57240">
            <a:solidFill>
              <a:srgbClr val="ffede8">
                <a:alpha val="8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Line 7"/>
          <p:cNvSpPr/>
          <p:nvPr/>
        </p:nvSpPr>
        <p:spPr>
          <a:xfrm>
            <a:off x="853920" y="0"/>
            <a:ext cx="180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Line 8"/>
          <p:cNvSpPr/>
          <p:nvPr/>
        </p:nvSpPr>
        <p:spPr>
          <a:xfrm>
            <a:off x="1727280" y="0"/>
            <a:ext cx="1440" cy="6858000"/>
          </a:xfrm>
          <a:prstGeom prst="line">
            <a:avLst/>
          </a:prstGeom>
          <a:ln w="28440">
            <a:solidFill>
              <a:srgbClr val="fec3ae">
                <a:alpha val="82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9"/>
          <p:cNvSpPr/>
          <p:nvPr/>
        </p:nvSpPr>
        <p:spPr>
          <a:xfrm>
            <a:off x="1066680" y="0"/>
            <a:ext cx="1800" cy="6858000"/>
          </a:xfrm>
          <a:prstGeom prst="line">
            <a:avLst/>
          </a:prstGeom>
          <a:ln w="936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Line 10"/>
          <p:cNvSpPr/>
          <p:nvPr/>
        </p:nvSpPr>
        <p:spPr>
          <a:xfrm>
            <a:off x="9113760" y="0"/>
            <a:ext cx="180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1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2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13"/>
          <p:cNvSpPr/>
          <p:nvPr/>
        </p:nvSpPr>
        <p:spPr>
          <a:xfrm>
            <a:off x="1309680" y="4867200"/>
            <a:ext cx="641520" cy="64152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14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15"/>
          <p:cNvSpPr/>
          <p:nvPr/>
        </p:nvSpPr>
        <p:spPr>
          <a:xfrm>
            <a:off x="1663560" y="5788080"/>
            <a:ext cx="274680" cy="2746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16"/>
          <p:cNvSpPr/>
          <p:nvPr/>
        </p:nvSpPr>
        <p:spPr>
          <a:xfrm>
            <a:off x="1905120" y="4495680"/>
            <a:ext cx="365040" cy="36540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PlaceHolder 17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4" name="PlaceHolder 18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5" name="CustomShape 19"/>
          <p:cNvSpPr/>
          <p:nvPr/>
        </p:nvSpPr>
        <p:spPr>
          <a:xfrm rot="5400000">
            <a:off x="7765560" y="1174320"/>
            <a:ext cx="2286000" cy="38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0"/>
          <p:cNvSpPr/>
          <p:nvPr/>
        </p:nvSpPr>
        <p:spPr>
          <a:xfrm rot="5400000">
            <a:off x="7078680" y="4181400"/>
            <a:ext cx="3657600" cy="38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PlaceHolder 21"/>
          <p:cNvSpPr>
            <a:spLocks noGrp="1"/>
          </p:cNvSpPr>
          <p:nvPr>
            <p:ph type="sldNum"/>
          </p:nvPr>
        </p:nvSpPr>
        <p:spPr>
          <a:xfrm>
            <a:off x="1325160" y="4928760"/>
            <a:ext cx="608040" cy="5158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9CBD4E30-6ECC-486D-9CE9-496DECA3198E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8763120" y="0"/>
            <a:ext cx="144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Line 2"/>
          <p:cNvSpPr/>
          <p:nvPr/>
        </p:nvSpPr>
        <p:spPr>
          <a:xfrm>
            <a:off x="76320" y="0"/>
            <a:ext cx="144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3"/>
          <p:cNvSpPr/>
          <p:nvPr/>
        </p:nvSpPr>
        <p:spPr>
          <a:xfrm>
            <a:off x="8991720" y="0"/>
            <a:ext cx="144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Line 5"/>
          <p:cNvSpPr/>
          <p:nvPr/>
        </p:nvSpPr>
        <p:spPr>
          <a:xfrm>
            <a:off x="8915400" y="0"/>
            <a:ext cx="144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PlaceHolder 7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11" name="PlaceHolder 8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2" name="CustomShape 9"/>
          <p:cNvSpPr/>
          <p:nvPr/>
        </p:nvSpPr>
        <p:spPr>
          <a:xfrm rot="5400000">
            <a:off x="7588800" y="1080360"/>
            <a:ext cx="2011320" cy="38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8040" cy="519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07C1D8BC-1744-407F-BD87-DCA26FCB4112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11"/>
          <p:cNvSpPr/>
          <p:nvPr/>
        </p:nvSpPr>
        <p:spPr>
          <a:xfrm rot="5400000">
            <a:off x="6990840" y="3736800"/>
            <a:ext cx="3200400" cy="36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ine 5"/>
          <p:cNvSpPr/>
          <p:nvPr/>
        </p:nvSpPr>
        <p:spPr>
          <a:xfrm>
            <a:off x="106200" y="0"/>
            <a:ext cx="1800" cy="6858000"/>
          </a:xfrm>
          <a:prstGeom prst="line">
            <a:avLst/>
          </a:prstGeom>
          <a:ln w="57240">
            <a:solidFill>
              <a:srgbClr val="fec3ae">
                <a:alpha val="7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Line 6"/>
          <p:cNvSpPr/>
          <p:nvPr/>
        </p:nvSpPr>
        <p:spPr>
          <a:xfrm>
            <a:off x="914400" y="0"/>
            <a:ext cx="1440" cy="6858000"/>
          </a:xfrm>
          <a:prstGeom prst="line">
            <a:avLst/>
          </a:prstGeom>
          <a:ln w="57240">
            <a:solidFill>
              <a:srgbClr val="ffede8">
                <a:alpha val="8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Line 7"/>
          <p:cNvSpPr/>
          <p:nvPr/>
        </p:nvSpPr>
        <p:spPr>
          <a:xfrm>
            <a:off x="853920" y="0"/>
            <a:ext cx="180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8"/>
          <p:cNvSpPr/>
          <p:nvPr/>
        </p:nvSpPr>
        <p:spPr>
          <a:xfrm>
            <a:off x="1727280" y="0"/>
            <a:ext cx="1440" cy="6858000"/>
          </a:xfrm>
          <a:prstGeom prst="line">
            <a:avLst/>
          </a:prstGeom>
          <a:ln w="28440">
            <a:solidFill>
              <a:srgbClr val="fec3ae">
                <a:alpha val="82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9"/>
          <p:cNvSpPr/>
          <p:nvPr/>
        </p:nvSpPr>
        <p:spPr>
          <a:xfrm>
            <a:off x="1066680" y="0"/>
            <a:ext cx="1800" cy="6858000"/>
          </a:xfrm>
          <a:prstGeom prst="line">
            <a:avLst/>
          </a:prstGeom>
          <a:ln w="936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0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1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2"/>
          <p:cNvSpPr/>
          <p:nvPr/>
        </p:nvSpPr>
        <p:spPr>
          <a:xfrm>
            <a:off x="1324080" y="4867200"/>
            <a:ext cx="642960" cy="64152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3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4"/>
          <p:cNvSpPr/>
          <p:nvPr/>
        </p:nvSpPr>
        <p:spPr>
          <a:xfrm>
            <a:off x="1663560" y="5791320"/>
            <a:ext cx="274680" cy="2746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5"/>
          <p:cNvSpPr/>
          <p:nvPr/>
        </p:nvSpPr>
        <p:spPr>
          <a:xfrm>
            <a:off x="1879560" y="4479840"/>
            <a:ext cx="365040" cy="36504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16"/>
          <p:cNvSpPr/>
          <p:nvPr/>
        </p:nvSpPr>
        <p:spPr>
          <a:xfrm>
            <a:off x="9097920" y="0"/>
            <a:ext cx="180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PlaceHolder 17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fff39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fff39d"/>
              </a:solidFill>
              <a:latin typeface="Century Schoolbook"/>
            </a:endParaRPr>
          </a:p>
        </p:txBody>
      </p:sp>
      <p:sp>
        <p:nvSpPr>
          <p:cNvPr id="168" name="PlaceHolder 18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169" name="CustomShape 19"/>
          <p:cNvSpPr/>
          <p:nvPr/>
        </p:nvSpPr>
        <p:spPr>
          <a:xfrm rot="5400000">
            <a:off x="7764480" y="1170000"/>
            <a:ext cx="2286000" cy="38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0"/>
          <p:cNvSpPr/>
          <p:nvPr/>
        </p:nvSpPr>
        <p:spPr>
          <a:xfrm rot="5400000">
            <a:off x="7078680" y="4178160"/>
            <a:ext cx="3657600" cy="38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PlaceHolder 21"/>
          <p:cNvSpPr>
            <a:spLocks noGrp="1"/>
          </p:cNvSpPr>
          <p:nvPr>
            <p:ph type="sldNum"/>
          </p:nvPr>
        </p:nvSpPr>
        <p:spPr>
          <a:xfrm>
            <a:off x="1339560" y="4928760"/>
            <a:ext cx="608040" cy="5158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65FE8093-7CD6-4C00-92FF-E509506116B3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ne 1"/>
          <p:cNvSpPr/>
          <p:nvPr/>
        </p:nvSpPr>
        <p:spPr>
          <a:xfrm>
            <a:off x="8763120" y="0"/>
            <a:ext cx="144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Line 2"/>
          <p:cNvSpPr/>
          <p:nvPr/>
        </p:nvSpPr>
        <p:spPr>
          <a:xfrm>
            <a:off x="76320" y="0"/>
            <a:ext cx="144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Line 3"/>
          <p:cNvSpPr/>
          <p:nvPr/>
        </p:nvSpPr>
        <p:spPr>
          <a:xfrm>
            <a:off x="8991720" y="0"/>
            <a:ext cx="144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5"/>
          <p:cNvSpPr/>
          <p:nvPr/>
        </p:nvSpPr>
        <p:spPr>
          <a:xfrm>
            <a:off x="8915400" y="0"/>
            <a:ext cx="144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PlaceHolder 7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15" name="PlaceHolder 8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6" name="CustomShape 9"/>
          <p:cNvSpPr/>
          <p:nvPr/>
        </p:nvSpPr>
        <p:spPr>
          <a:xfrm rot="5400000">
            <a:off x="7588800" y="1080360"/>
            <a:ext cx="2011320" cy="38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8040" cy="519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CCCD4C53-C5B2-4350-B0C2-6EDBA20A415E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11"/>
          <p:cNvSpPr/>
          <p:nvPr/>
        </p:nvSpPr>
        <p:spPr>
          <a:xfrm rot="5400000">
            <a:off x="6990840" y="3736800"/>
            <a:ext cx="3200400" cy="36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>
            <a:off x="8763120" y="0"/>
            <a:ext cx="144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2"/>
          <p:cNvSpPr/>
          <p:nvPr/>
        </p:nvSpPr>
        <p:spPr>
          <a:xfrm>
            <a:off x="6248520" y="0"/>
            <a:ext cx="1440" cy="6858000"/>
          </a:xfrm>
          <a:prstGeom prst="line">
            <a:avLst/>
          </a:prstGeom>
          <a:ln w="3816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3"/>
          <p:cNvSpPr/>
          <p:nvPr/>
        </p:nvSpPr>
        <p:spPr>
          <a:xfrm>
            <a:off x="6192720" y="0"/>
            <a:ext cx="1800" cy="6858000"/>
          </a:xfrm>
          <a:prstGeom prst="line">
            <a:avLst/>
          </a:prstGeom>
          <a:ln w="1260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4"/>
          <p:cNvSpPr/>
          <p:nvPr/>
        </p:nvSpPr>
        <p:spPr>
          <a:xfrm>
            <a:off x="8991720" y="0"/>
            <a:ext cx="144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5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6"/>
          <p:cNvSpPr/>
          <p:nvPr/>
        </p:nvSpPr>
        <p:spPr>
          <a:xfrm>
            <a:off x="8915400" y="0"/>
            <a:ext cx="144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7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PlaceHolder 8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63" name="PlaceHolder 9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4" name="CustomShape 10"/>
          <p:cNvSpPr/>
          <p:nvPr/>
        </p:nvSpPr>
        <p:spPr>
          <a:xfrm rot="5400000">
            <a:off x="7588800" y="1080360"/>
            <a:ext cx="2011320" cy="38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PlaceHolder 11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8040" cy="519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9BCF6372-FF99-4186-A5D2-1322747624F0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 rot="5400000">
            <a:off x="6990840" y="3736800"/>
            <a:ext cx="3200400" cy="36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Line 1"/>
          <p:cNvSpPr/>
          <p:nvPr/>
        </p:nvSpPr>
        <p:spPr>
          <a:xfrm>
            <a:off x="8763120" y="0"/>
            <a:ext cx="1440" cy="6858000"/>
          </a:xfrm>
          <a:prstGeom prst="line">
            <a:avLst/>
          </a:prstGeom>
          <a:ln w="3816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Line 3"/>
          <p:cNvSpPr/>
          <p:nvPr/>
        </p:nvSpPr>
        <p:spPr>
          <a:xfrm>
            <a:off x="8991720" y="0"/>
            <a:ext cx="1440" cy="6858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5"/>
          <p:cNvSpPr/>
          <p:nvPr/>
        </p:nvSpPr>
        <p:spPr>
          <a:xfrm>
            <a:off x="8915400" y="0"/>
            <a:ext cx="144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Line 6"/>
          <p:cNvSpPr/>
          <p:nvPr/>
        </p:nvSpPr>
        <p:spPr>
          <a:xfrm>
            <a:off x="6248520" y="0"/>
            <a:ext cx="1440" cy="6858000"/>
          </a:xfrm>
          <a:prstGeom prst="line">
            <a:avLst/>
          </a:prstGeom>
          <a:ln w="3816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Line 7"/>
          <p:cNvSpPr/>
          <p:nvPr/>
        </p:nvSpPr>
        <p:spPr>
          <a:xfrm>
            <a:off x="6192720" y="0"/>
            <a:ext cx="1800" cy="6858000"/>
          </a:xfrm>
          <a:prstGeom prst="line">
            <a:avLst/>
          </a:prstGeom>
          <a:ln w="1260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PlaceHolder 8"/>
          <p:cNvSpPr>
            <a:spLocks noGrp="1"/>
          </p:cNvSpPr>
          <p:nvPr>
            <p:ph type="title"/>
          </p:nvPr>
        </p:nvSpPr>
        <p:spPr>
          <a:xfrm>
            <a:off x="456840" y="274680"/>
            <a:ext cx="7466040" cy="1141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3000" spc="-1" strike="noStrike">
                <a:solidFill>
                  <a:srgbClr val="575f6d"/>
                </a:solidFill>
                <a:latin typeface="Century Schoolbook"/>
              </a:rPr>
              <a:t>Click to edit the title text format</a:t>
            </a:r>
            <a:endParaRPr b="0" lang="en-US" sz="30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11" name="PlaceHolder 9"/>
          <p:cNvSpPr>
            <a:spLocks noGrp="1"/>
          </p:cNvSpPr>
          <p:nvPr>
            <p:ph type="body"/>
          </p:nvPr>
        </p:nvSpPr>
        <p:spPr>
          <a:xfrm>
            <a:off x="456840" y="1599840"/>
            <a:ext cx="7466040" cy="4871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Fourth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Fifth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Sixth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42720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Schoolbook"/>
              </a:rPr>
              <a:t>Seventh Outline Level</a:t>
            </a:r>
            <a:endParaRPr b="0" lang="en-US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2" name="CustomShape 10"/>
          <p:cNvSpPr/>
          <p:nvPr/>
        </p:nvSpPr>
        <p:spPr>
          <a:xfrm rot="5400000">
            <a:off x="7588800" y="1080360"/>
            <a:ext cx="2011320" cy="38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PlaceHolder 11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8040" cy="519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399D2BC6-11BB-493D-A262-724EBA6C015C}" type="slidenum">
              <a:rPr b="1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12"/>
          <p:cNvSpPr/>
          <p:nvPr/>
        </p:nvSpPr>
        <p:spPr>
          <a:xfrm rot="5400000">
            <a:off x="6990840" y="3736800"/>
            <a:ext cx="3200400" cy="36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://www.consultant.ru/document/cons_doc_LAW_354558/#dst0" TargetMode="External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0" y="189000"/>
            <a:ext cx="8497800" cy="251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РССК КИРОВСКОЙ ОБЛАСТИ «ВЯТКА»</a:t>
            </a:r>
            <a:br/>
            <a:br/>
            <a:r>
              <a:rPr b="0" lang="ru-RU" sz="24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 «СОСТАВЛЕНИЕ БУХГАЛТЕРСКОЙ ОТЧЕТНОСТИ СПОК. СЛОЖНЫЕ ВОПРОСЫ»</a:t>
            </a:r>
            <a:br/>
            <a:br/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0" y="6308640"/>
            <a:ext cx="6400800" cy="54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898989"/>
                </a:solidFill>
                <a:latin typeface="Century Schoolbook"/>
                <a:ea typeface="Noto Sans CJK SC"/>
              </a:rPr>
              <a:t>Киров декабрь 2020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250920" y="2852640"/>
            <a:ext cx="8497800" cy="3456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19080" y="0"/>
            <a:ext cx="9124920" cy="76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8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РЕЗЕРВНЫЙ ФОНД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9080" y="765000"/>
            <a:ext cx="9124920" cy="288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Кооператив в обязательном порядке формирует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резервный фонд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который является неделимым и размер которого должен составлять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менее 10 процентов от паевого фонда кооператива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Порядок формирования резервного фонда устанавливается уставом кооператива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До формирования в полном объеме резервного фонда кооператив не вправе осуществлять кооперативные выплаты, начисления и выплату дивидендов по дополнительным паевым взносам членов кооператива.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19080" y="3683160"/>
            <a:ext cx="9124920" cy="25542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резервного фонда: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Дт 84 Кт 82 за счет нераспределенной прибыли;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Дт 86 Кт 82 за счет целевых взносов членов кооператива;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CustomShape 4"/>
          <p:cNvSpPr/>
          <p:nvPr/>
        </p:nvSpPr>
        <p:spPr>
          <a:xfrm>
            <a:off x="19080" y="6237360"/>
            <a:ext cx="9124920" cy="5763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Отражение резервного фонда  в бухгалтерском балансе по строке 1370.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0" y="0"/>
            <a:ext cx="8229600" cy="78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5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ДОХОДЫ И РАСХОДЫ (КОММЕРЧЕСКИЕ И НЕКОММЕРЧЕСКИЕ)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0" y="785880"/>
            <a:ext cx="8748720" cy="60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e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Смета /План доходов и расходов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(обязательна для СПоК как НКО) в разрезе коммерческой и некоммерческой деятельности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, ежегодно утверждается общим собранием.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Перечень устанавливается Положением.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Итог по расходам = итогу по доходам  как НКО.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(+) контрольная функция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Положение о порядке распределения доходов и расходов на коммерческую и некоммерческую.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Доходы: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Некоммерческие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: членские взносы (паевые обязательные, дополнительные или целевые), субсидии, гранты (целевые поступления из бюджета), целевые поступления от организаций.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 поступлении целевых средств важным является вопрос </a:t>
            </a:r>
            <a:r>
              <a:rPr b="1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налогообложения.</a:t>
            </a: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0" i="1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Обязательные условия </a:t>
            </a: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учета средств: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1) кооператив должен вести раздельный учет полученных доходов и произведенных расходов по целевому финансированию;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2)  указанные доходы должны быть использованы по целевому назначению;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3)  полученные в качестве целевого финансирования средства кооператив может использовать в течение периода, оговоренного лицом, от которого они поступили.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Коммерческие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: выручка от реализации товаров, работ, услуг, прочие доходы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edg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0" y="2214720"/>
            <a:ext cx="8715240" cy="421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ebab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2880" indent="-271440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Разделение расходов 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на коммерческие и некоммерческие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Возможно 2 варианта на выбор: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Century Schoolbook"/>
              <a:buAutoNum type="arabicParenR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Прямой 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распределение по видам расходов. Например, определенные статьи затрат (…) финансируются за счет вносимых членских целевых взносов, остальные (…) за счет поступлений от предпринимательской деятельности.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Century Schoolbook"/>
              <a:buAutoNum type="arabicParenR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Все расходы суммируются и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распределяются пропорционально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доле 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поступлений от коммерческой деятельности (выручка) и некоммерческой (членские взносы, гранты)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2" name="" descr=""/>
          <p:cNvPicPr/>
          <p:nvPr/>
        </p:nvPicPr>
        <p:blipFill>
          <a:blip r:embed="rId1"/>
          <a:srcRect l="0" t="0" r="6321" b="-214"/>
          <a:stretch/>
        </p:blipFill>
        <p:spPr>
          <a:xfrm>
            <a:off x="428760" y="142920"/>
            <a:ext cx="4071960" cy="2019240"/>
          </a:xfrm>
          <a:prstGeom prst="rect">
            <a:avLst/>
          </a:prstGeom>
          <a:ln w="0">
            <a:noFill/>
          </a:ln>
        </p:spPr>
      </p:pic>
      <p:pic>
        <p:nvPicPr>
          <p:cNvPr id="393" name="" descr=""/>
          <p:cNvPicPr/>
          <p:nvPr/>
        </p:nvPicPr>
        <p:blipFill>
          <a:blip r:embed="rId2"/>
          <a:stretch/>
        </p:blipFill>
        <p:spPr>
          <a:xfrm>
            <a:off x="4572000" y="214200"/>
            <a:ext cx="4143240" cy="1947960"/>
          </a:xfrm>
          <a:prstGeom prst="rect">
            <a:avLst/>
          </a:prstGeom>
          <a:ln w="0">
            <a:noFill/>
          </a:ln>
        </p:spPr>
      </p:pic>
    </p:spTree>
  </p:cSld>
  <p:transition>
    <p:wipe dir="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250920" y="0"/>
            <a:ext cx="8893080" cy="54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4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ПОРЯДОК ФОРМИРОВАНИЯ И РАСХОДОВАНИЯ ПРИБЫЛИ</a:t>
            </a:r>
            <a:r>
              <a:rPr b="0" lang="ru-RU" sz="30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250920" y="549360"/>
            <a:ext cx="8893080" cy="180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7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Прибыль от работы в кооперативе может складываться как у членов-пайщиков, так и в кооперативе.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Например: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Прибыль включается в стоимость цены на продукцию (сбыт). Основную прибыль получает член кооператива по факту сданной продукции;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Прибыль формируется в кооперативе (переработка). При этом часть прибыли получает пайщик и часть - Кооператив</a:t>
            </a: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150840" y="2349360"/>
            <a:ext cx="8964720" cy="450864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Распределение прибыли (при условии, что резервный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и неделимый фонд сформированы)  по итогам года в Кооперативе может выглядеть следующим образом: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прибыль остается в Кооперативе на его развитие. Заключительными проводками сумма прибыли относится в состав целевых средств (ДТ84 КТ86);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прибыль распределяется между членами пропорционально их доле участия в хозяйственной деятельности (кооперативные выплаты).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прибыль может распределяться на дивиденды по дополнительным паевым взносам членов и паевым взносам ассоциированных членов кооператива по решению общего собрания.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Кооперативные выплаты– часть прибыли кооператива, распределяемая между его членами пропорционально их участию в хозяйственной деятельности кооператива.  (Приращенный пай)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0" y="0"/>
            <a:ext cx="8229600" cy="78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5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ПОРЯДОК ОТРАЖЕНИЯ ПРИОБРЕТЕНИЯ ИМУЩЕСТВА ЗА СЧЕТ СРЕДСТВ ГРАНТА В УЧЕТЕ И ОТЧЕТНОСТИ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0" y="785880"/>
            <a:ext cx="8229600" cy="60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e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Использование средств целевого финансирования, полученного некоммерческой организацией в виде инвестиционных средств на приобретение и (или) создание основных средств, включая общего пользования, раскрывается как уменьшение по группе статей «Целевые средства» (стр. баланса 1350)  и соответственно как увеличение статьи "Фонд недвижимого и особо ценного движимого имущества« (стр. баланса 1360).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	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Информация о целевом использовании некоммерческой организацией полученных средств (по форме, структуре, составу источников поступления и направлениям использования) раскрывается в отчете о целевом использовании средств (стр.6330).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	</a:t>
            </a: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&lt;Информация&gt; Минфина России "Об особенностях формирования бухгалтерской (финансовой) отчетности некоммерческих организаций (ПЗ-1/2015)"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edg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0"/>
            <a:ext cx="8229600" cy="78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5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ПРИМЕР. ПРИОБРЕТЕНИЕ ОСНОВНОГО СРЕДСТВА ЗА СЧЕТ СРЕДСТВ ГРАНТА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179280" y="692280"/>
            <a:ext cx="8964720" cy="616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cfc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 декабре 2019 года СПССПОК «Весна» приобретен комбайн стоимостью 3 млн. рублей без НДС.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 покупку комбайна из бюджета выделен грант 1,8 млн. рублей (60% от стоимости);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 состоянию на 31.12.2019г. размер целевых средств, сформированных за счет нераспределенной прибыли, составил 0.4 млн. рублей. 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 решению общего собрания, проведенного по итогам 2019 года, приобретенный комбайн внесен в состав имущества неделимого фонда.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 приобретение комбайна кооперативом привлечен заем на сумму 0,8 млн.руб.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ДТ51   КТ76      1,8 млн.руб. Поступили средства гранта из бюджета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ДТ51   КТ66      0,8 млн.руб. Поступили заемные средства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ДТ76   КТ86      1,8 млн.руб. Отражены целевые средства гранта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ДТ60   КТ51        3 млн.руб. Оплачен счет поставщика за комбайн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ДТ08   КТ60        3 млн.руб. Поступил комбайн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ДТ01   КТ08        3 млн.руб. Комбайн введен в эксплуатацию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ДТ86   КТ83     2,2 млн.руб. Направлены целевые средства в неделимый фонд (1,8+0,4)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 бухгалтерском балансе по состоянию на 31.12.2019г. отражены следующие суммы: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Строка 1150 «Основные средства» 3 млн.руб.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Строка 1360 «Фонд недвижимого и особо ценного движимого имущества» 2,2 млн.руб.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 Отчете о целевом использовании средств: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Строка 6220 1,8 млн.руб., строка 6240 0,4 млн.руб., строка 6330 2,2 млн.руб.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 итогам 2020 года кооперативом получена прибыль в сумме 1 млн.руб. По решению общего собрания часть прибыли в сумме 0,8 млн.руб. направлена на покрытие неделимого фонда: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84 КТ83 0,8 млн.руб.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edg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0" y="0"/>
            <a:ext cx="91440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УЧЕТА СУБСИДИЙ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0" y="907920"/>
            <a:ext cx="9144000" cy="59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fa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Вопросы, касающиеся отражения в учете НКО средств государственной поддержки в виде субсидий на возмещение части затрат не урегулирован.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Информации Минфина ПЗ - 1/2015 «Об особенностях формирования бухгалтерской (финансовой) отчетности некоммерческих организаций» разъяснены вопросы отражения в учете средств целевого финансирования, полученного некоммерческой организацией в виде инвестиционных средств на приобретение и (или) создание основных средств (грантов).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Согласно п.7.1 ПБУ 1/2008 в случае если по конкретному вопросу ведения бухгалтерского учета в федеральных стандартах бухгалтерского учета не установлены способы ведения бухгалтерского учета, то организация разрабатывает соответствующий способ исходя из требований, установленных законодательством РФ о бухгалтерском учете, федеральными и (или) отраслевыми стандартами.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Положение по бухгалтерскому учету  «учет государственной помощи» ПБУ 13/2000 устанавливает порядок учета средств государственной поддержки.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Согласно п.1 ПБУ 13/2000, положение устанавливает правила формирования в бухгалтерском учете информации о получении и использовании государственной помощи, предоставляемой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коммерческим организациям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СПоК является некоммерческой организацией. В то же время, СПоК осуществляет как некоммерческую, так и коммерческую деятельность.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Исходя из изложенного выше, в целях отражения в учете средств государственной поддержки рекомендуем руководствоваться положениями ПБУ 13/2000.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закрепить данное решение в учетной политике организации.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0" y="0"/>
            <a:ext cx="91440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СПИСАНИЯ БЮДЖЕТНЫХ СРЕДСТВ </a:t>
            </a:r>
            <a:r>
              <a:rPr b="1" lang="ru-RU" sz="2900" spc="-1" strike="noStrike" u="sng">
                <a:solidFill>
                  <a:srgbClr val="575f6d"/>
                </a:solidFill>
                <a:uFillTx/>
                <a:latin typeface="Times New Roman"/>
                <a:ea typeface="Times New Roman"/>
              </a:rPr>
              <a:t>НА ФИНАНСИРОВАНИЕ КАПИТАЛЬНЫХ ЗАТРАТ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0" y="907920"/>
            <a:ext cx="9144000" cy="59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fa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- по мере начисления амортизации на протяжении СПИ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- в течение периода признания расходов, связанных с выполнением условий предоставления бюджетных средств на приобретение ОС, не подлежащих амортизации.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целевое финансирование учитывается при вводе ОС в эксплуатацию </a:t>
            </a:r>
            <a:r>
              <a:rPr b="1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 качестве доходов будущих периодов</a:t>
            </a: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(98 счет) с последующим отнесением в течение СПИ объектов ОС по мере начисления амортизации на финансовые результаты организации;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60 Кредит 51 оплачен счет поставщика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08 Кредит 60 приобретено ОС (без НДС)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01 Кредит 08 ОС  введено в эксплуатацию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86  Кредит 98 субсидия отнесена на доходы будущих периодов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20,23,… Кредит 02 начислена амортизация по ОС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98 Кредит 91.01 списана сумма доходов буд.периодов пропорционально СПИ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бухгалтерском балансе по строке 1530 «Доходы будущих периодов».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отчете о финансовых результатах по строке  2340 (прочие доходы) – по мере списания в состав доходов.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0" y="0"/>
            <a:ext cx="91440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СПИСАНИЯ БЮДЖЕТНЫХ СРЕДСТВ НА ФИНАНСИРОВАНИЕ КАПИТАЛЬНЫХ ЗАТРАТ (ПРИМЕР)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0" y="907920"/>
            <a:ext cx="9144000" cy="59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e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Сумма полученной субсидии — 800 000 руб.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Первоначальная стоимость ОС — 900 000 руб.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СПИ— 3 года (36 месяцев),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сумма ежемесячной амортизации — 25 000 руб.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Получена субсидия: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51 Кредит 86 — 800 000 руб.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Объект ОС введен в эксплуатацию - субсидия отнесена в состав доходов будущих периодов: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86 Кредит 98 — 800 000 руб.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Ежемесячно (по мере начисления амортизации) списание субсидии на финансовые результаты: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3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98 Кредит 91 — 22 222 руб. (800 000 руб. х 25 000 руб. / 900 000 руб.).</a:t>
            </a:r>
            <a:br/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0" y="0"/>
            <a:ext cx="91440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АМОРТИЗАЦИЯ ИЛИ ИЗНОС?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0" y="907920"/>
            <a:ext cx="9144000" cy="59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e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 объектам основных средств НКО амортизация не начисляется. По ним на забалансовом счете производится обобщение информации о суммах износа, начисляемого линейным способом. (Приказ Минфина России от 30.03.2001 N 26н (ред. от 16.05.2016) "Об утверждении Положения по бухгалтерскому учету "Учет основных средств" ПБУ 6/01)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 01.01.2022 года ПБУ 6/01 утратит силу, вступит в силу ФСБУ 6/2020, утвержденный </a:t>
            </a:r>
            <a:r>
              <a:rPr b="1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Приказом Минфина России от 17.09.2020 N 204н "Об утверждении Федеральных стандартов бухгалтерского учета ФСБУ 6/2020 "Основные средства" и ФСБУ 26/2020 «Капитальные вложения». Организация может принять решение о применении стандарта до 01.01.2022г. Согласно Положению: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Стоимость основных средств погашается посредством амортизации  (п.27).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Не подлежат амортизации: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инвестиционная недвижимость, оцениваемая по переоцененной стоимости;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основные средства, потребительские свойства которых с течением времени не изменяются (в частности, земельные участки, объекты природопользования, музейные предметы и музейные коллекции);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используемые для реализации законодательства Российской Федерации о мобилизационной подготовке и мобилизации объекты основных средств, которые законсервированы и не используются при производстве и (или) продаже продукции (товаров), при выполнении работ или оказании услуг, для предоставления за плату во временное пользование, для управленческих нужд.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3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НКО согласно новому стандарту будут начислять амортизацию!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Так как ОС участвуют в коммерческой деятельности, во избежание противоречий, рекомендуем с 01.01.2021г. Применять ФСБУ 06/2020 и начислять амортизацию.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согласовать с Министерством с/х.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179280" y="115920"/>
            <a:ext cx="8570880" cy="65530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just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Виды взносов членов кооператива  и особенности их учета;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Неделимый фонд. Порядок его формирования;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Резервный фонд;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Доходы и расходы от коммерческой и некоммерческой деятельности;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формирования и расходования прибыли;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отражения приобретения имущества за счет средств гранта;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списания бюджетных средств на финансирование капитальных затрат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списания бюджетных средств на финансирование текущих расходов;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списания бюджетных средств на финансирование ранее произведенных расходов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списания бюджетных средств на возмещение затрат на приобретение имущества для членов кооператива(пример);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Налогообложение грантов;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Особенности налогообложения субсидий;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Формы бухгалтерской отчетности НКО.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0" y="0"/>
            <a:ext cx="91440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СПИСАНИЯ БЮДЖЕТНЫХ СРЕДСТВ </a:t>
            </a:r>
            <a:r>
              <a:rPr b="1" lang="ru-RU" sz="2900" spc="-1" strike="noStrike" u="sng">
                <a:solidFill>
                  <a:srgbClr val="575f6d"/>
                </a:solidFill>
                <a:uFillTx/>
                <a:latin typeface="Times New Roman"/>
                <a:ea typeface="Times New Roman"/>
              </a:rPr>
              <a:t>НА ФИНАНСИРОВАНИЕ ТЕКУЩИХ РАСХОДОВ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0" y="907920"/>
            <a:ext cx="9144000" cy="59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cfc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Century Schoolbook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списываются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в периоды признания расходов</a:t>
            </a: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, на финансирование которых они предоставлены.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 момент принятия запасов к учету - Целевое финансирование признается в качестве доходов будущих периодов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 отпуске запасов в производство продукции, на выполнение работ (оказание услуг), начисления оплаты труда и осуществления других расходов аналогичного характера – доходы будущих периодов списываются на текущие доходы.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ctr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Корреспонденция счетов (приобретение МПЗ за счет субсидии):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10 Кредит 60 приобретены МПЗ за счет бюджетных средств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86 Кредит 98 списана сумма, равная приобретенным МПЗ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20,25,… Кредит 10 отпущены МПЗ в производство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98 Кредит 91 Списаны доходы будущих периодов в размере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стоимости отпущенных в производство МПЗ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бухгалтерском балансе по строке 1530 «Доходы будущих периодов».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отчете о финансовых результатах по строке  2340 (прочие доходы) – по мере списания в состав доходов.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0" y="0"/>
            <a:ext cx="91440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СПИСАНИЯ БЮДЖЕТНЫХ СРЕДСТВ НА ФИНАНСИРОВАНИЕ РАНЕЕ ПРОИЗВЕДЕННЫХ РАСХОДОВ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0" y="907920"/>
            <a:ext cx="9144000" cy="59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fa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1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предоставленные на финансирование расходов, понесенных в предыдущие отчетные периоды, относятся на увеличение финансового результата организации.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Дебет 86 Кредит 91 на сумму субсидии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Отражение в отчете о финансовых результатах по строке  2340 (прочие доходы)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предоставленные на финансирование капитальных затрат, понесенных организацией в предыдущие отчетные периоды, отражаются в размере начисленной амортизации как увеличение финансового результата организации, в оставшейся части - в качестве доходов будущих периодов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Дебет 86 Кредит 91 в размере начисленной амортизации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Дебет 86 Кредит 98 оставшаяся сумма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Дебет 20,… Кредит 02 текущая амортизация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Дебет 98 Кредит 91 списание доходов будущих периодов пропорционально СПИ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бухгалтерском балансе по строке 1530 «Доходы будущих периодов».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отчете о финансовых результатах по строке  2340 (прочие доходы) – по мере списания в состав доходов.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0" y="0"/>
            <a:ext cx="9144000" cy="134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3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СПИСАНИЯ БЮДЖЕТНЫХ СРЕДСТВ НА ФИНАНСИРОВАНИЕ РАНЕЕ ПРОИЗВЕДЕННЫХ РАСХОДОВ (ПРИМЕР)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0" y="1341360"/>
            <a:ext cx="9144000" cy="551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e1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Получена субсидия на финансирование капитальных затрат, произведенных в прошлом отчетном периоде.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Стоимость объекта и, соответственно, размер субсидии составляют 900 000 руб.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За прошлый период по объекту начислена амортизация в размере 175 000 руб.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Получение субсидии отразится в учете организации следующим образом: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51 Кредит 86 — на сумму полученной субсидии — 900 000 руб.;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86 Кредит 91 — на сумму субсидии в размере начисленной амортизации — 175 000 руб.;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86 Кредит 98 — на оставшуюся сумму субсидии — 725 000 руб. (900 000 руб. – 175 000 руб.).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Сумма субсидии, учтенная на счете 98, будет списываться на финансовые результаты (дебет 98 кредит 91) по мере начисления амортизации.</a:t>
            </a:r>
            <a:b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бухгалтерском балансе по строке 1530 «Доходы будущих периодов».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отчете о финансовых результатах по строке  2340 (прочие доходы) – по мере списания в состав доходов.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0" y="0"/>
            <a:ext cx="9144000" cy="134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3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ПОРЯДОК СПИСАНИЯ БЮДЖЕТНЫХ СРЕДСТВ НА ВОЗМЕЩЕНИЕ ЗАТРАТ НА ПРИОБРЕТЕНИЕ ИМУЩЕСТВА ДЛЯ ЧЛЕНОВ КООПЕРАТИВА(ПРИМЕР)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0" y="1341360"/>
            <a:ext cx="9144000" cy="551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e1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Приобретено 100 доильных аппаратов для членов кооператива по цене 10 тыс.руб. на сумму 1 млн. руб. Без НДС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Получена субсидия на возмещение затрат на покупку доильных аппаратов в размере 50% от понесенных затрат, в сумме 500 тыс.руб.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41 КТ 60 1 млн.руб. Поступили доильные аппараты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60 КТ 51 1 млн.руб. Оплачен счет поставщика за доильные аппараты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76 КТ 90.1 500 тыс.руб. начислена выручка от реализации доильных аппаратов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90.2 КТ 41 1 млн.руб. списана себестоимость доильных аппаратов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51 КТ 76 500 тыс.руб. Поступление от членов кооператива за доильные аппараты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51 КТ 76 500 тыс.руб. Поступление субсидии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76 КТ 86 500 тыс.руб. Начислена субсидия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ДТ 86 КТ 91 500 тыс.руб. Отражена субсидия в составе прочих доходов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Отражение в отчете о финансовых результатах по строке  2340 (прочие доходы)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0" y="1844640"/>
            <a:ext cx="8785080" cy="482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e86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 определении налоговой базы </a:t>
            </a:r>
            <a:r>
              <a:rPr b="1" i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не учитываются целевые поступления</a:t>
            </a:r>
            <a:r>
              <a:rPr b="0" i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(за исключением целевых поступлений в виде подакцизных товаров</a:t>
            </a:r>
            <a:r>
              <a:rPr b="1" i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). К ним относятся целевые поступления на содержание некоммерческих организаций и ведение ими уставной деятельности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,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поступившие безвозмездно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на основании решений органов государственной власти и органов местного самоуправления и решений органов управления государственных внебюджетных фондов, а также целевые поступления </a:t>
            </a:r>
            <a:r>
              <a:rPr b="1" i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 других организаций и (или) физических лиц и использованные указанными получателями по назначению.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При этом налогоплательщики - получатели указанных целевых поступлений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обязаны вести раздельный учет</a:t>
            </a:r>
            <a:r>
              <a:rPr b="1" i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доходов (расходов), полученных (понесенных) в рамках целевых поступлений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(п 2 ст. 251 Налогового Кодекса РФ).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2987640" cy="1882800"/>
          </a:xfrm>
          <a:prstGeom prst="rect">
            <a:avLst/>
          </a:prstGeom>
          <a:ln w="0">
            <a:noFill/>
          </a:ln>
        </p:spPr>
      </p:pic>
      <p:sp>
        <p:nvSpPr>
          <p:cNvPr id="419" name="CustomShape 2"/>
          <p:cNvSpPr/>
          <p:nvPr/>
        </p:nvSpPr>
        <p:spPr>
          <a:xfrm>
            <a:off x="2771640" y="260280"/>
            <a:ext cx="6193080" cy="1465560"/>
          </a:xfrm>
          <a:prstGeom prst="rect">
            <a:avLst/>
          </a:pr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Главная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особенность в налогообложении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некоммерческих организаций состоит в том, что все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</a:rPr>
              <a:t>поступления, относимые к целевым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(т.е. зачисляемые на счет 86),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налогами не облагаются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(при соблюдении необходимых условий).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edg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30200" y="189000"/>
            <a:ext cx="8713800" cy="95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8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НЕ ВСЕ ПОСТУПЛЕНИЯ ИЗ БЮДЖЕТА В СПОК ОСВОБОЖДАЮТСЯ ОТ НАЛОГООБЛОЖЕНИЯ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0" y="1197000"/>
            <a:ext cx="2736720" cy="158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Пример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не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включения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в налоговую базу (ст. 251 НК)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0" y="2781360"/>
            <a:ext cx="2736720" cy="374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Грант на развитие материально-технической базы потребительского кооператива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(ст.251 п.2п.п.3)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6335640" y="1197000"/>
            <a:ext cx="2808360" cy="158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Пример </a:t>
            </a: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включения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в налоговую базу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6407280" y="2781360"/>
            <a:ext cx="2736720" cy="375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Бюджетные субсидии на закупку с/х продукции у членов СПоК (не подпадают под определение целевого финансирования)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1"/>
          <a:stretch/>
        </p:blipFill>
        <p:spPr>
          <a:xfrm>
            <a:off x="2987640" y="1197000"/>
            <a:ext cx="3240000" cy="5327640"/>
          </a:xfrm>
          <a:prstGeom prst="rect">
            <a:avLst/>
          </a:prstGeom>
          <a:ln w="0">
            <a:noFill/>
          </a:ln>
        </p:spPr>
      </p:pic>
    </p:spTree>
  </p:cSld>
  <p:transition>
    <p:wipe dir="d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0" y="0"/>
            <a:ext cx="9144000" cy="76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3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НАЛОГОВЫЙ УЧЕТ СУБСИДИЙ (ОСНО)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0" y="765000"/>
            <a:ext cx="9144000" cy="60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cfc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Порядок учета в составе доходов средств полученных субсидий определен п. 4.1 ст. 271 НК РФ: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 финансирование расходов, не связанных с приобретением амортизируемого имущества, учитываются по мере признания расходов, фактически осуществленных за счет этих средств (например, по мере списания материалов, закупленных на средства субсидии);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 компенсацию ранее произведенных расходов, не связанных с приобретением амортизируемого имущества, единовременно на дату их зачисления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0" y="0"/>
            <a:ext cx="9144000" cy="76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НАЛОГОВЫЙ УЧЕТ СУБСИДИЙ (ОСНО)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0" y="765000"/>
            <a:ext cx="9144000" cy="60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eba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 финансирование расходов, связанных с приобретением, амортизируемого имущества, учитываются по мере начисления амортизации;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 компенсацию ранее произведенных расходов, связанных с приобретением амортизируемого имущества: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единовременно в сумме, соответствующей сумме уже начисленной амортизации;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оставшаяся разница между суммой полученных субсидий и суммой, учтенной в составе доходов на дату их зачисления, по мере начисления амортизации)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0" y="0"/>
            <a:ext cx="9144000" cy="76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НАЛОГОВЫЙ УЧЕТ СУБСИДИЙ (ЕСХН)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0" y="765000"/>
            <a:ext cx="9144000" cy="60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fa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Согласно п. 5 ст. 346.5 Кодекса установлен особый порядок учета средств финансовой поддержки в виде субсидий, полученных в соответствии с Федеральным законом от 24.07.2007 N 209-ФЗ "О развитии малого и среднего предпринимательства в РФ"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налогоплательщиками, применяющими ЕСХН.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Указанные субсидии отражаются в составе доходов пропорционально расходам, фактически осуществленным за счет этого источника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, но не более двух налоговых периодов с даты получения. Если по окончании второго налогового периода сумма полученных средств финансовой поддержки, указанных в настоящем пункте, превысит сумму признанных расходов, фактически осуществленных за счет этого источника, разница между указанными суммами в полном объеме отражается в составе доходов этого периода (п.5 ст. 346.5)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0" y="0"/>
            <a:ext cx="9144000" cy="76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Times New Roman"/>
                <a:ea typeface="Times New Roman"/>
              </a:rPr>
              <a:t>НАЛОГОВЫЙ УЧЕТ СУБСИДИЙ (УСНО)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0" y="765000"/>
            <a:ext cx="9144000" cy="607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cfc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Согласно п. 1 статьи 346.17 НК РФ, </a:t>
            </a: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средства финансовой поддержки в виде субсидий, полученные в соответствии с Федеральным </a:t>
            </a:r>
            <a:r>
              <a:rPr b="1" lang="ru-RU" sz="2400" spc="-1" strike="noStrike" u="sng">
                <a:solidFill>
                  <a:srgbClr val="ccccff"/>
                </a:solidFill>
                <a:uFillTx/>
                <a:latin typeface="Century Schoolbook"/>
                <a:ea typeface="Noto Sans CJK SC"/>
                <a:hlinkClick r:id="rId1"/>
              </a:rPr>
              <a:t>законом</a:t>
            </a:r>
            <a:r>
              <a:rPr b="1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 "О развитии малого и среднего предпринимательства в Российской Федерации",</a:t>
            </a: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отражаются в составе доходов пропорционально расходам, фактически осуществленным за счет этого источника, но не более двух налоговых периодов с даты получения.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Если по окончании второго налогового периода сумма полученных средств финансовой поддержки, указанных в настоящем пункте, превысит сумму признанных расходов, фактически осуществленных за счет этого источника, разница между указанными суммами в полном объеме отражается в составе доходов этого налогового периода.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57200" y="0"/>
            <a:ext cx="8218440" cy="105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ЧЛЕНСКИЕ ВЗНОСЫ В КООПЕРАТИВ</a:t>
            </a:r>
            <a:r>
              <a:rPr b="1" lang="ru-RU" sz="36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. </a:t>
            </a:r>
            <a:r>
              <a:rPr b="1" lang="ru-RU" sz="25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ОБЯЗАТЕЛЬНЫЙ ПАЕВОЙ ВЗНОС.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68360" y="1125360"/>
            <a:ext cx="8229600" cy="179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Для ведения хозяйственной деятельности члены кооператива вносят членские взносы: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обязательный паевой взнос;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дополнительный паевой взнос;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целевой взнос (вступительный, на другие цели).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Размеры (методика оценки) членских взносов утверждаются общим собранием 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468360" y="2924280"/>
            <a:ext cx="8281800" cy="37447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</a:rPr>
              <a:t>Обязательный паевой взнос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вносится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в обязательном порядке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и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даёт право: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голоса;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участия в хозяйственной деятельности;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получение кооперативных выплат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Обязательные паевые взносы в потребительском кооперативе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устанавливаются пропорционально предполагаемому объему участия члена кооператива в хозяйственной деятельности данного кооператива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. Поэтому в уставе может предусматриваться именно такое условие о размере обязательных паевых взносов и содержаться ссылка на внутреннее положение кооператива, определяющие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методику оценки участия в хозяйственной деятельности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68360" y="189000"/>
            <a:ext cx="5051520" cy="249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30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ФОРМЫ БУХГАЛТЕРСКОЙ </a:t>
            </a:r>
            <a:br/>
            <a:r>
              <a:rPr b="0" lang="ru-RU" sz="30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ОТЧЕТНОСТИ</a:t>
            </a:r>
            <a:br/>
            <a:r>
              <a:rPr b="0" lang="ru-RU" sz="30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СПОК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68360" y="2781360"/>
            <a:ext cx="8424720" cy="407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Состав годовой бухгалтерской (финансовой) отчетности (ст. 14 402-ФЗ, Информация Минфина №ПЗ-1/2015) 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бухгалтерский баланс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отчет о целевом использовании средств</a:t>
            </a:r>
            <a:r>
              <a:rPr b="0" lang="ru-RU" sz="1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приложения к ним: в т.ч. </a:t>
            </a: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отчет о финансовых результатах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(при наличии доходов от коммерческой деятельности), пояснения.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НКО </a:t>
            </a: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вправе применять упрощенные способы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ведения бухгалтерского учета, включая упрощенную бухгалтерскую (финансовую) отчетность 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	</a:t>
            </a: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Но! Учитывая, что СПоК предоставляет в Минсельхоз отчетность о финансово-экономическом состоянии товаропроизводителей АПК, </a:t>
            </a:r>
            <a:r>
              <a:rPr b="1" i="1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применять упрощенные способы бухгалтерского учета </a:t>
            </a: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не рекомендуем</a:t>
            </a:r>
            <a:r>
              <a:rPr b="0" i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.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Отчетным периодом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является </a:t>
            </a:r>
            <a:r>
              <a:rPr b="1" lang="ru-RU" sz="16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календарный год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- с 1 января по 31 декабря включительно.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Отчетность предоставляется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в ФНС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– в течение 90 дней после окончания года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6" name="" descr=""/>
          <p:cNvPicPr/>
          <p:nvPr/>
        </p:nvPicPr>
        <p:blipFill>
          <a:blip r:embed="rId1"/>
          <a:stretch/>
        </p:blipFill>
        <p:spPr>
          <a:xfrm>
            <a:off x="5508720" y="189000"/>
            <a:ext cx="3635280" cy="2448000"/>
          </a:xfrm>
          <a:prstGeom prst="rect">
            <a:avLst/>
          </a:prstGeom>
          <a:ln w="0">
            <a:noFill/>
          </a:ln>
        </p:spPr>
      </p:pic>
    </p:spTree>
  </p:cSld>
  <p:transition>
    <p:wipe dir="u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68360" y="189000"/>
            <a:ext cx="8424720" cy="666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НКО (СПоК) определяет содержание пояснений к бухгалтерскому балансу и отчету о целевом использовании средств при оформлении их в табличной форме;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 формировании показателей бухгалтерской (финансовой) отчетности некоммерческая организация должна исходить из требования существенности;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НКО самостоятельно принимает решение о существенности того или иного показателя с учетом его оценки, характера, конкретных обстоятельств возникновения;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НКО в  пояснениях к бухгалтерскому балансу и отчету о целевом использовании средств должна раскрывать информацию: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 наличии на начало и конец отчетного периода и движении в течение отчетного периода отдельных видов: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нематериальных активов,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основных средств (включая арендованные),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финансовых вложений,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дебиторской задолженности,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кредиторской задолженности,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оценочных обязательств,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условных обязательств и условных активов,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 любых выданных и полученных обеспечениях обязательств и платежей,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 событиях после отчетной даты,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 прекращенных операциях,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 связанных сторонах,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 государственной помощи.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u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395280" y="4221000"/>
            <a:ext cx="8748720" cy="336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90000"/>
              </a:lnSpc>
              <a:spcBef>
                <a:spcPts val="697"/>
              </a:spcBef>
              <a:tabLst>
                <a:tab algn="l" pos="0"/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  <a:tab algn="l" pos="10331280"/>
                <a:tab algn="l" pos="1078056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Караулова Елена Владимировна: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  <a:tab algn="l" pos="10331280"/>
                <a:tab algn="l" pos="1078056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</a:t>
            </a:r>
            <a:r>
              <a:rPr b="0" lang="ru-RU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+7 953 677 01 77         elenaok11@mail.ru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  <a:tabLst>
                <a:tab algn="l" pos="0"/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  <a:tab algn="l" pos="10331280"/>
                <a:tab algn="l" pos="1078056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Мальцева Олеся Викторовна: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0"/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  <a:tab algn="l" pos="10331280"/>
                <a:tab algn="l" pos="1078056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</a:t>
            </a:r>
            <a:r>
              <a:rPr b="0" lang="ru-RU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+7 922 666 53 15       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maltsevaol</a:t>
            </a:r>
            <a:r>
              <a:rPr b="0" lang="ru-RU" sz="28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@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mail.ru</a:t>
            </a:r>
            <a:r>
              <a:rPr b="0" lang="en-US" sz="28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  <a:tabLst>
                <a:tab algn="l" pos="0"/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  <a:tab algn="l" pos="10331280"/>
                <a:tab algn="l" pos="1078056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  <a:tabLst>
                <a:tab algn="l" pos="0"/>
                <a:tab algn="l" pos="911160"/>
                <a:tab algn="l" pos="1825560"/>
                <a:tab algn="l" pos="2739960"/>
                <a:tab algn="l" pos="3654360"/>
                <a:tab algn="l" pos="4568760"/>
                <a:tab algn="l" pos="5483160"/>
                <a:tab algn="l" pos="6397560"/>
                <a:tab algn="l" pos="7311960"/>
                <a:tab algn="l" pos="8226360"/>
                <a:tab algn="l" pos="9140760"/>
                <a:tab algn="l" pos="10055160"/>
                <a:tab algn="l" pos="10331280"/>
                <a:tab algn="l" pos="1078056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4788000" y="155520"/>
            <a:ext cx="3887640" cy="2409840"/>
          </a:xfrm>
          <a:prstGeom prst="rect">
            <a:avLst/>
          </a:prstGeom>
          <a:ln w="0">
            <a:noFill/>
          </a:ln>
        </p:spPr>
      </p:pic>
      <p:pic>
        <p:nvPicPr>
          <p:cNvPr id="440" name="" descr=""/>
          <p:cNvPicPr/>
          <p:nvPr/>
        </p:nvPicPr>
        <p:blipFill>
          <a:blip r:embed="rId2"/>
          <a:stretch/>
        </p:blipFill>
        <p:spPr>
          <a:xfrm>
            <a:off x="709560" y="4680000"/>
            <a:ext cx="468360" cy="425520"/>
          </a:xfrm>
          <a:prstGeom prst="rect">
            <a:avLst/>
          </a:prstGeom>
          <a:ln w="0">
            <a:noFill/>
          </a:ln>
        </p:spPr>
      </p:pic>
      <p:pic>
        <p:nvPicPr>
          <p:cNvPr id="441" name="" descr=""/>
          <p:cNvPicPr/>
          <p:nvPr/>
        </p:nvPicPr>
        <p:blipFill>
          <a:blip r:embed="rId3"/>
          <a:stretch/>
        </p:blipFill>
        <p:spPr>
          <a:xfrm>
            <a:off x="709560" y="5634000"/>
            <a:ext cx="468360" cy="425520"/>
          </a:xfrm>
          <a:prstGeom prst="rect">
            <a:avLst/>
          </a:prstGeom>
          <a:ln w="0">
            <a:noFill/>
          </a:ln>
        </p:spPr>
      </p:pic>
      <p:pic>
        <p:nvPicPr>
          <p:cNvPr id="442" name="" descr=""/>
          <p:cNvPicPr/>
          <p:nvPr/>
        </p:nvPicPr>
        <p:blipFill>
          <a:blip r:embed="rId4"/>
          <a:stretch/>
        </p:blipFill>
        <p:spPr>
          <a:xfrm>
            <a:off x="4233960" y="4724280"/>
            <a:ext cx="431640" cy="387360"/>
          </a:xfrm>
          <a:prstGeom prst="rect">
            <a:avLst/>
          </a:prstGeom>
          <a:ln w="0">
            <a:noFill/>
          </a:ln>
        </p:spPr>
      </p:pic>
      <p:pic>
        <p:nvPicPr>
          <p:cNvPr id="443" name="" descr=""/>
          <p:cNvPicPr/>
          <p:nvPr/>
        </p:nvPicPr>
        <p:blipFill>
          <a:blip r:embed="rId5"/>
          <a:stretch/>
        </p:blipFill>
        <p:spPr>
          <a:xfrm>
            <a:off x="4218120" y="5718240"/>
            <a:ext cx="431640" cy="387360"/>
          </a:xfrm>
          <a:prstGeom prst="rect">
            <a:avLst/>
          </a:prstGeom>
          <a:ln w="0">
            <a:noFill/>
          </a:ln>
        </p:spPr>
      </p:pic>
      <p:pic>
        <p:nvPicPr>
          <p:cNvPr id="444" name="" descr=""/>
          <p:cNvPicPr/>
          <p:nvPr/>
        </p:nvPicPr>
        <p:blipFill>
          <a:blip r:embed="rId6"/>
          <a:stretch/>
        </p:blipFill>
        <p:spPr>
          <a:xfrm>
            <a:off x="-612720" y="189000"/>
            <a:ext cx="5476680" cy="2571840"/>
          </a:xfrm>
          <a:prstGeom prst="rect">
            <a:avLst/>
          </a:prstGeom>
          <a:ln w="0">
            <a:noFill/>
          </a:ln>
        </p:spPr>
      </p:pic>
      <p:sp>
        <p:nvSpPr>
          <p:cNvPr id="445" name="CustomShape 2"/>
          <p:cNvSpPr/>
          <p:nvPr/>
        </p:nvSpPr>
        <p:spPr>
          <a:xfrm>
            <a:off x="250920" y="3105000"/>
            <a:ext cx="849780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Ревсоюз «Вятка» + ООО «Вятка АПК»  официальный сайт: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vyatkaexpert.ru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wedg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57200" y="0"/>
            <a:ext cx="8218440" cy="105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СЧЕТ 80 «ПАЕВОЙ ФОНД»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468360" y="1197000"/>
            <a:ext cx="8229600" cy="532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Паевой фонд - сумма паев  членов кооператива и ассоциированных членов кооператива в денежном выражении.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Пай члена кооператива складывается из его паевого взноса и приращенного пая.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Для учета паевого фонда применяется счет 80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Аналитический учет ведется в разрезе: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Членов-пайщиков (ФИО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Назначения целевых средств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по видам взносов: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обязательный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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дополнительный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457200" y="0"/>
            <a:ext cx="8218440" cy="105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ПОРЯДОК ОТРАЖЕНИЯ ОБЯЗАТЕЛЬНОГО ПАЕВОГО ВЗНОСА В УЧЕТЕ И ОТЧЕТНОСТИ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468360" y="1197000"/>
            <a:ext cx="8229600" cy="460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Вступление члена кооператива: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75 Кредит 80 Отражена задолженность по внесению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обязательного паевого взноса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50/51/08/10,… Кредит 75 Внесен паевой взнос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Выход члена кооператива: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80 Кредит 75 Отражена задолженность по выплате паевого взноса члену кооператива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75 Кредит 50/51 выплачен паевой взнос денежными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средствами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68360" y="5877000"/>
            <a:ext cx="8281800" cy="7920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Отражение в бухгалтерском балансе по строке 1310 «Паевой фонд»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250920" y="0"/>
            <a:ext cx="8893080" cy="69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ДОПОЛНИТЕЛЬНЫЙ ПАЕВОЙ ВЗНОС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250920" y="692280"/>
            <a:ext cx="8893080" cy="270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 algn="just"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Дополнительный паевой взнос</a:t>
            </a: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вносится по желанию члена кооператива. Размер дополнительного паевого взноса не ограничен.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Решение о внесении </a:t>
            </a: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дополнительных паевых взносов </a:t>
            </a:r>
            <a:r>
              <a:rPr b="1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должно быть утверждено общим собранием</a:t>
            </a: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членов кооператива (п.4 ст.20, п. 4,6,7 ст. 38 193-ФЗ).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Порядок внесения и возврата доп.взносов должен быть изложен в Уставе или отдельном Положении (в Уставе ссылка на Положение) и утвержден Общим собранием. 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Дает право на получение дивидендов</a:t>
            </a: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 algn="just">
              <a:lnSpc>
                <a:spcPct val="7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При выходе члена из кооператива, внесенные им ранее паевые взносы (обязательный, дополнительный) </a:t>
            </a:r>
            <a:r>
              <a:rPr b="1" lang="ru-RU" sz="1900" spc="-1" strike="noStrike" u="sng">
                <a:solidFill>
                  <a:srgbClr val="000000"/>
                </a:solidFill>
                <a:uFillTx/>
                <a:latin typeface="Century Schoolbook"/>
                <a:ea typeface="Noto Sans CJK SC"/>
              </a:rPr>
              <a:t>подлежат возврату</a:t>
            </a:r>
            <a:r>
              <a:rPr b="0" lang="ru-RU" sz="19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2880" indent="-271440" algn="just">
              <a:lnSpc>
                <a:spcPct val="7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7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7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7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179280" y="3395520"/>
            <a:ext cx="8964720" cy="25210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Дебет 75 Кредит 80 Отражена задолженность по внесению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дополнительного паевого взноса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Дебет 50/51/08/10,… Кредит 75 Внесен дополнительный паевой взнос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Выплата дополнительного паевого взноса: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Дебет 80 Кредит 75 Отражена задолженность по выплате дополнительного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паевого взноса члену кооператива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Дебет 75 Кредит 50/51 выплачен дополнительный паевой взнос денежными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             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средствами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165240" y="5942160"/>
            <a:ext cx="8856360" cy="822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12600" y="0"/>
            <a:ext cx="9131400" cy="76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32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ЦЕЛЕВЫЕ ВЗНОСЫ В КООПЕРАТИВ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250920" y="836640"/>
            <a:ext cx="8893080" cy="14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1440" indent="-27144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Членские целевые взносы: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вступительные;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на покрытие текущих расходов;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другие цели.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1440" indent="-271440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179280" y="2276640"/>
            <a:ext cx="8964720" cy="446544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2720" indent="-341280" algn="just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 паевым взносам (обязательным, дополнительным) целевые членские взносы отношения не имеют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</a:rPr>
              <a:t>вносятся только в случае принятия общим собранием решения о взимании целевых взносов и они не возвратные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1280" algn="just"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Условия получения и расходования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</a:rPr>
              <a:t>целевых членских взносов: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безвозмездность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членского взноса (при выходе из кооператива не возвращается);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внесение связано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 с членством в кооперативе;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целевой характер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членских взносов (в частности, вступительный целевой взнос - организационные расходы, целевой взнос – финансирование расходов кооператива, связанных с осуществлением предусмотренной его уставом деятельности);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порядок внесения и определения размера целевых взносов принимается и утверждается общим собранием.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2600" y="0"/>
            <a:ext cx="9131400" cy="90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9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ПОРЯДОК ОТРАЖЕНИЯ ЦЕЛЕВЫХ ВЗНОСОВ В УЧЕТЕ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250920" y="907920"/>
            <a:ext cx="8893080" cy="352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В Плане счетов к 75 счету открыты субсчета: расчеты по вкладам в УК и расчеты по выплате доходов.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Для учета расчетов по внесению целевых взносов рекомендуем использовать счет 76.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50,51 Кредит 76 внесены в кассу целевые (вступительные) взносы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76 Кредит 86 отражены целевые взносы на счете учета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целевого финансирования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Дебет 86 кредит 20,26 списание затрат, произведенных за счет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Century Schoolbook"/>
                <a:ea typeface="Noto Sans CJK SC"/>
              </a:rPr>
              <a:t>целевых средств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179280" y="4508640"/>
            <a:ext cx="8964720" cy="223344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Отражение в бухгалтерском балансе по строке 1350 «Целевые средства»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Отражение поступления по строке 6220 Отчета о целевом использовании средств,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списания по строке 6310, 6320, 6330 Отчета  о целевом использовании средств»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19080" y="0"/>
            <a:ext cx="91249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2500" spc="-1" strike="noStrike">
                <a:solidFill>
                  <a:srgbClr val="575f6d"/>
                </a:solidFill>
                <a:latin typeface="Century Schoolbook"/>
                <a:ea typeface="Noto Sans CJK SC"/>
              </a:rPr>
              <a:t>НЕДЕЛИМЫЙ ФОНД ИМУЩЕСТВА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34920" y="476280"/>
            <a:ext cx="9126720" cy="216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Решение об образовании, о размере неделимого фонда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и видах относимого к неделимому фонду имущества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принимается членами кооператива единогласно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если иное (большинством голосов) не предусмотрено уставом кооператива.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Размер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неделимого фонда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прописывается в уставе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Размер неделимого фонда устанавливается исходя из балансовой стоимости имущества (здания, строения, сооружения, техника, оборудование, сельскохозяйственные животные, семена, фураж и иное имущество кооператива) на установленную общим собранием дату.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еречень имущества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относимого к неделимому фонду, с указанием балансовой стоимости на установленную дату,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прилагается к уставу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46080" y="2637000"/>
            <a:ext cx="9097920" cy="338436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Источниками покрытия неделимого фонда имущества могут быть: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целевые взносы членов кооператива;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целевые средства (гранты, субсидии), полученные из бюджета;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нераспределенная прибыль.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Виды источников покрытия неделимого фонда утверждаются общим собранием.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неделимого фонда: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Дт 84 Кт 83 (82) за счет нераспределенной прибыли;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Дт 86 Кт 83 (82) за счет целевых взносов членов кооператива;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Дт 86 Кт 83 (82) за счет целевых грантов, субсидий, полученных из бюджета.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Имущество, отнесенное к неделимому фонду не подлежит в период существования кооператива разделу на паи членов кооператива и ассоциированных членов кооператива или выдаче в натуральной форме при прекращении членства в кооперативе.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CustomShape 4"/>
          <p:cNvSpPr/>
          <p:nvPr/>
        </p:nvSpPr>
        <p:spPr>
          <a:xfrm>
            <a:off x="-1440" y="6021360"/>
            <a:ext cx="9097920" cy="838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Отражение неделимого фонда имущества в бухгалтерском балансе по строке 1360.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Отражение поступления целевых средств на приобретение указанного имущества по строке 6220, использование по строке 6330 Отчета о целевом использовании средств.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2017-12-02T18:09:44Z</dcterms:created>
  <dc:creator>Олеся</dc:creator>
  <dc:description/>
  <dc:language>en-US</dc:language>
  <cp:lastModifiedBy/>
  <dcterms:modified xsi:type="dcterms:W3CDTF">2021-01-15T10:42:59Z</dcterms:modified>
  <cp:revision>139</cp:revision>
  <dc:subject/>
  <dc:title>Слайд 1</dc:title>
</cp:coreProperties>
</file>