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70" r:id="rId5"/>
    <p:sldId id="260" r:id="rId6"/>
    <p:sldId id="264" r:id="rId7"/>
    <p:sldId id="265" r:id="rId8"/>
    <p:sldId id="266" r:id="rId9"/>
    <p:sldId id="268" r:id="rId10"/>
    <p:sldId id="271" r:id="rId11"/>
    <p:sldId id="273" r:id="rId12"/>
    <p:sldId id="274" r:id="rId13"/>
    <p:sldId id="272" r:id="rId14"/>
    <p:sldId id="275" r:id="rId15"/>
    <p:sldId id="276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84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consultantplus://offline/ref=F36BD86B9C28986545D380918FCE0CFFA9CB7374406F1A9BF28582403F12EB83ADDA3E5D889618FBE5784D487EiBz9J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consultantplus://offline/ref=F36BD86B9C28986545D380918FCE0CFFA9CB7374406F1A9BF28582403F12EB83ADDA3E5D889618FBE5784D487EiBz9J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A089C2-6DC9-4EEA-993E-389E9290B06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4A2EA5-604B-4932-9954-C61C5C74AEA6}">
      <dgm:prSet phldrT="[Текст]"/>
      <dgm:spPr/>
      <dgm:t>
        <a:bodyPr/>
        <a:lstStyle/>
        <a:p>
          <a:r>
            <a:rPr lang="ru-RU" dirty="0" smtClean="0"/>
            <a:t>ф1 </a:t>
          </a:r>
          <a:r>
            <a:rPr lang="ru-RU" b="1" dirty="0" smtClean="0"/>
            <a:t>по стр. 1350 «Целевые средства»</a:t>
          </a:r>
          <a:r>
            <a:rPr lang="ru-RU" dirty="0" smtClean="0"/>
            <a:t>.</a:t>
          </a:r>
          <a:endParaRPr lang="ru-RU" dirty="0"/>
        </a:p>
      </dgm:t>
    </dgm:pt>
    <dgm:pt modelId="{BCAC6DB9-1012-4ABF-85DD-AC1D2AC81DF4}" type="parTrans" cxnId="{16F433CC-B13E-46E2-ADAC-752504FAC5BA}">
      <dgm:prSet/>
      <dgm:spPr/>
      <dgm:t>
        <a:bodyPr/>
        <a:lstStyle/>
        <a:p>
          <a:endParaRPr lang="ru-RU"/>
        </a:p>
      </dgm:t>
    </dgm:pt>
    <dgm:pt modelId="{0D1B8AB3-140E-4372-848F-2AA9CDDE4885}" type="sibTrans" cxnId="{16F433CC-B13E-46E2-ADAC-752504FAC5BA}">
      <dgm:prSet/>
      <dgm:spPr/>
      <dgm:t>
        <a:bodyPr/>
        <a:lstStyle/>
        <a:p>
          <a:endParaRPr lang="ru-RU"/>
        </a:p>
      </dgm:t>
    </dgm:pt>
    <dgm:pt modelId="{D52B2A2E-4897-47E2-8E83-FEE68B2574B5}">
      <dgm:prSet phldrT="[Текст]"/>
      <dgm:spPr/>
      <dgm:t>
        <a:bodyPr/>
        <a:lstStyle/>
        <a:p>
          <a:r>
            <a:rPr lang="ru-RU" dirty="0" smtClean="0"/>
            <a:t>Если грант получен, но не израсходован</a:t>
          </a:r>
          <a:endParaRPr lang="ru-RU" dirty="0"/>
        </a:p>
      </dgm:t>
    </dgm:pt>
    <dgm:pt modelId="{36715AD3-83DB-4C00-B9F7-CA9CD415CF5D}" type="parTrans" cxnId="{940F49DE-B203-41E6-BF7B-690F6DBC3419}">
      <dgm:prSet/>
      <dgm:spPr/>
      <dgm:t>
        <a:bodyPr/>
        <a:lstStyle/>
        <a:p>
          <a:endParaRPr lang="ru-RU"/>
        </a:p>
      </dgm:t>
    </dgm:pt>
    <dgm:pt modelId="{DDB7F511-0E16-498F-970D-5207B4E9A3FB}" type="sibTrans" cxnId="{940F49DE-B203-41E6-BF7B-690F6DBC3419}">
      <dgm:prSet/>
      <dgm:spPr/>
      <dgm:t>
        <a:bodyPr/>
        <a:lstStyle/>
        <a:p>
          <a:endParaRPr lang="ru-RU"/>
        </a:p>
      </dgm:t>
    </dgm:pt>
    <dgm:pt modelId="{129159DF-30C4-450C-9EF4-84327A5985A3}">
      <dgm:prSet phldrT="[Текст]"/>
      <dgm:spPr/>
      <dgm:t>
        <a:bodyPr/>
        <a:lstStyle/>
        <a:p>
          <a:r>
            <a:rPr lang="ru-RU" dirty="0" err="1" smtClean="0"/>
            <a:t>ф</a:t>
          </a:r>
          <a:r>
            <a:rPr lang="ru-RU" dirty="0" smtClean="0"/>
            <a:t> 1СПР стр.222235</a:t>
          </a:r>
          <a:endParaRPr lang="ru-RU" dirty="0"/>
        </a:p>
      </dgm:t>
    </dgm:pt>
    <dgm:pt modelId="{B40A8EB1-BEE5-4D65-B7E9-BB417E0554BB}" type="parTrans" cxnId="{4D9885CF-DC65-4F73-BC03-3AE4F166B9CB}">
      <dgm:prSet/>
      <dgm:spPr/>
      <dgm:t>
        <a:bodyPr/>
        <a:lstStyle/>
        <a:p>
          <a:endParaRPr lang="ru-RU"/>
        </a:p>
      </dgm:t>
    </dgm:pt>
    <dgm:pt modelId="{04654D6B-F17F-438A-80F1-23BE50C6306D}" type="sibTrans" cxnId="{4D9885CF-DC65-4F73-BC03-3AE4F166B9CB}">
      <dgm:prSet/>
      <dgm:spPr/>
      <dgm:t>
        <a:bodyPr/>
        <a:lstStyle/>
        <a:p>
          <a:endParaRPr lang="ru-RU"/>
        </a:p>
      </dgm:t>
    </dgm:pt>
    <dgm:pt modelId="{38D50FDD-6552-45EB-98AE-8163FB291D69}">
      <dgm:prSet phldrT="[Текст]"/>
      <dgm:spPr/>
      <dgm:t>
        <a:bodyPr/>
        <a:lstStyle/>
        <a:p>
          <a:r>
            <a:rPr lang="ru-RU" dirty="0" smtClean="0"/>
            <a:t>Отражаем после формирования фонда (деньги потрачены)</a:t>
          </a:r>
          <a:endParaRPr lang="ru-RU" dirty="0"/>
        </a:p>
      </dgm:t>
    </dgm:pt>
    <dgm:pt modelId="{987014E2-E8E8-4628-9E53-6CB39F279629}" type="parTrans" cxnId="{9B858EDD-42B1-4AE3-B4F4-B4318A8597E6}">
      <dgm:prSet/>
      <dgm:spPr/>
      <dgm:t>
        <a:bodyPr/>
        <a:lstStyle/>
        <a:p>
          <a:endParaRPr lang="ru-RU"/>
        </a:p>
      </dgm:t>
    </dgm:pt>
    <dgm:pt modelId="{34A66B32-AA1D-470E-AEBE-3B42241CF797}" type="sibTrans" cxnId="{9B858EDD-42B1-4AE3-B4F4-B4318A8597E6}">
      <dgm:prSet/>
      <dgm:spPr/>
      <dgm:t>
        <a:bodyPr/>
        <a:lstStyle/>
        <a:p>
          <a:endParaRPr lang="ru-RU"/>
        </a:p>
      </dgm:t>
    </dgm:pt>
    <dgm:pt modelId="{18F091BE-C1C3-462C-B386-EC49E14175D1}">
      <dgm:prSet phldrT="[Текст]"/>
      <dgm:spPr/>
      <dgm:t>
        <a:bodyPr/>
        <a:lstStyle/>
        <a:p>
          <a:r>
            <a:rPr lang="ru-RU" dirty="0" smtClean="0"/>
            <a:t>в т.ч. за счет гранта при условии 40/60</a:t>
          </a:r>
          <a:endParaRPr lang="ru-RU" dirty="0"/>
        </a:p>
      </dgm:t>
    </dgm:pt>
    <dgm:pt modelId="{942360A7-7852-4CA4-A34A-AF502CDA3485}" type="parTrans" cxnId="{3A950836-D2DC-4EDF-827A-C1F671B8836D}">
      <dgm:prSet/>
      <dgm:spPr/>
      <dgm:t>
        <a:bodyPr/>
        <a:lstStyle/>
        <a:p>
          <a:endParaRPr lang="ru-RU"/>
        </a:p>
      </dgm:t>
    </dgm:pt>
    <dgm:pt modelId="{86BE46FA-BC92-415E-A158-6B8D9E24ADDB}" type="sibTrans" cxnId="{3A950836-D2DC-4EDF-827A-C1F671B8836D}">
      <dgm:prSet/>
      <dgm:spPr/>
      <dgm:t>
        <a:bodyPr/>
        <a:lstStyle/>
        <a:p>
          <a:endParaRPr lang="ru-RU"/>
        </a:p>
      </dgm:t>
    </dgm:pt>
    <dgm:pt modelId="{E9EC6A9D-99B1-4D6F-876E-893E15AFEDA4}" type="pres">
      <dgm:prSet presAssocID="{18A089C2-6DC9-4EEA-993E-389E9290B06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95E1BA-515C-4826-80C0-97E0D0D5CF7A}" type="pres">
      <dgm:prSet presAssocID="{BD4A2EA5-604B-4932-9954-C61C5C74AEA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AF6C19-E2EE-409D-9889-CD6624589E9D}" type="pres">
      <dgm:prSet presAssocID="{0D1B8AB3-140E-4372-848F-2AA9CDDE4885}" presName="sibTrans" presStyleCnt="0"/>
      <dgm:spPr/>
    </dgm:pt>
    <dgm:pt modelId="{E717208A-0798-40DA-BC85-D3ABE5384541}" type="pres">
      <dgm:prSet presAssocID="{129159DF-30C4-450C-9EF4-84327A5985A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B37A08-5673-4DAC-A7B2-5550817E1A87}" type="presOf" srcId="{18F091BE-C1C3-462C-B386-EC49E14175D1}" destId="{E717208A-0798-40DA-BC85-D3ABE5384541}" srcOrd="0" destOrd="2" presId="urn:microsoft.com/office/officeart/2005/8/layout/hList6"/>
    <dgm:cxn modelId="{A78E5B98-4D76-434C-A5B8-7C641076F4BA}" type="presOf" srcId="{BD4A2EA5-604B-4932-9954-C61C5C74AEA6}" destId="{6095E1BA-515C-4826-80C0-97E0D0D5CF7A}" srcOrd="0" destOrd="0" presId="urn:microsoft.com/office/officeart/2005/8/layout/hList6"/>
    <dgm:cxn modelId="{9B858EDD-42B1-4AE3-B4F4-B4318A8597E6}" srcId="{129159DF-30C4-450C-9EF4-84327A5985A3}" destId="{38D50FDD-6552-45EB-98AE-8163FB291D69}" srcOrd="0" destOrd="0" parTransId="{987014E2-E8E8-4628-9E53-6CB39F279629}" sibTransId="{34A66B32-AA1D-470E-AEBE-3B42241CF797}"/>
    <dgm:cxn modelId="{4D9885CF-DC65-4F73-BC03-3AE4F166B9CB}" srcId="{18A089C2-6DC9-4EEA-993E-389E9290B065}" destId="{129159DF-30C4-450C-9EF4-84327A5985A3}" srcOrd="1" destOrd="0" parTransId="{B40A8EB1-BEE5-4D65-B7E9-BB417E0554BB}" sibTransId="{04654D6B-F17F-438A-80F1-23BE50C6306D}"/>
    <dgm:cxn modelId="{293A51B7-D33B-4D70-99B9-0CB53E553018}" type="presOf" srcId="{D52B2A2E-4897-47E2-8E83-FEE68B2574B5}" destId="{6095E1BA-515C-4826-80C0-97E0D0D5CF7A}" srcOrd="0" destOrd="1" presId="urn:microsoft.com/office/officeart/2005/8/layout/hList6"/>
    <dgm:cxn modelId="{5922A648-D218-4BB9-A891-7AC9CF049648}" type="presOf" srcId="{18A089C2-6DC9-4EEA-993E-389E9290B065}" destId="{E9EC6A9D-99B1-4D6F-876E-893E15AFEDA4}" srcOrd="0" destOrd="0" presId="urn:microsoft.com/office/officeart/2005/8/layout/hList6"/>
    <dgm:cxn modelId="{940F49DE-B203-41E6-BF7B-690F6DBC3419}" srcId="{BD4A2EA5-604B-4932-9954-C61C5C74AEA6}" destId="{D52B2A2E-4897-47E2-8E83-FEE68B2574B5}" srcOrd="0" destOrd="0" parTransId="{36715AD3-83DB-4C00-B9F7-CA9CD415CF5D}" sibTransId="{DDB7F511-0E16-498F-970D-5207B4E9A3FB}"/>
    <dgm:cxn modelId="{3A950836-D2DC-4EDF-827A-C1F671B8836D}" srcId="{129159DF-30C4-450C-9EF4-84327A5985A3}" destId="{18F091BE-C1C3-462C-B386-EC49E14175D1}" srcOrd="1" destOrd="0" parTransId="{942360A7-7852-4CA4-A34A-AF502CDA3485}" sibTransId="{86BE46FA-BC92-415E-A158-6B8D9E24ADDB}"/>
    <dgm:cxn modelId="{16F433CC-B13E-46E2-ADAC-752504FAC5BA}" srcId="{18A089C2-6DC9-4EEA-993E-389E9290B065}" destId="{BD4A2EA5-604B-4932-9954-C61C5C74AEA6}" srcOrd="0" destOrd="0" parTransId="{BCAC6DB9-1012-4ABF-85DD-AC1D2AC81DF4}" sibTransId="{0D1B8AB3-140E-4372-848F-2AA9CDDE4885}"/>
    <dgm:cxn modelId="{5519D9D1-3BC1-450E-AA48-B06E8118BF4D}" type="presOf" srcId="{129159DF-30C4-450C-9EF4-84327A5985A3}" destId="{E717208A-0798-40DA-BC85-D3ABE5384541}" srcOrd="0" destOrd="0" presId="urn:microsoft.com/office/officeart/2005/8/layout/hList6"/>
    <dgm:cxn modelId="{F3412777-811B-4984-9FD5-AD4095B56C05}" type="presOf" srcId="{38D50FDD-6552-45EB-98AE-8163FB291D69}" destId="{E717208A-0798-40DA-BC85-D3ABE5384541}" srcOrd="0" destOrd="1" presId="urn:microsoft.com/office/officeart/2005/8/layout/hList6"/>
    <dgm:cxn modelId="{DE47CDB9-D614-40B9-ACE1-8C9DD0EE182E}" type="presParOf" srcId="{E9EC6A9D-99B1-4D6F-876E-893E15AFEDA4}" destId="{6095E1BA-515C-4826-80C0-97E0D0D5CF7A}" srcOrd="0" destOrd="0" presId="urn:microsoft.com/office/officeart/2005/8/layout/hList6"/>
    <dgm:cxn modelId="{2AE9052E-6939-49ED-A355-22B0BB05717B}" type="presParOf" srcId="{E9EC6A9D-99B1-4D6F-876E-893E15AFEDA4}" destId="{5FAF6C19-E2EE-409D-9889-CD6624589E9D}" srcOrd="1" destOrd="0" presId="urn:microsoft.com/office/officeart/2005/8/layout/hList6"/>
    <dgm:cxn modelId="{9ECD3C8C-8ABE-4BF3-ABB0-6C9BC9D8D15B}" type="presParOf" srcId="{E9EC6A9D-99B1-4D6F-876E-893E15AFEDA4}" destId="{E717208A-0798-40DA-BC85-D3ABE5384541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098064-3E7B-4AFF-8260-C17D053E57A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645D39-BCB1-4B2D-AC45-9E39AEE6E49F}">
      <dgm:prSet phldrT="[Текст]"/>
      <dgm:spPr/>
      <dgm:t>
        <a:bodyPr/>
        <a:lstStyle/>
        <a:p>
          <a:r>
            <a:rPr lang="ru-RU" dirty="0" smtClean="0"/>
            <a:t>Продукция закуплена у </a:t>
          </a:r>
          <a:r>
            <a:rPr lang="ru-RU" b="1" dirty="0" smtClean="0"/>
            <a:t>сторонних  лиц</a:t>
          </a:r>
          <a:endParaRPr lang="ru-RU" b="1" dirty="0"/>
        </a:p>
      </dgm:t>
    </dgm:pt>
    <dgm:pt modelId="{7EA1C6F2-A4A6-47E3-A3F5-F70A86CA8359}" type="parTrans" cxnId="{78FF7BE4-DC4E-4D48-845E-8CB9A3B163D4}">
      <dgm:prSet/>
      <dgm:spPr/>
      <dgm:t>
        <a:bodyPr/>
        <a:lstStyle/>
        <a:p>
          <a:endParaRPr lang="ru-RU"/>
        </a:p>
      </dgm:t>
    </dgm:pt>
    <dgm:pt modelId="{11699317-8A0B-47CE-B0FA-B967652ABD3F}" type="sibTrans" cxnId="{78FF7BE4-DC4E-4D48-845E-8CB9A3B163D4}">
      <dgm:prSet/>
      <dgm:spPr/>
      <dgm:t>
        <a:bodyPr/>
        <a:lstStyle/>
        <a:p>
          <a:endParaRPr lang="ru-RU"/>
        </a:p>
      </dgm:t>
    </dgm:pt>
    <dgm:pt modelId="{666BB831-9E2E-4452-A1D2-D50BC78C753C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ADDA0608-FA1D-4D1A-8D2C-606287D338B3}" type="parTrans" cxnId="{87F34A6E-0177-4671-A146-381CD94FF57B}">
      <dgm:prSet/>
      <dgm:spPr/>
      <dgm:t>
        <a:bodyPr/>
        <a:lstStyle/>
        <a:p>
          <a:endParaRPr lang="ru-RU"/>
        </a:p>
      </dgm:t>
    </dgm:pt>
    <dgm:pt modelId="{D4D320AB-3B8B-46A9-A326-FADA56DAF934}" type="sibTrans" cxnId="{87F34A6E-0177-4671-A146-381CD94FF57B}">
      <dgm:prSet/>
      <dgm:spPr/>
      <dgm:t>
        <a:bodyPr/>
        <a:lstStyle/>
        <a:p>
          <a:endParaRPr lang="ru-RU"/>
        </a:p>
      </dgm:t>
    </dgm:pt>
    <dgm:pt modelId="{3CE71290-B5E0-48CC-8213-69C14CA85E05}">
      <dgm:prSet phldrT="[Текст]" custT="1"/>
      <dgm:spPr/>
      <dgm:t>
        <a:bodyPr/>
        <a:lstStyle/>
        <a:p>
          <a:r>
            <a:rPr lang="ru-RU" sz="1400" b="1" dirty="0" smtClean="0"/>
            <a:t>Перерабатывающая деятельность</a:t>
          </a:r>
          <a:r>
            <a:rPr lang="ru-RU" sz="1200" b="1" dirty="0" smtClean="0"/>
            <a:t>:</a:t>
          </a:r>
          <a:endParaRPr lang="ru-RU" sz="1200" b="1" dirty="0"/>
        </a:p>
      </dgm:t>
    </dgm:pt>
    <dgm:pt modelId="{B22E4B2A-3354-4298-84DC-E12AC8955BFA}" type="parTrans" cxnId="{BDC44656-C04C-438E-BE57-1780A935D281}">
      <dgm:prSet/>
      <dgm:spPr/>
      <dgm:t>
        <a:bodyPr/>
        <a:lstStyle/>
        <a:p>
          <a:endParaRPr lang="ru-RU"/>
        </a:p>
      </dgm:t>
    </dgm:pt>
    <dgm:pt modelId="{73BB7A5E-9565-486E-8B17-0E58D29787CD}" type="sibTrans" cxnId="{BDC44656-C04C-438E-BE57-1780A935D281}">
      <dgm:prSet/>
      <dgm:spPr/>
      <dgm:t>
        <a:bodyPr/>
        <a:lstStyle/>
        <a:p>
          <a:endParaRPr lang="ru-RU"/>
        </a:p>
      </dgm:t>
    </dgm:pt>
    <dgm:pt modelId="{526C9E8A-BA02-483E-91C2-06E7E753FD82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BBA66CBE-43BA-4B14-8A6D-67F7D2FC2227}" type="parTrans" cxnId="{2BAFF1A4-D713-48F3-91D6-747DBE3C78A3}">
      <dgm:prSet/>
      <dgm:spPr/>
      <dgm:t>
        <a:bodyPr/>
        <a:lstStyle/>
        <a:p>
          <a:endParaRPr lang="ru-RU"/>
        </a:p>
      </dgm:t>
    </dgm:pt>
    <dgm:pt modelId="{3B7B448F-FD2A-49E4-9E88-651E770E1291}" type="sibTrans" cxnId="{2BAFF1A4-D713-48F3-91D6-747DBE3C78A3}">
      <dgm:prSet/>
      <dgm:spPr/>
      <dgm:t>
        <a:bodyPr/>
        <a:lstStyle/>
        <a:p>
          <a:endParaRPr lang="ru-RU"/>
        </a:p>
      </dgm:t>
    </dgm:pt>
    <dgm:pt modelId="{4B4A16BF-893D-43A3-A7F3-4C57344FB854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ctr"/>
          <a:r>
            <a:rPr lang="ru-RU" dirty="0" smtClean="0">
              <a:solidFill>
                <a:schemeClr val="bg1"/>
              </a:solidFill>
            </a:rPr>
            <a:t>Себестоимость продаж промышленной продукции (63220)</a:t>
          </a:r>
          <a:endParaRPr lang="ru-RU" dirty="0">
            <a:solidFill>
              <a:schemeClr val="bg1"/>
            </a:solidFill>
          </a:endParaRPr>
        </a:p>
      </dgm:t>
    </dgm:pt>
    <dgm:pt modelId="{8D834CA9-A544-4BF2-B1F3-C146CFE8F23B}" type="parTrans" cxnId="{38BE654F-CC3A-4092-AEE4-BB4E3834EB9C}">
      <dgm:prSet/>
      <dgm:spPr/>
      <dgm:t>
        <a:bodyPr/>
        <a:lstStyle/>
        <a:p>
          <a:endParaRPr lang="ru-RU"/>
        </a:p>
      </dgm:t>
    </dgm:pt>
    <dgm:pt modelId="{1C2B910F-C163-4CB6-9C5E-75980D1C4406}" type="sibTrans" cxnId="{38BE654F-CC3A-4092-AEE4-BB4E3834EB9C}">
      <dgm:prSet/>
      <dgm:spPr/>
      <dgm:t>
        <a:bodyPr/>
        <a:lstStyle/>
        <a:p>
          <a:endParaRPr lang="ru-RU"/>
        </a:p>
      </dgm:t>
    </dgm:pt>
    <dgm:pt modelId="{B992C443-B878-446F-B0C4-C486F02BCCE7}">
      <dgm:prSet phldrT="[Текст]"/>
      <dgm:spPr/>
      <dgm:t>
        <a:bodyPr/>
        <a:lstStyle/>
        <a:p>
          <a:r>
            <a:rPr lang="ru-RU" sz="1000" dirty="0" smtClean="0"/>
            <a:t>затраты на переработку сельскохозяйственной продукции за период (в стоимостном выражении) ;</a:t>
          </a:r>
          <a:endParaRPr lang="ru-RU" sz="1000" dirty="0"/>
        </a:p>
      </dgm:t>
    </dgm:pt>
    <dgm:pt modelId="{B0229E69-7ED8-4B02-A55C-5DF6E054922C}" type="parTrans" cxnId="{4B3F5284-C725-4E27-89F3-1288F2AE4A27}">
      <dgm:prSet/>
      <dgm:spPr/>
      <dgm:t>
        <a:bodyPr/>
        <a:lstStyle/>
        <a:p>
          <a:endParaRPr lang="ru-RU"/>
        </a:p>
      </dgm:t>
    </dgm:pt>
    <dgm:pt modelId="{3B65490F-7335-4BC8-AD0C-B9FF41A4A1F4}" type="sibTrans" cxnId="{4B3F5284-C725-4E27-89F3-1288F2AE4A27}">
      <dgm:prSet/>
      <dgm:spPr/>
      <dgm:t>
        <a:bodyPr/>
        <a:lstStyle/>
        <a:p>
          <a:endParaRPr lang="ru-RU"/>
        </a:p>
      </dgm:t>
    </dgm:pt>
    <dgm:pt modelId="{18DE00C5-8941-4598-9055-13541687387B}">
      <dgm:prSet/>
      <dgm:spPr/>
      <dgm:t>
        <a:bodyPr/>
        <a:lstStyle/>
        <a:p>
          <a:endParaRPr lang="ru-RU" sz="1000" dirty="0"/>
        </a:p>
      </dgm:t>
    </dgm:pt>
    <dgm:pt modelId="{4C6D2178-3E53-449E-9919-214E90991278}" type="parTrans" cxnId="{E6D0846D-C581-49B6-ADE7-2F5B2AFB14E8}">
      <dgm:prSet/>
      <dgm:spPr/>
      <dgm:t>
        <a:bodyPr/>
        <a:lstStyle/>
        <a:p>
          <a:endParaRPr lang="ru-RU"/>
        </a:p>
      </dgm:t>
    </dgm:pt>
    <dgm:pt modelId="{5B9CB7CF-C366-4F69-9AE2-79510AC54113}" type="sibTrans" cxnId="{E6D0846D-C581-49B6-ADE7-2F5B2AFB14E8}">
      <dgm:prSet/>
      <dgm:spPr/>
      <dgm:t>
        <a:bodyPr/>
        <a:lstStyle/>
        <a:p>
          <a:endParaRPr lang="ru-RU"/>
        </a:p>
      </dgm:t>
    </dgm:pt>
    <dgm:pt modelId="{2503DCF6-D072-4814-A559-F30F595BA583}">
      <dgm:prSet phldrT="[Текст]"/>
      <dgm:spPr/>
      <dgm:t>
        <a:bodyPr/>
        <a:lstStyle/>
        <a:p>
          <a:r>
            <a:rPr lang="ru-RU" sz="1000" dirty="0" smtClean="0"/>
            <a:t>затраты на закупку сырья для последующей переработки (223510-223511)</a:t>
          </a:r>
          <a:endParaRPr lang="ru-RU" sz="1000" dirty="0"/>
        </a:p>
      </dgm:t>
    </dgm:pt>
    <dgm:pt modelId="{000C90B0-4D74-43C5-8250-1D13F08063E6}" type="parTrans" cxnId="{3D00A5DD-19C2-4792-9975-F0FE881D6FCA}">
      <dgm:prSet/>
      <dgm:spPr/>
      <dgm:t>
        <a:bodyPr/>
        <a:lstStyle/>
        <a:p>
          <a:endParaRPr lang="ru-RU"/>
        </a:p>
      </dgm:t>
    </dgm:pt>
    <dgm:pt modelId="{C065CC29-9094-4869-AA5B-8BEC41BDE629}" type="sibTrans" cxnId="{3D00A5DD-19C2-4792-9975-F0FE881D6FCA}">
      <dgm:prSet/>
      <dgm:spPr/>
      <dgm:t>
        <a:bodyPr/>
        <a:lstStyle/>
        <a:p>
          <a:endParaRPr lang="ru-RU"/>
        </a:p>
      </dgm:t>
    </dgm:pt>
    <dgm:pt modelId="{B8638C10-5B82-49D5-BD24-8F29E6B08176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947336ED-0C56-4EE2-8FD8-11D9F595D4F4}" type="sibTrans" cxnId="{46AB8130-447F-48CF-810E-420C40237322}">
      <dgm:prSet/>
      <dgm:spPr/>
      <dgm:t>
        <a:bodyPr/>
        <a:lstStyle/>
        <a:p>
          <a:endParaRPr lang="ru-RU"/>
        </a:p>
      </dgm:t>
    </dgm:pt>
    <dgm:pt modelId="{8768410B-F89F-4562-AE4D-1E39840851B3}" type="parTrans" cxnId="{46AB8130-447F-48CF-810E-420C40237322}">
      <dgm:prSet/>
      <dgm:spPr/>
      <dgm:t>
        <a:bodyPr/>
        <a:lstStyle/>
        <a:p>
          <a:endParaRPr lang="ru-RU"/>
        </a:p>
      </dgm:t>
    </dgm:pt>
    <dgm:pt modelId="{5F6A3F25-2725-4331-B951-23A203556B06}" type="pres">
      <dgm:prSet presAssocID="{A0098064-3E7B-4AFF-8260-C17D053E57A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46F6C4-64DD-4E29-9085-C0C2BC88EDDE}" type="pres">
      <dgm:prSet presAssocID="{B8638C10-5B82-49D5-BD24-8F29E6B08176}" presName="composite" presStyleCnt="0"/>
      <dgm:spPr/>
    </dgm:pt>
    <dgm:pt modelId="{A8175D2A-C0D2-4833-BA8E-24929E1869D6}" type="pres">
      <dgm:prSet presAssocID="{B8638C10-5B82-49D5-BD24-8F29E6B08176}" presName="parentText" presStyleLbl="alignNode1" presStyleIdx="0" presStyleCnt="3" custAng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09ACF-4706-40C5-9978-D5A6555AA56B}" type="pres">
      <dgm:prSet presAssocID="{B8638C10-5B82-49D5-BD24-8F29E6B0817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6105C9-2D08-45BE-9C8C-BE600C50B322}" type="pres">
      <dgm:prSet presAssocID="{947336ED-0C56-4EE2-8FD8-11D9F595D4F4}" presName="sp" presStyleCnt="0"/>
      <dgm:spPr/>
    </dgm:pt>
    <dgm:pt modelId="{5E38E0B6-6751-4F36-ABA3-F5D9AEFD5496}" type="pres">
      <dgm:prSet presAssocID="{666BB831-9E2E-4452-A1D2-D50BC78C753C}" presName="composite" presStyleCnt="0"/>
      <dgm:spPr/>
    </dgm:pt>
    <dgm:pt modelId="{0D7BE769-7F13-4CF0-936D-6C0AF82F5B66}" type="pres">
      <dgm:prSet presAssocID="{666BB831-9E2E-4452-A1D2-D50BC78C753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DB6C35-BD52-49C0-BFAA-4999A5930683}" type="pres">
      <dgm:prSet presAssocID="{666BB831-9E2E-4452-A1D2-D50BC78C753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A3D6B-0A03-48AE-9BDC-E97FE2FDEB55}" type="pres">
      <dgm:prSet presAssocID="{D4D320AB-3B8B-46A9-A326-FADA56DAF934}" presName="sp" presStyleCnt="0"/>
      <dgm:spPr/>
    </dgm:pt>
    <dgm:pt modelId="{38AD6810-9B3E-4D59-894E-E4B57FB8BC4E}" type="pres">
      <dgm:prSet presAssocID="{526C9E8A-BA02-483E-91C2-06E7E753FD82}" presName="composite" presStyleCnt="0"/>
      <dgm:spPr/>
    </dgm:pt>
    <dgm:pt modelId="{79A6A6A9-6E7B-4214-BB3A-89556F5A92AD}" type="pres">
      <dgm:prSet presAssocID="{526C9E8A-BA02-483E-91C2-06E7E753FD8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5228D-B676-451F-8D2E-8D230E21712C}" type="pres">
      <dgm:prSet presAssocID="{526C9E8A-BA02-483E-91C2-06E7E753FD8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AB8130-447F-48CF-810E-420C40237322}" srcId="{A0098064-3E7B-4AFF-8260-C17D053E57A1}" destId="{B8638C10-5B82-49D5-BD24-8F29E6B08176}" srcOrd="0" destOrd="0" parTransId="{8768410B-F89F-4562-AE4D-1E39840851B3}" sibTransId="{947336ED-0C56-4EE2-8FD8-11D9F595D4F4}"/>
    <dgm:cxn modelId="{502BCCAC-DEBE-4B3D-9E9E-1A431F848BF4}" type="presOf" srcId="{4B4A16BF-893D-43A3-A7F3-4C57344FB854}" destId="{E415228D-B676-451F-8D2E-8D230E21712C}" srcOrd="0" destOrd="0" presId="urn:microsoft.com/office/officeart/2005/8/layout/chevron2"/>
    <dgm:cxn modelId="{32123F5E-6B77-4865-BA67-FEE889CBB559}" type="presOf" srcId="{B992C443-B878-446F-B0C4-C486F02BCCE7}" destId="{74DB6C35-BD52-49C0-BFAA-4999A5930683}" srcOrd="0" destOrd="1" presId="urn:microsoft.com/office/officeart/2005/8/layout/chevron2"/>
    <dgm:cxn modelId="{87F34A6E-0177-4671-A146-381CD94FF57B}" srcId="{A0098064-3E7B-4AFF-8260-C17D053E57A1}" destId="{666BB831-9E2E-4452-A1D2-D50BC78C753C}" srcOrd="1" destOrd="0" parTransId="{ADDA0608-FA1D-4D1A-8D2C-606287D338B3}" sibTransId="{D4D320AB-3B8B-46A9-A326-FADA56DAF934}"/>
    <dgm:cxn modelId="{88604F94-5E45-4FEC-9A22-52F8F2383577}" type="presOf" srcId="{E4645D39-BCB1-4B2D-AC45-9E39AEE6E49F}" destId="{ACB09ACF-4706-40C5-9978-D5A6555AA56B}" srcOrd="0" destOrd="0" presId="urn:microsoft.com/office/officeart/2005/8/layout/chevron2"/>
    <dgm:cxn modelId="{4B3F5284-C725-4E27-89F3-1288F2AE4A27}" srcId="{666BB831-9E2E-4452-A1D2-D50BC78C753C}" destId="{B992C443-B878-446F-B0C4-C486F02BCCE7}" srcOrd="1" destOrd="0" parTransId="{B0229E69-7ED8-4B02-A55C-5DF6E054922C}" sibTransId="{3B65490F-7335-4BC8-AD0C-B9FF41A4A1F4}"/>
    <dgm:cxn modelId="{78FF7BE4-DC4E-4D48-845E-8CB9A3B163D4}" srcId="{B8638C10-5B82-49D5-BD24-8F29E6B08176}" destId="{E4645D39-BCB1-4B2D-AC45-9E39AEE6E49F}" srcOrd="0" destOrd="0" parTransId="{7EA1C6F2-A4A6-47E3-A3F5-F70A86CA8359}" sibTransId="{11699317-8A0B-47CE-B0FA-B967652ABD3F}"/>
    <dgm:cxn modelId="{0B8F623A-B8FB-4867-B5D0-AD8564342D95}" type="presOf" srcId="{2503DCF6-D072-4814-A559-F30F595BA583}" destId="{74DB6C35-BD52-49C0-BFAA-4999A5930683}" srcOrd="0" destOrd="2" presId="urn:microsoft.com/office/officeart/2005/8/layout/chevron2"/>
    <dgm:cxn modelId="{2BAFF1A4-D713-48F3-91D6-747DBE3C78A3}" srcId="{A0098064-3E7B-4AFF-8260-C17D053E57A1}" destId="{526C9E8A-BA02-483E-91C2-06E7E753FD82}" srcOrd="2" destOrd="0" parTransId="{BBA66CBE-43BA-4B14-8A6D-67F7D2FC2227}" sibTransId="{3B7B448F-FD2A-49E4-9E88-651E770E1291}"/>
    <dgm:cxn modelId="{3D00A5DD-19C2-4792-9975-F0FE881D6FCA}" srcId="{666BB831-9E2E-4452-A1D2-D50BC78C753C}" destId="{2503DCF6-D072-4814-A559-F30F595BA583}" srcOrd="2" destOrd="0" parTransId="{000C90B0-4D74-43C5-8250-1D13F08063E6}" sibTransId="{C065CC29-9094-4869-AA5B-8BEC41BDE629}"/>
    <dgm:cxn modelId="{4B967DC7-4723-4DEB-A3D0-A2295473EC91}" type="presOf" srcId="{666BB831-9E2E-4452-A1D2-D50BC78C753C}" destId="{0D7BE769-7F13-4CF0-936D-6C0AF82F5B66}" srcOrd="0" destOrd="0" presId="urn:microsoft.com/office/officeart/2005/8/layout/chevron2"/>
    <dgm:cxn modelId="{0C7730C9-1B34-40BC-9560-7D47CAC75A01}" type="presOf" srcId="{B8638C10-5B82-49D5-BD24-8F29E6B08176}" destId="{A8175D2A-C0D2-4833-BA8E-24929E1869D6}" srcOrd="0" destOrd="0" presId="urn:microsoft.com/office/officeart/2005/8/layout/chevron2"/>
    <dgm:cxn modelId="{47EE866E-67B4-4157-9507-AA54BF24087A}" type="presOf" srcId="{3CE71290-B5E0-48CC-8213-69C14CA85E05}" destId="{74DB6C35-BD52-49C0-BFAA-4999A5930683}" srcOrd="0" destOrd="0" presId="urn:microsoft.com/office/officeart/2005/8/layout/chevron2"/>
    <dgm:cxn modelId="{46888D31-2023-41ED-B072-75BE2EDC0373}" type="presOf" srcId="{18DE00C5-8941-4598-9055-13541687387B}" destId="{74DB6C35-BD52-49C0-BFAA-4999A5930683}" srcOrd="0" destOrd="3" presId="urn:microsoft.com/office/officeart/2005/8/layout/chevron2"/>
    <dgm:cxn modelId="{C33790B7-E565-463C-A096-C561188B6A68}" type="presOf" srcId="{526C9E8A-BA02-483E-91C2-06E7E753FD82}" destId="{79A6A6A9-6E7B-4214-BB3A-89556F5A92AD}" srcOrd="0" destOrd="0" presId="urn:microsoft.com/office/officeart/2005/8/layout/chevron2"/>
    <dgm:cxn modelId="{38BE654F-CC3A-4092-AEE4-BB4E3834EB9C}" srcId="{526C9E8A-BA02-483E-91C2-06E7E753FD82}" destId="{4B4A16BF-893D-43A3-A7F3-4C57344FB854}" srcOrd="0" destOrd="0" parTransId="{8D834CA9-A544-4BF2-B1F3-C146CFE8F23B}" sibTransId="{1C2B910F-C163-4CB6-9C5E-75980D1C4406}"/>
    <dgm:cxn modelId="{552EB86A-5216-4EA8-A299-3A80F126662D}" type="presOf" srcId="{A0098064-3E7B-4AFF-8260-C17D053E57A1}" destId="{5F6A3F25-2725-4331-B951-23A203556B06}" srcOrd="0" destOrd="0" presId="urn:microsoft.com/office/officeart/2005/8/layout/chevron2"/>
    <dgm:cxn modelId="{E6D0846D-C581-49B6-ADE7-2F5B2AFB14E8}" srcId="{666BB831-9E2E-4452-A1D2-D50BC78C753C}" destId="{18DE00C5-8941-4598-9055-13541687387B}" srcOrd="3" destOrd="0" parTransId="{4C6D2178-3E53-449E-9919-214E90991278}" sibTransId="{5B9CB7CF-C366-4F69-9AE2-79510AC54113}"/>
    <dgm:cxn modelId="{BDC44656-C04C-438E-BE57-1780A935D281}" srcId="{666BB831-9E2E-4452-A1D2-D50BC78C753C}" destId="{3CE71290-B5E0-48CC-8213-69C14CA85E05}" srcOrd="0" destOrd="0" parTransId="{B22E4B2A-3354-4298-84DC-E12AC8955BFA}" sibTransId="{73BB7A5E-9565-486E-8B17-0E58D29787CD}"/>
    <dgm:cxn modelId="{966F9902-A997-4F24-835F-FF23EB5FB25C}" type="presParOf" srcId="{5F6A3F25-2725-4331-B951-23A203556B06}" destId="{FC46F6C4-64DD-4E29-9085-C0C2BC88EDDE}" srcOrd="0" destOrd="0" presId="urn:microsoft.com/office/officeart/2005/8/layout/chevron2"/>
    <dgm:cxn modelId="{4BA3DFC3-5802-48E6-8B87-54F65BFEB066}" type="presParOf" srcId="{FC46F6C4-64DD-4E29-9085-C0C2BC88EDDE}" destId="{A8175D2A-C0D2-4833-BA8E-24929E1869D6}" srcOrd="0" destOrd="0" presId="urn:microsoft.com/office/officeart/2005/8/layout/chevron2"/>
    <dgm:cxn modelId="{FC0AF105-B345-4A74-AA4A-ECC7AF641D58}" type="presParOf" srcId="{FC46F6C4-64DD-4E29-9085-C0C2BC88EDDE}" destId="{ACB09ACF-4706-40C5-9978-D5A6555AA56B}" srcOrd="1" destOrd="0" presId="urn:microsoft.com/office/officeart/2005/8/layout/chevron2"/>
    <dgm:cxn modelId="{47E329E5-514F-4781-82C4-E6691A8E48F4}" type="presParOf" srcId="{5F6A3F25-2725-4331-B951-23A203556B06}" destId="{E06105C9-2D08-45BE-9C8C-BE600C50B322}" srcOrd="1" destOrd="0" presId="urn:microsoft.com/office/officeart/2005/8/layout/chevron2"/>
    <dgm:cxn modelId="{2281498F-1675-41A3-8D81-2F950E74B9CE}" type="presParOf" srcId="{5F6A3F25-2725-4331-B951-23A203556B06}" destId="{5E38E0B6-6751-4F36-ABA3-F5D9AEFD5496}" srcOrd="2" destOrd="0" presId="urn:microsoft.com/office/officeart/2005/8/layout/chevron2"/>
    <dgm:cxn modelId="{1DA07609-2F1B-48D4-9837-C678C9E5519C}" type="presParOf" srcId="{5E38E0B6-6751-4F36-ABA3-F5D9AEFD5496}" destId="{0D7BE769-7F13-4CF0-936D-6C0AF82F5B66}" srcOrd="0" destOrd="0" presId="urn:microsoft.com/office/officeart/2005/8/layout/chevron2"/>
    <dgm:cxn modelId="{1C57BCDC-9EA7-4839-9F6A-A8D5A0EE5DD3}" type="presParOf" srcId="{5E38E0B6-6751-4F36-ABA3-F5D9AEFD5496}" destId="{74DB6C35-BD52-49C0-BFAA-4999A5930683}" srcOrd="1" destOrd="0" presId="urn:microsoft.com/office/officeart/2005/8/layout/chevron2"/>
    <dgm:cxn modelId="{5970FDE8-B9AE-4382-95BE-6E30AF0B2B39}" type="presParOf" srcId="{5F6A3F25-2725-4331-B951-23A203556B06}" destId="{783A3D6B-0A03-48AE-9BDC-E97FE2FDEB55}" srcOrd="3" destOrd="0" presId="urn:microsoft.com/office/officeart/2005/8/layout/chevron2"/>
    <dgm:cxn modelId="{8F9AE653-6FD5-470A-9017-9ACB9E0455E6}" type="presParOf" srcId="{5F6A3F25-2725-4331-B951-23A203556B06}" destId="{38AD6810-9B3E-4D59-894E-E4B57FB8BC4E}" srcOrd="4" destOrd="0" presId="urn:microsoft.com/office/officeart/2005/8/layout/chevron2"/>
    <dgm:cxn modelId="{173F9E3E-1FC4-486A-B5E7-7EAFB8787D8F}" type="presParOf" srcId="{38AD6810-9B3E-4D59-894E-E4B57FB8BC4E}" destId="{79A6A6A9-6E7B-4214-BB3A-89556F5A92AD}" srcOrd="0" destOrd="0" presId="urn:microsoft.com/office/officeart/2005/8/layout/chevron2"/>
    <dgm:cxn modelId="{E564AB7A-590A-4446-85F0-52862D0A95D4}" type="presParOf" srcId="{38AD6810-9B3E-4D59-894E-E4B57FB8BC4E}" destId="{E415228D-B676-451F-8D2E-8D230E21712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4C7845-1E0C-4771-AE7E-2332221DFCA8}" type="doc">
      <dgm:prSet loTypeId="urn:microsoft.com/office/officeart/2005/8/layout/matrix1" loCatId="matrix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7690F30B-E4D1-4EFC-B7D9-4D736D2A0134}">
      <dgm:prSet phldrT="[Текст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ф.№6-АПК стр.63200 "Себестоимость продаж"</a:t>
          </a:r>
          <a:endParaRPr lang="ru-RU" dirty="0">
            <a:solidFill>
              <a:schemeClr val="bg1"/>
            </a:solidFill>
          </a:endParaRPr>
        </a:p>
      </dgm:t>
    </dgm:pt>
    <dgm:pt modelId="{C5B23E89-1FDA-4C2E-99B2-9EF7F6E48C43}" type="parTrans" cxnId="{592AD8E8-BCDA-4349-876E-697C2D99A748}">
      <dgm:prSet/>
      <dgm:spPr/>
      <dgm:t>
        <a:bodyPr/>
        <a:lstStyle/>
        <a:p>
          <a:endParaRPr lang="ru-RU"/>
        </a:p>
      </dgm:t>
    </dgm:pt>
    <dgm:pt modelId="{D3F0D0EC-F8BD-4813-B54E-CBB720556A9D}" type="sibTrans" cxnId="{592AD8E8-BCDA-4349-876E-697C2D99A748}">
      <dgm:prSet/>
      <dgm:spPr/>
      <dgm:t>
        <a:bodyPr/>
        <a:lstStyle/>
        <a:p>
          <a:endParaRPr lang="ru-RU"/>
        </a:p>
      </dgm:t>
    </dgm:pt>
    <dgm:pt modelId="{00EC10DD-4311-4F1E-8285-22FB1F87DBCD}">
      <dgm:prSet phldrT="[Текст]"/>
      <dgm:spPr/>
      <dgm:t>
        <a:bodyPr/>
        <a:lstStyle/>
        <a:p>
          <a:r>
            <a:rPr lang="ru-RU" dirty="0" smtClean="0"/>
            <a:t>Расшифровка снабженческой деятельности (223430)</a:t>
          </a:r>
          <a:endParaRPr lang="ru-RU" dirty="0"/>
        </a:p>
      </dgm:t>
    </dgm:pt>
    <dgm:pt modelId="{E7BA3C5F-43E5-499A-B02A-92615967775C}" type="parTrans" cxnId="{F79DE229-1115-4108-A801-3BA0522D4BDA}">
      <dgm:prSet/>
      <dgm:spPr/>
      <dgm:t>
        <a:bodyPr/>
        <a:lstStyle/>
        <a:p>
          <a:endParaRPr lang="ru-RU"/>
        </a:p>
      </dgm:t>
    </dgm:pt>
    <dgm:pt modelId="{76F161D1-E32C-46C7-A466-D0AF5C23CDC1}" type="sibTrans" cxnId="{F79DE229-1115-4108-A801-3BA0522D4BDA}">
      <dgm:prSet/>
      <dgm:spPr/>
      <dgm:t>
        <a:bodyPr/>
        <a:lstStyle/>
        <a:p>
          <a:endParaRPr lang="ru-RU"/>
        </a:p>
      </dgm:t>
    </dgm:pt>
    <dgm:pt modelId="{8FE56D47-B09C-4ACC-924D-0F3540D8D722}">
      <dgm:prSet phldrT="[Текст]"/>
      <dgm:spPr/>
      <dgm:t>
        <a:bodyPr/>
        <a:lstStyle/>
        <a:p>
          <a:r>
            <a:rPr lang="ru-RU" dirty="0" smtClean="0"/>
            <a:t>Расшифровка перерабатывающей деятельности (223500)</a:t>
          </a:r>
          <a:endParaRPr lang="ru-RU" dirty="0"/>
        </a:p>
      </dgm:t>
    </dgm:pt>
    <dgm:pt modelId="{75B8251B-9863-4E2E-B8DA-CEF861133BEE}" type="parTrans" cxnId="{58BF9DA4-C73F-44EB-93E9-26B3EECFC83A}">
      <dgm:prSet/>
      <dgm:spPr/>
      <dgm:t>
        <a:bodyPr/>
        <a:lstStyle/>
        <a:p>
          <a:endParaRPr lang="ru-RU"/>
        </a:p>
      </dgm:t>
    </dgm:pt>
    <dgm:pt modelId="{FB5D38C8-B2A7-46F8-B4FC-D12D80956AD5}" type="sibTrans" cxnId="{58BF9DA4-C73F-44EB-93E9-26B3EECFC83A}">
      <dgm:prSet/>
      <dgm:spPr/>
      <dgm:t>
        <a:bodyPr/>
        <a:lstStyle/>
        <a:p>
          <a:endParaRPr lang="ru-RU"/>
        </a:p>
      </dgm:t>
    </dgm:pt>
    <dgm:pt modelId="{A84098B2-3F24-4C5C-ADF3-02EEF71AF435}">
      <dgm:prSet phldrT="[Текст]"/>
      <dgm:spPr/>
      <dgm:t>
        <a:bodyPr/>
        <a:lstStyle/>
        <a:p>
          <a:r>
            <a:rPr lang="ru-RU" dirty="0" smtClean="0"/>
            <a:t>Расшифровка обслуживающей деятельности (223610)</a:t>
          </a:r>
          <a:endParaRPr lang="ru-RU" dirty="0"/>
        </a:p>
      </dgm:t>
    </dgm:pt>
    <dgm:pt modelId="{8B64DE02-71AF-492E-A16D-3B4F2BA0AE03}" type="parTrans" cxnId="{24A52A58-CB9B-4CAC-A9EE-B0B23FE56828}">
      <dgm:prSet/>
      <dgm:spPr/>
      <dgm:t>
        <a:bodyPr/>
        <a:lstStyle/>
        <a:p>
          <a:endParaRPr lang="ru-RU"/>
        </a:p>
      </dgm:t>
    </dgm:pt>
    <dgm:pt modelId="{6461281C-8F24-4C39-8441-7BD66C5F3EAA}" type="sibTrans" cxnId="{24A52A58-CB9B-4CAC-A9EE-B0B23FE56828}">
      <dgm:prSet/>
      <dgm:spPr/>
      <dgm:t>
        <a:bodyPr/>
        <a:lstStyle/>
        <a:p>
          <a:endParaRPr lang="ru-RU"/>
        </a:p>
      </dgm:t>
    </dgm:pt>
    <dgm:pt modelId="{B7109375-4406-4D20-ABAB-C156E119F5BB}">
      <dgm:prSet phldrT="[Текст]" phldr="1"/>
      <dgm:spPr/>
      <dgm:t>
        <a:bodyPr/>
        <a:lstStyle/>
        <a:p>
          <a:endParaRPr lang="ru-RU"/>
        </a:p>
      </dgm:t>
    </dgm:pt>
    <dgm:pt modelId="{14DB2B00-5940-427F-813C-FFB7FFD253EF}" type="parTrans" cxnId="{81D15926-F8C0-4D51-BC39-F9CB9A1D66C3}">
      <dgm:prSet/>
      <dgm:spPr/>
      <dgm:t>
        <a:bodyPr/>
        <a:lstStyle/>
        <a:p>
          <a:endParaRPr lang="ru-RU"/>
        </a:p>
      </dgm:t>
    </dgm:pt>
    <dgm:pt modelId="{8D93A8F7-9861-4642-AC5B-84DB729A43B4}" type="sibTrans" cxnId="{81D15926-F8C0-4D51-BC39-F9CB9A1D66C3}">
      <dgm:prSet/>
      <dgm:spPr/>
      <dgm:t>
        <a:bodyPr/>
        <a:lstStyle/>
        <a:p>
          <a:endParaRPr lang="ru-RU"/>
        </a:p>
      </dgm:t>
    </dgm:pt>
    <dgm:pt modelId="{5D897768-14D8-453B-B122-ACF7B3065545}">
      <dgm:prSet/>
      <dgm:spPr/>
      <dgm:t>
        <a:bodyPr/>
        <a:lstStyle/>
        <a:p>
          <a:r>
            <a:rPr lang="ru-RU" dirty="0" smtClean="0"/>
            <a:t>Расшифровка сбытовой деятельности</a:t>
          </a:r>
          <a:br>
            <a:rPr lang="ru-RU" dirty="0" smtClean="0"/>
          </a:br>
          <a:r>
            <a:rPr lang="ru-RU" dirty="0" smtClean="0"/>
            <a:t>(223410+223420)</a:t>
          </a:r>
          <a:endParaRPr lang="ru-RU" dirty="0"/>
        </a:p>
      </dgm:t>
    </dgm:pt>
    <dgm:pt modelId="{1A7E9EF8-6AC2-42A5-BCE1-406DAB0B01F4}" type="parTrans" cxnId="{228DD4C9-3A99-45E6-9454-A434C3612C2F}">
      <dgm:prSet/>
      <dgm:spPr/>
      <dgm:t>
        <a:bodyPr/>
        <a:lstStyle/>
        <a:p>
          <a:endParaRPr lang="ru-RU"/>
        </a:p>
      </dgm:t>
    </dgm:pt>
    <dgm:pt modelId="{71DE01C9-1A32-4669-8355-F8CD224F7B89}" type="sibTrans" cxnId="{228DD4C9-3A99-45E6-9454-A434C3612C2F}">
      <dgm:prSet/>
      <dgm:spPr/>
      <dgm:t>
        <a:bodyPr/>
        <a:lstStyle/>
        <a:p>
          <a:endParaRPr lang="ru-RU"/>
        </a:p>
      </dgm:t>
    </dgm:pt>
    <dgm:pt modelId="{9073316D-EAEF-44CA-B041-B7E1E633164D}">
      <dgm:prSet/>
      <dgm:spPr/>
      <dgm:t>
        <a:bodyPr/>
        <a:lstStyle/>
        <a:p>
          <a:endParaRPr lang="ru-RU"/>
        </a:p>
      </dgm:t>
    </dgm:pt>
    <dgm:pt modelId="{DD93185E-A678-471A-8C4C-E55C5786C9BD}" type="parTrans" cxnId="{1C94CE1C-50A9-4379-BE50-7F1CD9B9209B}">
      <dgm:prSet/>
      <dgm:spPr/>
      <dgm:t>
        <a:bodyPr/>
        <a:lstStyle/>
        <a:p>
          <a:endParaRPr lang="ru-RU"/>
        </a:p>
      </dgm:t>
    </dgm:pt>
    <dgm:pt modelId="{2F20C65D-CF6C-4F00-AC26-5335E028E7FB}" type="sibTrans" cxnId="{1C94CE1C-50A9-4379-BE50-7F1CD9B9209B}">
      <dgm:prSet/>
      <dgm:spPr/>
      <dgm:t>
        <a:bodyPr/>
        <a:lstStyle/>
        <a:p>
          <a:endParaRPr lang="ru-RU"/>
        </a:p>
      </dgm:t>
    </dgm:pt>
    <dgm:pt modelId="{CED00C81-67C2-47CA-AAA0-63BC3D64615C}" type="pres">
      <dgm:prSet presAssocID="{324C7845-1E0C-4771-AE7E-2332221DFCA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BE2390-D2F2-4450-BD8F-74337FD6C4EB}" type="pres">
      <dgm:prSet presAssocID="{324C7845-1E0C-4771-AE7E-2332221DFCA8}" presName="matrix" presStyleCnt="0"/>
      <dgm:spPr/>
    </dgm:pt>
    <dgm:pt modelId="{B9528708-E561-4842-B091-ADD82837A2FB}" type="pres">
      <dgm:prSet presAssocID="{324C7845-1E0C-4771-AE7E-2332221DFCA8}" presName="tile1" presStyleLbl="node1" presStyleIdx="0" presStyleCnt="4" custLinFactNeighborX="0" custLinFactNeighborY="-2955"/>
      <dgm:spPr/>
      <dgm:t>
        <a:bodyPr/>
        <a:lstStyle/>
        <a:p>
          <a:endParaRPr lang="ru-RU"/>
        </a:p>
      </dgm:t>
    </dgm:pt>
    <dgm:pt modelId="{F2CF35A4-7D36-4DA3-B994-CE3F666AAA36}" type="pres">
      <dgm:prSet presAssocID="{324C7845-1E0C-4771-AE7E-2332221DFCA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06A11-F1F8-40BE-B88B-BB51274CE371}" type="pres">
      <dgm:prSet presAssocID="{324C7845-1E0C-4771-AE7E-2332221DFCA8}" presName="tile2" presStyleLbl="node1" presStyleIdx="1" presStyleCnt="4" custLinFactNeighborX="561" custLinFactNeighborY="-1781"/>
      <dgm:spPr/>
      <dgm:t>
        <a:bodyPr/>
        <a:lstStyle/>
        <a:p>
          <a:endParaRPr lang="ru-RU"/>
        </a:p>
      </dgm:t>
    </dgm:pt>
    <dgm:pt modelId="{94A1D62F-4363-48EE-AC59-48CB5FEA1FAF}" type="pres">
      <dgm:prSet presAssocID="{324C7845-1E0C-4771-AE7E-2332221DFCA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9AE756-814E-4E08-BB6F-C2C374BAD972}" type="pres">
      <dgm:prSet presAssocID="{324C7845-1E0C-4771-AE7E-2332221DFCA8}" presName="tile3" presStyleLbl="node1" presStyleIdx="2" presStyleCnt="4"/>
      <dgm:spPr/>
      <dgm:t>
        <a:bodyPr/>
        <a:lstStyle/>
        <a:p>
          <a:endParaRPr lang="ru-RU"/>
        </a:p>
      </dgm:t>
    </dgm:pt>
    <dgm:pt modelId="{E810F610-9E7E-40C5-87DF-49E4663BE5E6}" type="pres">
      <dgm:prSet presAssocID="{324C7845-1E0C-4771-AE7E-2332221DFCA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EAE83-EEE9-4BFB-B843-3F232D6CC454}" type="pres">
      <dgm:prSet presAssocID="{324C7845-1E0C-4771-AE7E-2332221DFCA8}" presName="tile4" presStyleLbl="node1" presStyleIdx="3" presStyleCnt="4"/>
      <dgm:spPr/>
      <dgm:t>
        <a:bodyPr/>
        <a:lstStyle/>
        <a:p>
          <a:endParaRPr lang="ru-RU"/>
        </a:p>
      </dgm:t>
    </dgm:pt>
    <dgm:pt modelId="{61308F71-FB71-4F75-8BB3-3A1FBDCBC3F4}" type="pres">
      <dgm:prSet presAssocID="{324C7845-1E0C-4771-AE7E-2332221DFCA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8E3779-0087-4942-85DD-4454DA8A32C6}" type="pres">
      <dgm:prSet presAssocID="{324C7845-1E0C-4771-AE7E-2332221DFCA8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2EDBEB94-4F91-47CC-A601-EB23552756A4}" type="presOf" srcId="{00EC10DD-4311-4F1E-8285-22FB1F87DBCD}" destId="{F2CF35A4-7D36-4DA3-B994-CE3F666AAA36}" srcOrd="1" destOrd="0" presId="urn:microsoft.com/office/officeart/2005/8/layout/matrix1"/>
    <dgm:cxn modelId="{400EF5B1-1BAA-4156-ADD1-15A8630F6F74}" type="presOf" srcId="{324C7845-1E0C-4771-AE7E-2332221DFCA8}" destId="{CED00C81-67C2-47CA-AAA0-63BC3D64615C}" srcOrd="0" destOrd="0" presId="urn:microsoft.com/office/officeart/2005/8/layout/matrix1"/>
    <dgm:cxn modelId="{194ADF94-4935-49EA-BD52-FC8B747B9A4D}" type="presOf" srcId="{5D897768-14D8-453B-B122-ACF7B3065545}" destId="{94A1D62F-4363-48EE-AC59-48CB5FEA1FAF}" srcOrd="1" destOrd="0" presId="urn:microsoft.com/office/officeart/2005/8/layout/matrix1"/>
    <dgm:cxn modelId="{F79DE229-1115-4108-A801-3BA0522D4BDA}" srcId="{7690F30B-E4D1-4EFC-B7D9-4D736D2A0134}" destId="{00EC10DD-4311-4F1E-8285-22FB1F87DBCD}" srcOrd="0" destOrd="0" parTransId="{E7BA3C5F-43E5-499A-B02A-92615967775C}" sibTransId="{76F161D1-E32C-46C7-A466-D0AF5C23CDC1}"/>
    <dgm:cxn modelId="{AA04F60F-9A0D-4219-8223-04B77B89CE63}" type="presOf" srcId="{5D897768-14D8-453B-B122-ACF7B3065545}" destId="{CAA06A11-F1F8-40BE-B88B-BB51274CE371}" srcOrd="0" destOrd="0" presId="urn:microsoft.com/office/officeart/2005/8/layout/matrix1"/>
    <dgm:cxn modelId="{12B3C8A7-707A-46F0-B3E9-98E103B69789}" type="presOf" srcId="{A84098B2-3F24-4C5C-ADF3-02EEF71AF435}" destId="{61308F71-FB71-4F75-8BB3-3A1FBDCBC3F4}" srcOrd="1" destOrd="0" presId="urn:microsoft.com/office/officeart/2005/8/layout/matrix1"/>
    <dgm:cxn modelId="{2943749B-F2D3-4CC4-8B64-64AEEC7A8E0C}" type="presOf" srcId="{7690F30B-E4D1-4EFC-B7D9-4D736D2A0134}" destId="{968E3779-0087-4942-85DD-4454DA8A32C6}" srcOrd="0" destOrd="0" presId="urn:microsoft.com/office/officeart/2005/8/layout/matrix1"/>
    <dgm:cxn modelId="{58BF9DA4-C73F-44EB-93E9-26B3EECFC83A}" srcId="{7690F30B-E4D1-4EFC-B7D9-4D736D2A0134}" destId="{8FE56D47-B09C-4ACC-924D-0F3540D8D722}" srcOrd="2" destOrd="0" parTransId="{75B8251B-9863-4E2E-B8DA-CEF861133BEE}" sibTransId="{FB5D38C8-B2A7-46F8-B4FC-D12D80956AD5}"/>
    <dgm:cxn modelId="{592AD8E8-BCDA-4349-876E-697C2D99A748}" srcId="{324C7845-1E0C-4771-AE7E-2332221DFCA8}" destId="{7690F30B-E4D1-4EFC-B7D9-4D736D2A0134}" srcOrd="0" destOrd="0" parTransId="{C5B23E89-1FDA-4C2E-99B2-9EF7F6E48C43}" sibTransId="{D3F0D0EC-F8BD-4813-B54E-CBB720556A9D}"/>
    <dgm:cxn modelId="{AC440B51-18C8-4F67-9A7B-5143C95FE99F}" type="presOf" srcId="{8FE56D47-B09C-4ACC-924D-0F3540D8D722}" destId="{E810F610-9E7E-40C5-87DF-49E4663BE5E6}" srcOrd="1" destOrd="0" presId="urn:microsoft.com/office/officeart/2005/8/layout/matrix1"/>
    <dgm:cxn modelId="{A2E9A94E-71DE-438C-BD6A-AF05F9E827D7}" type="presOf" srcId="{00EC10DD-4311-4F1E-8285-22FB1F87DBCD}" destId="{B9528708-E561-4842-B091-ADD82837A2FB}" srcOrd="0" destOrd="0" presId="urn:microsoft.com/office/officeart/2005/8/layout/matrix1"/>
    <dgm:cxn modelId="{50143331-A0E1-42EB-BA42-8B98FE7E8E8D}" type="presOf" srcId="{A84098B2-3F24-4C5C-ADF3-02EEF71AF435}" destId="{80BEAE83-EEE9-4BFB-B843-3F232D6CC454}" srcOrd="0" destOrd="0" presId="urn:microsoft.com/office/officeart/2005/8/layout/matrix1"/>
    <dgm:cxn modelId="{B678A0F4-11E3-4426-BF5C-DB3076ED462A}" type="presOf" srcId="{8FE56D47-B09C-4ACC-924D-0F3540D8D722}" destId="{419AE756-814E-4E08-BB6F-C2C374BAD972}" srcOrd="0" destOrd="0" presId="urn:microsoft.com/office/officeart/2005/8/layout/matrix1"/>
    <dgm:cxn modelId="{81D15926-F8C0-4D51-BC39-F9CB9A1D66C3}" srcId="{7690F30B-E4D1-4EFC-B7D9-4D736D2A0134}" destId="{B7109375-4406-4D20-ABAB-C156E119F5BB}" srcOrd="5" destOrd="0" parTransId="{14DB2B00-5940-427F-813C-FFB7FFD253EF}" sibTransId="{8D93A8F7-9861-4642-AC5B-84DB729A43B4}"/>
    <dgm:cxn modelId="{228DD4C9-3A99-45E6-9454-A434C3612C2F}" srcId="{7690F30B-E4D1-4EFC-B7D9-4D736D2A0134}" destId="{5D897768-14D8-453B-B122-ACF7B3065545}" srcOrd="1" destOrd="0" parTransId="{1A7E9EF8-6AC2-42A5-BCE1-406DAB0B01F4}" sibTransId="{71DE01C9-1A32-4669-8355-F8CD224F7B89}"/>
    <dgm:cxn modelId="{1C94CE1C-50A9-4379-BE50-7F1CD9B9209B}" srcId="{7690F30B-E4D1-4EFC-B7D9-4D736D2A0134}" destId="{9073316D-EAEF-44CA-B041-B7E1E633164D}" srcOrd="4" destOrd="0" parTransId="{DD93185E-A678-471A-8C4C-E55C5786C9BD}" sibTransId="{2F20C65D-CF6C-4F00-AC26-5335E028E7FB}"/>
    <dgm:cxn modelId="{24A52A58-CB9B-4CAC-A9EE-B0B23FE56828}" srcId="{7690F30B-E4D1-4EFC-B7D9-4D736D2A0134}" destId="{A84098B2-3F24-4C5C-ADF3-02EEF71AF435}" srcOrd="3" destOrd="0" parTransId="{8B64DE02-71AF-492E-A16D-3B4F2BA0AE03}" sibTransId="{6461281C-8F24-4C39-8441-7BD66C5F3EAA}"/>
    <dgm:cxn modelId="{4186EAA2-1B85-48E1-B54B-B0A6648346A3}" type="presParOf" srcId="{CED00C81-67C2-47CA-AAA0-63BC3D64615C}" destId="{67BE2390-D2F2-4450-BD8F-74337FD6C4EB}" srcOrd="0" destOrd="0" presId="urn:microsoft.com/office/officeart/2005/8/layout/matrix1"/>
    <dgm:cxn modelId="{ADE923E5-F72A-4F62-BBCE-AF168FA8550A}" type="presParOf" srcId="{67BE2390-D2F2-4450-BD8F-74337FD6C4EB}" destId="{B9528708-E561-4842-B091-ADD82837A2FB}" srcOrd="0" destOrd="0" presId="urn:microsoft.com/office/officeart/2005/8/layout/matrix1"/>
    <dgm:cxn modelId="{DB46D9DB-4E75-4FB8-B75A-B1B41A180A8C}" type="presParOf" srcId="{67BE2390-D2F2-4450-BD8F-74337FD6C4EB}" destId="{F2CF35A4-7D36-4DA3-B994-CE3F666AAA36}" srcOrd="1" destOrd="0" presId="urn:microsoft.com/office/officeart/2005/8/layout/matrix1"/>
    <dgm:cxn modelId="{56ACBA23-792B-4314-AD3A-DC7243128E5C}" type="presParOf" srcId="{67BE2390-D2F2-4450-BD8F-74337FD6C4EB}" destId="{CAA06A11-F1F8-40BE-B88B-BB51274CE371}" srcOrd="2" destOrd="0" presId="urn:microsoft.com/office/officeart/2005/8/layout/matrix1"/>
    <dgm:cxn modelId="{A587413B-5009-4C7F-8BDA-917A21F9E844}" type="presParOf" srcId="{67BE2390-D2F2-4450-BD8F-74337FD6C4EB}" destId="{94A1D62F-4363-48EE-AC59-48CB5FEA1FAF}" srcOrd="3" destOrd="0" presId="urn:microsoft.com/office/officeart/2005/8/layout/matrix1"/>
    <dgm:cxn modelId="{59323DEC-8C9A-4725-811F-E2FE43C30C45}" type="presParOf" srcId="{67BE2390-D2F2-4450-BD8F-74337FD6C4EB}" destId="{419AE756-814E-4E08-BB6F-C2C374BAD972}" srcOrd="4" destOrd="0" presId="urn:microsoft.com/office/officeart/2005/8/layout/matrix1"/>
    <dgm:cxn modelId="{D3411E42-DEDB-4737-B03E-779700A6FA3F}" type="presParOf" srcId="{67BE2390-D2F2-4450-BD8F-74337FD6C4EB}" destId="{E810F610-9E7E-40C5-87DF-49E4663BE5E6}" srcOrd="5" destOrd="0" presId="urn:microsoft.com/office/officeart/2005/8/layout/matrix1"/>
    <dgm:cxn modelId="{2D739A74-123E-4F48-8FF1-674E4C7EB566}" type="presParOf" srcId="{67BE2390-D2F2-4450-BD8F-74337FD6C4EB}" destId="{80BEAE83-EEE9-4BFB-B843-3F232D6CC454}" srcOrd="6" destOrd="0" presId="urn:microsoft.com/office/officeart/2005/8/layout/matrix1"/>
    <dgm:cxn modelId="{51549163-05E4-4564-86C6-9BEA5F531A10}" type="presParOf" srcId="{67BE2390-D2F2-4450-BD8F-74337FD6C4EB}" destId="{61308F71-FB71-4F75-8BB3-3A1FBDCBC3F4}" srcOrd="7" destOrd="0" presId="urn:microsoft.com/office/officeart/2005/8/layout/matrix1"/>
    <dgm:cxn modelId="{BE6394E7-5450-455F-A486-7A410F856EE5}" type="presParOf" srcId="{CED00C81-67C2-47CA-AAA0-63BC3D64615C}" destId="{968E3779-0087-4942-85DD-4454DA8A32C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937AE2-D16C-47DA-B0F3-714B1D690EB6}" type="doc">
      <dgm:prSet loTypeId="urn:microsoft.com/office/officeart/2005/8/layout/hList9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FB63712-637D-49A0-99C1-B3532F8A42A1}">
      <dgm:prSet phldrT="[Текст]"/>
      <dgm:spPr/>
      <dgm:t>
        <a:bodyPr/>
        <a:lstStyle/>
        <a:p>
          <a:r>
            <a:rPr lang="ru-RU" dirty="0" smtClean="0"/>
            <a:t>Форма №1-СПР</a:t>
          </a:r>
          <a:endParaRPr lang="ru-RU" dirty="0"/>
        </a:p>
      </dgm:t>
    </dgm:pt>
    <dgm:pt modelId="{78C72F85-277F-4CD8-80C7-0923FE65B44A}" type="parTrans" cxnId="{E69AC80B-2942-4441-A2EA-A6A91F28AFCC}">
      <dgm:prSet/>
      <dgm:spPr/>
      <dgm:t>
        <a:bodyPr/>
        <a:lstStyle/>
        <a:p>
          <a:endParaRPr lang="ru-RU"/>
        </a:p>
      </dgm:t>
    </dgm:pt>
    <dgm:pt modelId="{1EF0762C-D7B9-470B-967C-C61CA18AB16D}" type="sibTrans" cxnId="{E69AC80B-2942-4441-A2EA-A6A91F28AFCC}">
      <dgm:prSet/>
      <dgm:spPr/>
      <dgm:t>
        <a:bodyPr/>
        <a:lstStyle/>
        <a:p>
          <a:endParaRPr lang="ru-RU"/>
        </a:p>
      </dgm:t>
    </dgm:pt>
    <dgm:pt modelId="{A36738F7-43CB-4E9E-BF36-DE163038AABD}">
      <dgm:prSet phldrT="[Текст]"/>
      <dgm:spPr/>
      <dgm:t>
        <a:bodyPr/>
        <a:lstStyle/>
        <a:p>
          <a:r>
            <a:rPr lang="ru-RU" dirty="0" smtClean="0"/>
            <a:t>расходы на оплату труда </a:t>
          </a:r>
          <a:r>
            <a:rPr lang="ru-RU" u="sng" baseline="0" dirty="0" smtClean="0">
              <a:solidFill>
                <a:schemeClr val="accent1">
                  <a:lumMod val="75000"/>
                </a:schemeClr>
              </a:solidFill>
              <a:uFill>
                <a:solidFill>
                  <a:schemeClr val="accent1">
                    <a:lumMod val="75000"/>
                  </a:schemeClr>
                </a:solidFill>
              </a:uFill>
            </a:rPr>
            <a:t>с отчислениями </a:t>
          </a:r>
          <a:r>
            <a:rPr lang="ru-RU" dirty="0" smtClean="0"/>
            <a:t>(код 222431).</a:t>
          </a:r>
          <a:endParaRPr lang="ru-RU" dirty="0"/>
        </a:p>
      </dgm:t>
    </dgm:pt>
    <dgm:pt modelId="{2D5212FF-0AAD-40F1-B7BC-B662560A8C85}" type="parTrans" cxnId="{551FADE0-7F15-40FA-8996-35BFB3CC73BA}">
      <dgm:prSet/>
      <dgm:spPr/>
      <dgm:t>
        <a:bodyPr/>
        <a:lstStyle/>
        <a:p>
          <a:endParaRPr lang="ru-RU"/>
        </a:p>
      </dgm:t>
    </dgm:pt>
    <dgm:pt modelId="{B70E8F0C-7EF8-4601-A8D2-058B1CF1243E}" type="sibTrans" cxnId="{551FADE0-7F15-40FA-8996-35BFB3CC73BA}">
      <dgm:prSet/>
      <dgm:spPr/>
      <dgm:t>
        <a:bodyPr/>
        <a:lstStyle/>
        <a:p>
          <a:endParaRPr lang="ru-RU"/>
        </a:p>
      </dgm:t>
    </dgm:pt>
    <dgm:pt modelId="{B3D54D5C-E68C-4C2C-B759-8D23CA5F120D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по коду 222500 указывается количество сотрудников кооператива на конец отчетного периода, </a:t>
          </a:r>
          <a:r>
            <a:rPr lang="ru-RU" u="sng" baseline="0" dirty="0" smtClean="0">
              <a:solidFill>
                <a:schemeClr val="accent1">
                  <a:lumMod val="75000"/>
                </a:schemeClr>
              </a:solidFill>
              <a:uFill>
                <a:solidFill>
                  <a:schemeClr val="accent1">
                    <a:lumMod val="60000"/>
                    <a:lumOff val="40000"/>
                  </a:schemeClr>
                </a:solidFill>
              </a:uFill>
            </a:rPr>
            <a:t>включая внешних совместителей</a:t>
          </a:r>
          <a:r>
            <a:rPr lang="ru-RU" u="sng" baseline="0" dirty="0" smtClean="0">
              <a:uFill>
                <a:solidFill>
                  <a:schemeClr val="accent1">
                    <a:lumMod val="60000"/>
                    <a:lumOff val="40000"/>
                  </a:schemeClr>
                </a:solidFill>
              </a:uFill>
            </a:rPr>
            <a:t> </a:t>
          </a:r>
          <a:r>
            <a:rPr lang="ru-RU" dirty="0" smtClean="0"/>
            <a:t>и работников по </a:t>
          </a:r>
          <a:r>
            <a:rPr lang="ru-RU" u="none" dirty="0" smtClean="0">
              <a:hlinkClick xmlns:r="http://schemas.openxmlformats.org/officeDocument/2006/relationships" r:id="rId1" tooltip="consultantplus://offline/ref=F36BD86B9C28986545D380918FCE0CFFA9CB7374406F1A9BF28582403F12EB83ADDA3E5D889618FBE5784D487EiBz9J"/>
            </a:rPr>
            <a:t>гражданско-правовым договорам</a:t>
          </a:r>
          <a:r>
            <a:rPr lang="ru-RU" u="none" dirty="0" smtClean="0"/>
            <a:t>. </a:t>
          </a:r>
          <a:endParaRPr lang="ru-RU" u="none" dirty="0"/>
        </a:p>
      </dgm:t>
    </dgm:pt>
    <dgm:pt modelId="{0232C855-5B0A-4350-985F-FBA4F7E4441B}" type="parTrans" cxnId="{14B11E70-8F7D-4D01-8A9D-92F29881F5F3}">
      <dgm:prSet/>
      <dgm:spPr/>
      <dgm:t>
        <a:bodyPr/>
        <a:lstStyle/>
        <a:p>
          <a:endParaRPr lang="ru-RU"/>
        </a:p>
      </dgm:t>
    </dgm:pt>
    <dgm:pt modelId="{AAF24329-2235-48DF-BF74-9503F10EC57E}" type="sibTrans" cxnId="{14B11E70-8F7D-4D01-8A9D-92F29881F5F3}">
      <dgm:prSet/>
      <dgm:spPr/>
      <dgm:t>
        <a:bodyPr/>
        <a:lstStyle/>
        <a:p>
          <a:endParaRPr lang="ru-RU"/>
        </a:p>
      </dgm:t>
    </dgm:pt>
    <dgm:pt modelId="{918FED8C-CBAC-42AD-8492-D635548DF92D}">
      <dgm:prSet phldrT="[Текст]"/>
      <dgm:spPr/>
      <dgm:t>
        <a:bodyPr/>
        <a:lstStyle/>
        <a:p>
          <a:r>
            <a:rPr lang="ru-RU" dirty="0" smtClean="0"/>
            <a:t>Форма №6-АПК</a:t>
          </a:r>
          <a:endParaRPr lang="ru-RU" dirty="0"/>
        </a:p>
      </dgm:t>
    </dgm:pt>
    <dgm:pt modelId="{AA097659-BAE5-4EC6-A4EC-C87E1056FC75}" type="parTrans" cxnId="{A224855E-4782-4ADA-96AF-6D99FDE023EE}">
      <dgm:prSet/>
      <dgm:spPr/>
      <dgm:t>
        <a:bodyPr/>
        <a:lstStyle/>
        <a:p>
          <a:endParaRPr lang="ru-RU"/>
        </a:p>
      </dgm:t>
    </dgm:pt>
    <dgm:pt modelId="{B7A2DE90-0823-437A-ADF3-D73AFB3D03AB}" type="sibTrans" cxnId="{A224855E-4782-4ADA-96AF-6D99FDE023EE}">
      <dgm:prSet/>
      <dgm:spPr/>
      <dgm:t>
        <a:bodyPr/>
        <a:lstStyle/>
        <a:p>
          <a:endParaRPr lang="ru-RU"/>
        </a:p>
      </dgm:t>
    </dgm:pt>
    <dgm:pt modelId="{A71F6E19-64B9-4A48-8BBC-950C3137F05E}">
      <dgm:prSet phldrT="[Текст]"/>
      <dgm:spPr>
        <a:solidFill>
          <a:schemeClr val="accent3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r>
            <a:rPr lang="ru-RU" dirty="0" smtClean="0"/>
            <a:t>Фонд оплаты труда– расходы организации на оплату труда за отчетный период </a:t>
          </a:r>
          <a:r>
            <a:rPr lang="ru-RU" u="sng" baseline="0" dirty="0" smtClean="0">
              <a:solidFill>
                <a:schemeClr val="accent1">
                  <a:lumMod val="75000"/>
                </a:schemeClr>
              </a:solidFill>
              <a:uFill>
                <a:solidFill>
                  <a:schemeClr val="accent1">
                    <a:lumMod val="75000"/>
                  </a:schemeClr>
                </a:solidFill>
              </a:uFill>
            </a:rPr>
            <a:t>без страховых взносов</a:t>
          </a:r>
          <a:endParaRPr lang="ru-RU" u="sng" baseline="0" dirty="0">
            <a:solidFill>
              <a:schemeClr val="accent1">
                <a:lumMod val="75000"/>
              </a:schemeClr>
            </a:solidFill>
            <a:uFill>
              <a:solidFill>
                <a:schemeClr val="accent1">
                  <a:lumMod val="75000"/>
                </a:schemeClr>
              </a:solidFill>
            </a:uFill>
          </a:endParaRPr>
        </a:p>
      </dgm:t>
    </dgm:pt>
    <dgm:pt modelId="{BA01FBA8-61FE-47F9-8228-5716D4B17217}" type="parTrans" cxnId="{0D112A6B-9CE1-4484-B180-987CF8900ADC}">
      <dgm:prSet/>
      <dgm:spPr/>
      <dgm:t>
        <a:bodyPr/>
        <a:lstStyle/>
        <a:p>
          <a:endParaRPr lang="ru-RU"/>
        </a:p>
      </dgm:t>
    </dgm:pt>
    <dgm:pt modelId="{C3A0CB4D-67D7-483B-9664-3A3BE28DD060}" type="sibTrans" cxnId="{0D112A6B-9CE1-4484-B180-987CF8900ADC}">
      <dgm:prSet/>
      <dgm:spPr/>
      <dgm:t>
        <a:bodyPr/>
        <a:lstStyle/>
        <a:p>
          <a:endParaRPr lang="ru-RU"/>
        </a:p>
      </dgm:t>
    </dgm:pt>
    <dgm:pt modelId="{5D8CF7DB-A5F3-4822-B14A-1D8F204C7519}">
      <dgm:prSet phldrT="[Текст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dirty="0" smtClean="0"/>
            <a:t>по коду 60001 отражается среднесписочная численность работников за отчетный период, </a:t>
          </a:r>
          <a:r>
            <a:rPr lang="ru-RU" u="sng" baseline="0" dirty="0" smtClean="0">
              <a:solidFill>
                <a:schemeClr val="accent1">
                  <a:lumMod val="75000"/>
                </a:schemeClr>
              </a:solidFill>
              <a:uFill>
                <a:solidFill>
                  <a:schemeClr val="accent1">
                    <a:lumMod val="75000"/>
                  </a:schemeClr>
                </a:solidFill>
              </a:uFill>
            </a:rPr>
            <a:t>исключая</a:t>
          </a:r>
          <a:r>
            <a:rPr lang="ru-RU" dirty="0" smtClean="0"/>
            <a:t> внешних совместителей и работников по гражданско-правовым договорам.</a:t>
          </a:r>
          <a:endParaRPr lang="ru-RU" dirty="0"/>
        </a:p>
      </dgm:t>
    </dgm:pt>
    <dgm:pt modelId="{50A95958-B79F-493A-993E-535E956AF99C}" type="parTrans" cxnId="{E2407326-A4CC-4178-A9D9-321158D632DD}">
      <dgm:prSet/>
      <dgm:spPr/>
      <dgm:t>
        <a:bodyPr/>
        <a:lstStyle/>
        <a:p>
          <a:endParaRPr lang="ru-RU"/>
        </a:p>
      </dgm:t>
    </dgm:pt>
    <dgm:pt modelId="{B362D4DD-20DE-4AB1-B0E7-2AF2F7E9FF93}" type="sibTrans" cxnId="{E2407326-A4CC-4178-A9D9-321158D632DD}">
      <dgm:prSet/>
      <dgm:spPr/>
      <dgm:t>
        <a:bodyPr/>
        <a:lstStyle/>
        <a:p>
          <a:endParaRPr lang="ru-RU"/>
        </a:p>
      </dgm:t>
    </dgm:pt>
    <dgm:pt modelId="{C31A9D84-E777-45FE-9463-E65B72A49B17}" type="pres">
      <dgm:prSet presAssocID="{16937AE2-D16C-47DA-B0F3-714B1D690EB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09B9E29-2AC5-4CFD-8C61-123B21FEC227}" type="pres">
      <dgm:prSet presAssocID="{AFB63712-637D-49A0-99C1-B3532F8A42A1}" presName="posSpace" presStyleCnt="0"/>
      <dgm:spPr/>
    </dgm:pt>
    <dgm:pt modelId="{4511B03F-C283-4588-AABD-09FE103F3AB3}" type="pres">
      <dgm:prSet presAssocID="{AFB63712-637D-49A0-99C1-B3532F8A42A1}" presName="vertFlow" presStyleCnt="0"/>
      <dgm:spPr/>
    </dgm:pt>
    <dgm:pt modelId="{6DB280E0-90AB-4ACE-A1C1-4AAE4E069D7C}" type="pres">
      <dgm:prSet presAssocID="{AFB63712-637D-49A0-99C1-B3532F8A42A1}" presName="topSpace" presStyleCnt="0"/>
      <dgm:spPr/>
    </dgm:pt>
    <dgm:pt modelId="{DEACBF9C-55CB-4CA6-9304-F6E310531B31}" type="pres">
      <dgm:prSet presAssocID="{AFB63712-637D-49A0-99C1-B3532F8A42A1}" presName="firstComp" presStyleCnt="0"/>
      <dgm:spPr/>
    </dgm:pt>
    <dgm:pt modelId="{C1A47973-D56A-4917-A7C2-33F3853601DF}" type="pres">
      <dgm:prSet presAssocID="{AFB63712-637D-49A0-99C1-B3532F8A42A1}" presName="firstChild" presStyleLbl="bgAccFollowNode1" presStyleIdx="0" presStyleCnt="4"/>
      <dgm:spPr/>
      <dgm:t>
        <a:bodyPr/>
        <a:lstStyle/>
        <a:p>
          <a:endParaRPr lang="ru-RU"/>
        </a:p>
      </dgm:t>
    </dgm:pt>
    <dgm:pt modelId="{48D2E216-5029-4CA1-9CE0-87FE522D8F2D}" type="pres">
      <dgm:prSet presAssocID="{AFB63712-637D-49A0-99C1-B3532F8A42A1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279CB4-6EF6-424A-AC44-23583E38639D}" type="pres">
      <dgm:prSet presAssocID="{B3D54D5C-E68C-4C2C-B759-8D23CA5F120D}" presName="comp" presStyleCnt="0"/>
      <dgm:spPr/>
    </dgm:pt>
    <dgm:pt modelId="{0D23DF39-40AA-430E-B051-4B867F651549}" type="pres">
      <dgm:prSet presAssocID="{B3D54D5C-E68C-4C2C-B759-8D23CA5F120D}" presName="child" presStyleLbl="bgAccFollowNode1" presStyleIdx="1" presStyleCnt="4" custScaleY="169706"/>
      <dgm:spPr/>
      <dgm:t>
        <a:bodyPr/>
        <a:lstStyle/>
        <a:p>
          <a:endParaRPr lang="ru-RU"/>
        </a:p>
      </dgm:t>
    </dgm:pt>
    <dgm:pt modelId="{F4FCC934-6E3C-49A9-B94E-C057F880B28E}" type="pres">
      <dgm:prSet presAssocID="{B3D54D5C-E68C-4C2C-B759-8D23CA5F120D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8E070-B4B9-4707-AAEA-C5D2013F5F36}" type="pres">
      <dgm:prSet presAssocID="{AFB63712-637D-49A0-99C1-B3532F8A42A1}" presName="negSpace" presStyleCnt="0"/>
      <dgm:spPr/>
    </dgm:pt>
    <dgm:pt modelId="{28B28F0D-E360-4879-B8A0-B4AAC5CF5CD4}" type="pres">
      <dgm:prSet presAssocID="{AFB63712-637D-49A0-99C1-B3532F8A42A1}" presName="circle" presStyleLbl="node1" presStyleIdx="0" presStyleCnt="2"/>
      <dgm:spPr/>
      <dgm:t>
        <a:bodyPr/>
        <a:lstStyle/>
        <a:p>
          <a:endParaRPr lang="ru-RU"/>
        </a:p>
      </dgm:t>
    </dgm:pt>
    <dgm:pt modelId="{C189004D-DE08-419E-8597-1B2972AD4EAE}" type="pres">
      <dgm:prSet presAssocID="{1EF0762C-D7B9-470B-967C-C61CA18AB16D}" presName="transSpace" presStyleCnt="0"/>
      <dgm:spPr/>
    </dgm:pt>
    <dgm:pt modelId="{007F9F94-C795-4969-9E88-D0805835B385}" type="pres">
      <dgm:prSet presAssocID="{918FED8C-CBAC-42AD-8492-D635548DF92D}" presName="posSpace" presStyleCnt="0"/>
      <dgm:spPr/>
    </dgm:pt>
    <dgm:pt modelId="{97CD1F5B-31AF-4923-AE60-87821406F942}" type="pres">
      <dgm:prSet presAssocID="{918FED8C-CBAC-42AD-8492-D635548DF92D}" presName="vertFlow" presStyleCnt="0"/>
      <dgm:spPr/>
    </dgm:pt>
    <dgm:pt modelId="{496A3BA0-9B81-4FD6-9531-E7D5B50AC193}" type="pres">
      <dgm:prSet presAssocID="{918FED8C-CBAC-42AD-8492-D635548DF92D}" presName="topSpace" presStyleCnt="0"/>
      <dgm:spPr/>
    </dgm:pt>
    <dgm:pt modelId="{C275F60D-F59E-4366-B6FE-EDAD6EB22346}" type="pres">
      <dgm:prSet presAssocID="{918FED8C-CBAC-42AD-8492-D635548DF92D}" presName="firstComp" presStyleCnt="0"/>
      <dgm:spPr/>
    </dgm:pt>
    <dgm:pt modelId="{D14C5AE6-76BF-437D-91EF-563DAAAAC5A9}" type="pres">
      <dgm:prSet presAssocID="{918FED8C-CBAC-42AD-8492-D635548DF92D}" presName="firstChild" presStyleLbl="bgAccFollowNode1" presStyleIdx="2" presStyleCnt="4"/>
      <dgm:spPr/>
      <dgm:t>
        <a:bodyPr/>
        <a:lstStyle/>
        <a:p>
          <a:endParaRPr lang="ru-RU"/>
        </a:p>
      </dgm:t>
    </dgm:pt>
    <dgm:pt modelId="{D82EFE17-8BB7-4314-8730-C53011F60E6F}" type="pres">
      <dgm:prSet presAssocID="{918FED8C-CBAC-42AD-8492-D635548DF92D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67772-A417-4F57-A5C4-4330D03DBD41}" type="pres">
      <dgm:prSet presAssocID="{5D8CF7DB-A5F3-4822-B14A-1D8F204C7519}" presName="comp" presStyleCnt="0"/>
      <dgm:spPr/>
    </dgm:pt>
    <dgm:pt modelId="{9807280C-4621-41D8-A4DA-C1F923E7DB07}" type="pres">
      <dgm:prSet presAssocID="{5D8CF7DB-A5F3-4822-B14A-1D8F204C7519}" presName="child" presStyleLbl="bgAccFollowNode1" presStyleIdx="3" presStyleCnt="4" custScaleY="178343" custLinFactNeighborX="-747" custLinFactNeighborY="-3024"/>
      <dgm:spPr/>
      <dgm:t>
        <a:bodyPr/>
        <a:lstStyle/>
        <a:p>
          <a:endParaRPr lang="ru-RU"/>
        </a:p>
      </dgm:t>
    </dgm:pt>
    <dgm:pt modelId="{76C2BC03-DB4B-42C4-8944-63889445FC9E}" type="pres">
      <dgm:prSet presAssocID="{5D8CF7DB-A5F3-4822-B14A-1D8F204C7519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9FA11B-5BF5-4084-A368-86AC92EE3EFF}" type="pres">
      <dgm:prSet presAssocID="{918FED8C-CBAC-42AD-8492-D635548DF92D}" presName="negSpace" presStyleCnt="0"/>
      <dgm:spPr/>
    </dgm:pt>
    <dgm:pt modelId="{848823C6-14FD-4F29-AC48-535B3B717C36}" type="pres">
      <dgm:prSet presAssocID="{918FED8C-CBAC-42AD-8492-D635548DF92D}" presName="circle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551F06C5-E678-4B4D-9311-32A505324D1E}" type="presOf" srcId="{A71F6E19-64B9-4A48-8BBC-950C3137F05E}" destId="{D14C5AE6-76BF-437D-91EF-563DAAAAC5A9}" srcOrd="0" destOrd="0" presId="urn:microsoft.com/office/officeart/2005/8/layout/hList9"/>
    <dgm:cxn modelId="{7421926E-54C0-46DF-8B9C-5134D782FA08}" type="presOf" srcId="{918FED8C-CBAC-42AD-8492-D635548DF92D}" destId="{848823C6-14FD-4F29-AC48-535B3B717C36}" srcOrd="0" destOrd="0" presId="urn:microsoft.com/office/officeart/2005/8/layout/hList9"/>
    <dgm:cxn modelId="{3F437B7E-A4A8-4BE6-A4DA-5A69E73A751B}" type="presOf" srcId="{B3D54D5C-E68C-4C2C-B759-8D23CA5F120D}" destId="{F4FCC934-6E3C-49A9-B94E-C057F880B28E}" srcOrd="1" destOrd="0" presId="urn:microsoft.com/office/officeart/2005/8/layout/hList9"/>
    <dgm:cxn modelId="{773B4697-E95F-4492-A5D6-74BB86A3009D}" type="presOf" srcId="{5D8CF7DB-A5F3-4822-B14A-1D8F204C7519}" destId="{9807280C-4621-41D8-A4DA-C1F923E7DB07}" srcOrd="0" destOrd="0" presId="urn:microsoft.com/office/officeart/2005/8/layout/hList9"/>
    <dgm:cxn modelId="{2E97B7D9-99B4-491E-89FE-24C9FC66EF69}" type="presOf" srcId="{AFB63712-637D-49A0-99C1-B3532F8A42A1}" destId="{28B28F0D-E360-4879-B8A0-B4AAC5CF5CD4}" srcOrd="0" destOrd="0" presId="urn:microsoft.com/office/officeart/2005/8/layout/hList9"/>
    <dgm:cxn modelId="{ACFBE0D6-F7D4-4002-A400-789E51384B5C}" type="presOf" srcId="{A71F6E19-64B9-4A48-8BBC-950C3137F05E}" destId="{D82EFE17-8BB7-4314-8730-C53011F60E6F}" srcOrd="1" destOrd="0" presId="urn:microsoft.com/office/officeart/2005/8/layout/hList9"/>
    <dgm:cxn modelId="{02DC4009-70E1-422E-A5BC-5878E1127CC2}" type="presOf" srcId="{A36738F7-43CB-4E9E-BF36-DE163038AABD}" destId="{C1A47973-D56A-4917-A7C2-33F3853601DF}" srcOrd="0" destOrd="0" presId="urn:microsoft.com/office/officeart/2005/8/layout/hList9"/>
    <dgm:cxn modelId="{E2407326-A4CC-4178-A9D9-321158D632DD}" srcId="{918FED8C-CBAC-42AD-8492-D635548DF92D}" destId="{5D8CF7DB-A5F3-4822-B14A-1D8F204C7519}" srcOrd="1" destOrd="0" parTransId="{50A95958-B79F-493A-993E-535E956AF99C}" sibTransId="{B362D4DD-20DE-4AB1-B0E7-2AF2F7E9FF93}"/>
    <dgm:cxn modelId="{EBF2DBCA-5F34-4D03-AAFB-8F5C078CE03B}" type="presOf" srcId="{B3D54D5C-E68C-4C2C-B759-8D23CA5F120D}" destId="{0D23DF39-40AA-430E-B051-4B867F651549}" srcOrd="0" destOrd="0" presId="urn:microsoft.com/office/officeart/2005/8/layout/hList9"/>
    <dgm:cxn modelId="{0D112A6B-9CE1-4484-B180-987CF8900ADC}" srcId="{918FED8C-CBAC-42AD-8492-D635548DF92D}" destId="{A71F6E19-64B9-4A48-8BBC-950C3137F05E}" srcOrd="0" destOrd="0" parTransId="{BA01FBA8-61FE-47F9-8228-5716D4B17217}" sibTransId="{C3A0CB4D-67D7-483B-9664-3A3BE28DD060}"/>
    <dgm:cxn modelId="{E69AC80B-2942-4441-A2EA-A6A91F28AFCC}" srcId="{16937AE2-D16C-47DA-B0F3-714B1D690EB6}" destId="{AFB63712-637D-49A0-99C1-B3532F8A42A1}" srcOrd="0" destOrd="0" parTransId="{78C72F85-277F-4CD8-80C7-0923FE65B44A}" sibTransId="{1EF0762C-D7B9-470B-967C-C61CA18AB16D}"/>
    <dgm:cxn modelId="{551FADE0-7F15-40FA-8996-35BFB3CC73BA}" srcId="{AFB63712-637D-49A0-99C1-B3532F8A42A1}" destId="{A36738F7-43CB-4E9E-BF36-DE163038AABD}" srcOrd="0" destOrd="0" parTransId="{2D5212FF-0AAD-40F1-B7BC-B662560A8C85}" sibTransId="{B70E8F0C-7EF8-4601-A8D2-058B1CF1243E}"/>
    <dgm:cxn modelId="{14B11E70-8F7D-4D01-8A9D-92F29881F5F3}" srcId="{AFB63712-637D-49A0-99C1-B3532F8A42A1}" destId="{B3D54D5C-E68C-4C2C-B759-8D23CA5F120D}" srcOrd="1" destOrd="0" parTransId="{0232C855-5B0A-4350-985F-FBA4F7E4441B}" sibTransId="{AAF24329-2235-48DF-BF74-9503F10EC57E}"/>
    <dgm:cxn modelId="{3FDBA0C9-7AB8-4200-BD39-8A11FD0BDD1D}" type="presOf" srcId="{16937AE2-D16C-47DA-B0F3-714B1D690EB6}" destId="{C31A9D84-E777-45FE-9463-E65B72A49B17}" srcOrd="0" destOrd="0" presId="urn:microsoft.com/office/officeart/2005/8/layout/hList9"/>
    <dgm:cxn modelId="{A224855E-4782-4ADA-96AF-6D99FDE023EE}" srcId="{16937AE2-D16C-47DA-B0F3-714B1D690EB6}" destId="{918FED8C-CBAC-42AD-8492-D635548DF92D}" srcOrd="1" destOrd="0" parTransId="{AA097659-BAE5-4EC6-A4EC-C87E1056FC75}" sibTransId="{B7A2DE90-0823-437A-ADF3-D73AFB3D03AB}"/>
    <dgm:cxn modelId="{5130EBC9-CF14-45C9-AEFE-4E3707A725AE}" type="presOf" srcId="{A36738F7-43CB-4E9E-BF36-DE163038AABD}" destId="{48D2E216-5029-4CA1-9CE0-87FE522D8F2D}" srcOrd="1" destOrd="0" presId="urn:microsoft.com/office/officeart/2005/8/layout/hList9"/>
    <dgm:cxn modelId="{B5EA3CF3-889E-4D7E-909D-72F61E76A5E1}" type="presOf" srcId="{5D8CF7DB-A5F3-4822-B14A-1D8F204C7519}" destId="{76C2BC03-DB4B-42C4-8944-63889445FC9E}" srcOrd="1" destOrd="0" presId="urn:microsoft.com/office/officeart/2005/8/layout/hList9"/>
    <dgm:cxn modelId="{C369A34D-432D-4356-83B1-79D4A1FF2ADE}" type="presParOf" srcId="{C31A9D84-E777-45FE-9463-E65B72A49B17}" destId="{409B9E29-2AC5-4CFD-8C61-123B21FEC227}" srcOrd="0" destOrd="0" presId="urn:microsoft.com/office/officeart/2005/8/layout/hList9"/>
    <dgm:cxn modelId="{47A10E2B-ED35-4155-8B32-7C7658E4C78C}" type="presParOf" srcId="{C31A9D84-E777-45FE-9463-E65B72A49B17}" destId="{4511B03F-C283-4588-AABD-09FE103F3AB3}" srcOrd="1" destOrd="0" presId="urn:microsoft.com/office/officeart/2005/8/layout/hList9"/>
    <dgm:cxn modelId="{2B036866-686A-472C-841E-C27015B23065}" type="presParOf" srcId="{4511B03F-C283-4588-AABD-09FE103F3AB3}" destId="{6DB280E0-90AB-4ACE-A1C1-4AAE4E069D7C}" srcOrd="0" destOrd="0" presId="urn:microsoft.com/office/officeart/2005/8/layout/hList9"/>
    <dgm:cxn modelId="{83158422-FDE2-4D86-A1B1-35F7A1034743}" type="presParOf" srcId="{4511B03F-C283-4588-AABD-09FE103F3AB3}" destId="{DEACBF9C-55CB-4CA6-9304-F6E310531B31}" srcOrd="1" destOrd="0" presId="urn:microsoft.com/office/officeart/2005/8/layout/hList9"/>
    <dgm:cxn modelId="{DEBF7A09-C3B7-4B4D-8C21-BDBC1A84FA77}" type="presParOf" srcId="{DEACBF9C-55CB-4CA6-9304-F6E310531B31}" destId="{C1A47973-D56A-4917-A7C2-33F3853601DF}" srcOrd="0" destOrd="0" presId="urn:microsoft.com/office/officeart/2005/8/layout/hList9"/>
    <dgm:cxn modelId="{CD939AF7-D617-4465-8680-1951DE6F85EE}" type="presParOf" srcId="{DEACBF9C-55CB-4CA6-9304-F6E310531B31}" destId="{48D2E216-5029-4CA1-9CE0-87FE522D8F2D}" srcOrd="1" destOrd="0" presId="urn:microsoft.com/office/officeart/2005/8/layout/hList9"/>
    <dgm:cxn modelId="{36AA0ACD-3087-441C-A61D-B1CB9837DA1A}" type="presParOf" srcId="{4511B03F-C283-4588-AABD-09FE103F3AB3}" destId="{1D279CB4-6EF6-424A-AC44-23583E38639D}" srcOrd="2" destOrd="0" presId="urn:microsoft.com/office/officeart/2005/8/layout/hList9"/>
    <dgm:cxn modelId="{B900DD0A-158D-4434-8D7A-F98342913410}" type="presParOf" srcId="{1D279CB4-6EF6-424A-AC44-23583E38639D}" destId="{0D23DF39-40AA-430E-B051-4B867F651549}" srcOrd="0" destOrd="0" presId="urn:microsoft.com/office/officeart/2005/8/layout/hList9"/>
    <dgm:cxn modelId="{3E1F3B90-9B12-45D6-BDCB-2BE8836C4B50}" type="presParOf" srcId="{1D279CB4-6EF6-424A-AC44-23583E38639D}" destId="{F4FCC934-6E3C-49A9-B94E-C057F880B28E}" srcOrd="1" destOrd="0" presId="urn:microsoft.com/office/officeart/2005/8/layout/hList9"/>
    <dgm:cxn modelId="{171B13A9-31B6-4068-9D46-00389D7BEE92}" type="presParOf" srcId="{C31A9D84-E777-45FE-9463-E65B72A49B17}" destId="{AE18E070-B4B9-4707-AAEA-C5D2013F5F36}" srcOrd="2" destOrd="0" presId="urn:microsoft.com/office/officeart/2005/8/layout/hList9"/>
    <dgm:cxn modelId="{373EE089-6B72-48F5-BFD9-D290D5A3D1D1}" type="presParOf" srcId="{C31A9D84-E777-45FE-9463-E65B72A49B17}" destId="{28B28F0D-E360-4879-B8A0-B4AAC5CF5CD4}" srcOrd="3" destOrd="0" presId="urn:microsoft.com/office/officeart/2005/8/layout/hList9"/>
    <dgm:cxn modelId="{DE79EE21-0AD8-4EAE-AC16-DB01B6393D03}" type="presParOf" srcId="{C31A9D84-E777-45FE-9463-E65B72A49B17}" destId="{C189004D-DE08-419E-8597-1B2972AD4EAE}" srcOrd="4" destOrd="0" presId="urn:microsoft.com/office/officeart/2005/8/layout/hList9"/>
    <dgm:cxn modelId="{5D08FFBF-853A-4702-8B41-AA7379067959}" type="presParOf" srcId="{C31A9D84-E777-45FE-9463-E65B72A49B17}" destId="{007F9F94-C795-4969-9E88-D0805835B385}" srcOrd="5" destOrd="0" presId="urn:microsoft.com/office/officeart/2005/8/layout/hList9"/>
    <dgm:cxn modelId="{1D881593-1C58-4C05-A426-F2301E77D4D6}" type="presParOf" srcId="{C31A9D84-E777-45FE-9463-E65B72A49B17}" destId="{97CD1F5B-31AF-4923-AE60-87821406F942}" srcOrd="6" destOrd="0" presId="urn:microsoft.com/office/officeart/2005/8/layout/hList9"/>
    <dgm:cxn modelId="{68F0C721-2DB6-40D3-8111-BF87A3FD1360}" type="presParOf" srcId="{97CD1F5B-31AF-4923-AE60-87821406F942}" destId="{496A3BA0-9B81-4FD6-9531-E7D5B50AC193}" srcOrd="0" destOrd="0" presId="urn:microsoft.com/office/officeart/2005/8/layout/hList9"/>
    <dgm:cxn modelId="{0DF18822-9658-4B08-B40D-D8191E9FCD38}" type="presParOf" srcId="{97CD1F5B-31AF-4923-AE60-87821406F942}" destId="{C275F60D-F59E-4366-B6FE-EDAD6EB22346}" srcOrd="1" destOrd="0" presId="urn:microsoft.com/office/officeart/2005/8/layout/hList9"/>
    <dgm:cxn modelId="{05F8994B-F6DB-43F9-85B6-9E21A01B0170}" type="presParOf" srcId="{C275F60D-F59E-4366-B6FE-EDAD6EB22346}" destId="{D14C5AE6-76BF-437D-91EF-563DAAAAC5A9}" srcOrd="0" destOrd="0" presId="urn:microsoft.com/office/officeart/2005/8/layout/hList9"/>
    <dgm:cxn modelId="{BA42DEBE-F98C-4C67-AA71-70A6841D4AFD}" type="presParOf" srcId="{C275F60D-F59E-4366-B6FE-EDAD6EB22346}" destId="{D82EFE17-8BB7-4314-8730-C53011F60E6F}" srcOrd="1" destOrd="0" presId="urn:microsoft.com/office/officeart/2005/8/layout/hList9"/>
    <dgm:cxn modelId="{2EC07FA1-896A-426E-85D6-EB7D5E9D44C0}" type="presParOf" srcId="{97CD1F5B-31AF-4923-AE60-87821406F942}" destId="{C6367772-A417-4F57-A5C4-4330D03DBD41}" srcOrd="2" destOrd="0" presId="urn:microsoft.com/office/officeart/2005/8/layout/hList9"/>
    <dgm:cxn modelId="{9C778C1C-7626-4565-8336-FB192172CC4E}" type="presParOf" srcId="{C6367772-A417-4F57-A5C4-4330D03DBD41}" destId="{9807280C-4621-41D8-A4DA-C1F923E7DB07}" srcOrd="0" destOrd="0" presId="urn:microsoft.com/office/officeart/2005/8/layout/hList9"/>
    <dgm:cxn modelId="{111C4B26-87F4-4B2F-A849-E29158DA4C00}" type="presParOf" srcId="{C6367772-A417-4F57-A5C4-4330D03DBD41}" destId="{76C2BC03-DB4B-42C4-8944-63889445FC9E}" srcOrd="1" destOrd="0" presId="urn:microsoft.com/office/officeart/2005/8/layout/hList9"/>
    <dgm:cxn modelId="{E3A1F646-41D6-4022-85A4-BBB41C5CA18C}" type="presParOf" srcId="{C31A9D84-E777-45FE-9463-E65B72A49B17}" destId="{439FA11B-5BF5-4084-A368-86AC92EE3EFF}" srcOrd="7" destOrd="0" presId="urn:microsoft.com/office/officeart/2005/8/layout/hList9"/>
    <dgm:cxn modelId="{B079E2A6-E54E-4D8E-8E0C-4637D7099EC5}" type="presParOf" srcId="{C31A9D84-E777-45FE-9463-E65B72A49B17}" destId="{848823C6-14FD-4F29-AC48-535B3B717C36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F99FAE-BDE6-46FD-BCF4-16851F38EFC7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F4F93D-CA01-4669-AA88-93AE34DB9180}">
      <dgm:prSet phldrT="[Текст]"/>
      <dgm:spPr/>
      <dgm:t>
        <a:bodyPr/>
        <a:lstStyle/>
        <a:p>
          <a:r>
            <a:rPr lang="ru-RU" dirty="0" smtClean="0"/>
            <a:t>Бухгалтерский баланс стр.1150 «Основные средства»</a:t>
          </a:r>
          <a:endParaRPr lang="ru-RU" dirty="0"/>
        </a:p>
      </dgm:t>
    </dgm:pt>
    <dgm:pt modelId="{1F080C61-C834-4CD1-9E39-40AD53500943}" type="parTrans" cxnId="{5293DBFF-8D27-45C5-A1ED-86CC9001D51B}">
      <dgm:prSet/>
      <dgm:spPr/>
      <dgm:t>
        <a:bodyPr/>
        <a:lstStyle/>
        <a:p>
          <a:endParaRPr lang="ru-RU"/>
        </a:p>
      </dgm:t>
    </dgm:pt>
    <dgm:pt modelId="{8CA86017-5A4D-43C1-B8E1-6940D83DD138}" type="sibTrans" cxnId="{5293DBFF-8D27-45C5-A1ED-86CC9001D51B}">
      <dgm:prSet/>
      <dgm:spPr/>
      <dgm:t>
        <a:bodyPr/>
        <a:lstStyle/>
        <a:p>
          <a:endParaRPr lang="ru-RU"/>
        </a:p>
      </dgm:t>
    </dgm:pt>
    <dgm:pt modelId="{0C53E84F-E540-4A8A-BA7C-CE74F4DA6BC1}">
      <dgm:prSet phldrT="[Текст]"/>
      <dgm:spPr>
        <a:solidFill>
          <a:srgbClr val="D084E8"/>
        </a:solidFill>
      </dgm:spPr>
      <dgm:t>
        <a:bodyPr/>
        <a:lstStyle/>
        <a:p>
          <a:r>
            <a:rPr lang="ru-RU" dirty="0" smtClean="0"/>
            <a:t>Форма №6-АПК стр.62260 «Прочие ценности, учитываемые на </a:t>
          </a:r>
          <a:r>
            <a:rPr lang="ru-RU" dirty="0" err="1" smtClean="0"/>
            <a:t>забалансовых</a:t>
          </a:r>
          <a:r>
            <a:rPr lang="ru-RU" dirty="0" smtClean="0"/>
            <a:t> счетах(в </a:t>
          </a:r>
          <a:r>
            <a:rPr lang="ru-RU" dirty="0" err="1" smtClean="0"/>
            <a:t>т.ч</a:t>
          </a:r>
          <a:r>
            <a:rPr lang="ru-RU" dirty="0" smtClean="0"/>
            <a:t>. износ основных средств)»</a:t>
          </a:r>
          <a:endParaRPr lang="ru-RU" dirty="0"/>
        </a:p>
      </dgm:t>
    </dgm:pt>
    <dgm:pt modelId="{24770A4F-5121-4443-8869-BD19B65F0780}" type="parTrans" cxnId="{90779CA3-AF3D-4742-BE05-5E1D50895F66}">
      <dgm:prSet/>
      <dgm:spPr/>
      <dgm:t>
        <a:bodyPr/>
        <a:lstStyle/>
        <a:p>
          <a:endParaRPr lang="ru-RU"/>
        </a:p>
      </dgm:t>
    </dgm:pt>
    <dgm:pt modelId="{F8AF1A87-C1D4-4D22-BE64-809823B93607}" type="sibTrans" cxnId="{90779CA3-AF3D-4742-BE05-5E1D50895F66}">
      <dgm:prSet/>
      <dgm:spPr/>
      <dgm:t>
        <a:bodyPr/>
        <a:lstStyle/>
        <a:p>
          <a:endParaRPr lang="ru-RU"/>
        </a:p>
      </dgm:t>
    </dgm:pt>
    <dgm:pt modelId="{699B3FBF-5936-4F0D-BF15-4CFD417C4C6A}" type="pres">
      <dgm:prSet presAssocID="{08F99FAE-BDE6-46FD-BCF4-16851F38EFC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608ADC-80D5-4A77-A8D0-F9C7CD63172A}" type="pres">
      <dgm:prSet presAssocID="{A7F4F93D-CA01-4669-AA88-93AE34DB9180}" presName="arrow" presStyleLbl="node1" presStyleIdx="0" presStyleCnt="2" custScaleX="96199" custScaleY="102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D5B242-2C9F-435D-91A6-DF93D6F55E08}" type="pres">
      <dgm:prSet presAssocID="{0C53E84F-E540-4A8A-BA7C-CE74F4DA6BC1}" presName="arrow" presStyleLbl="node1" presStyleIdx="1" presStyleCnt="2" custScaleX="100268" custScaleY="102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779CA3-AF3D-4742-BE05-5E1D50895F66}" srcId="{08F99FAE-BDE6-46FD-BCF4-16851F38EFC7}" destId="{0C53E84F-E540-4A8A-BA7C-CE74F4DA6BC1}" srcOrd="1" destOrd="0" parTransId="{24770A4F-5121-4443-8869-BD19B65F0780}" sibTransId="{F8AF1A87-C1D4-4D22-BE64-809823B93607}"/>
    <dgm:cxn modelId="{43C2259A-A580-45C9-9DD9-318C71F3DB75}" type="presOf" srcId="{A7F4F93D-CA01-4669-AA88-93AE34DB9180}" destId="{03608ADC-80D5-4A77-A8D0-F9C7CD63172A}" srcOrd="0" destOrd="0" presId="urn:microsoft.com/office/officeart/2005/8/layout/arrow5"/>
    <dgm:cxn modelId="{875C3ADC-84C7-4BA5-A83C-D30E9B653188}" type="presOf" srcId="{08F99FAE-BDE6-46FD-BCF4-16851F38EFC7}" destId="{699B3FBF-5936-4F0D-BF15-4CFD417C4C6A}" srcOrd="0" destOrd="0" presId="urn:microsoft.com/office/officeart/2005/8/layout/arrow5"/>
    <dgm:cxn modelId="{5293DBFF-8D27-45C5-A1ED-86CC9001D51B}" srcId="{08F99FAE-BDE6-46FD-BCF4-16851F38EFC7}" destId="{A7F4F93D-CA01-4669-AA88-93AE34DB9180}" srcOrd="0" destOrd="0" parTransId="{1F080C61-C834-4CD1-9E39-40AD53500943}" sibTransId="{8CA86017-5A4D-43C1-B8E1-6940D83DD138}"/>
    <dgm:cxn modelId="{BFE29A62-DA92-4E63-B610-1526A50D269C}" type="presOf" srcId="{0C53E84F-E540-4A8A-BA7C-CE74F4DA6BC1}" destId="{0CD5B242-2C9F-435D-91A6-DF93D6F55E08}" srcOrd="0" destOrd="0" presId="urn:microsoft.com/office/officeart/2005/8/layout/arrow5"/>
    <dgm:cxn modelId="{EF0FB4C5-E7A7-47EB-9F5A-8218306E0434}" type="presParOf" srcId="{699B3FBF-5936-4F0D-BF15-4CFD417C4C6A}" destId="{03608ADC-80D5-4A77-A8D0-F9C7CD63172A}" srcOrd="0" destOrd="0" presId="urn:microsoft.com/office/officeart/2005/8/layout/arrow5"/>
    <dgm:cxn modelId="{8B45F617-FA68-47E6-BF3B-AC05101737C6}" type="presParOf" srcId="{699B3FBF-5936-4F0D-BF15-4CFD417C4C6A}" destId="{0CD5B242-2C9F-435D-91A6-DF93D6F55E0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245E73F-59C2-487B-BCD9-95CE1888326F}" type="doc">
      <dgm:prSet loTypeId="urn:microsoft.com/office/officeart/2005/8/layout/h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EEE5C3-A905-480E-8D6E-45750195FD32}">
      <dgm:prSet phldrT="[Текст]"/>
      <dgm:spPr/>
      <dgm:t>
        <a:bodyPr/>
        <a:lstStyle/>
        <a:p>
          <a:r>
            <a:rPr lang="ru-RU" dirty="0" smtClean="0"/>
            <a:t>форма 2 строчка 2340 «Прочие доходы»</a:t>
          </a:r>
          <a:endParaRPr lang="ru-RU" dirty="0"/>
        </a:p>
      </dgm:t>
    </dgm:pt>
    <dgm:pt modelId="{7468712F-355C-4158-9F99-6A0EC9ABF490}" type="parTrans" cxnId="{8D3829DB-7744-4C16-AFC8-CD0E51471203}">
      <dgm:prSet/>
      <dgm:spPr/>
      <dgm:t>
        <a:bodyPr/>
        <a:lstStyle/>
        <a:p>
          <a:endParaRPr lang="ru-RU"/>
        </a:p>
      </dgm:t>
    </dgm:pt>
    <dgm:pt modelId="{F63EB309-A9E2-4127-9AF2-78A4878818BB}" type="sibTrans" cxnId="{8D3829DB-7744-4C16-AFC8-CD0E51471203}">
      <dgm:prSet/>
      <dgm:spPr/>
      <dgm:t>
        <a:bodyPr/>
        <a:lstStyle/>
        <a:p>
          <a:endParaRPr lang="ru-RU"/>
        </a:p>
      </dgm:t>
    </dgm:pt>
    <dgm:pt modelId="{42E92DB7-D832-460D-AA31-993BFF841991}">
      <dgm:prSet phldrT="[Текст]"/>
      <dgm:spPr/>
      <dgm:t>
        <a:bodyPr/>
        <a:lstStyle/>
        <a:p>
          <a:r>
            <a:rPr lang="ru-RU" dirty="0" smtClean="0"/>
            <a:t>форма 6АПК строчка 63310 «Прочие доходы субсидии из бюджетов всех уровней»</a:t>
          </a:r>
          <a:endParaRPr lang="ru-RU" dirty="0"/>
        </a:p>
      </dgm:t>
    </dgm:pt>
    <dgm:pt modelId="{F49C6AFC-8022-40A4-BB8B-275EF8222E12}" type="parTrans" cxnId="{14D339F8-2272-4741-AD8B-37371A5B0501}">
      <dgm:prSet/>
      <dgm:spPr/>
      <dgm:t>
        <a:bodyPr/>
        <a:lstStyle/>
        <a:p>
          <a:endParaRPr lang="ru-RU"/>
        </a:p>
      </dgm:t>
    </dgm:pt>
    <dgm:pt modelId="{E9E8321D-FDD5-4397-A167-02D5D29BB948}" type="sibTrans" cxnId="{14D339F8-2272-4741-AD8B-37371A5B0501}">
      <dgm:prSet/>
      <dgm:spPr/>
      <dgm:t>
        <a:bodyPr/>
        <a:lstStyle/>
        <a:p>
          <a:endParaRPr lang="ru-RU"/>
        </a:p>
      </dgm:t>
    </dgm:pt>
    <dgm:pt modelId="{E95782CD-1C2E-4B56-8135-5BFA3C04DA55}" type="pres">
      <dgm:prSet presAssocID="{B245E73F-59C2-487B-BCD9-95CE1888326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E34227-B743-4584-9F08-B77701C47F52}" type="pres">
      <dgm:prSet presAssocID="{FEEEE5C3-A905-480E-8D6E-45750195FD32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25715F-3ECC-4BB5-BDB0-B27C1381BED6}" type="pres">
      <dgm:prSet presAssocID="{F63EB309-A9E2-4127-9AF2-78A4878818BB}" presName="sibTrans" presStyleCnt="0"/>
      <dgm:spPr/>
    </dgm:pt>
    <dgm:pt modelId="{2C51C887-128F-4EF3-BE6C-FCE7C8711124}" type="pres">
      <dgm:prSet presAssocID="{42E92DB7-D832-460D-AA31-993BFF84199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52E9B3-6B9A-4536-A6B3-23FE2F43A3DD}" type="presOf" srcId="{42E92DB7-D832-460D-AA31-993BFF841991}" destId="{2C51C887-128F-4EF3-BE6C-FCE7C8711124}" srcOrd="0" destOrd="0" presId="urn:microsoft.com/office/officeart/2005/8/layout/hList6"/>
    <dgm:cxn modelId="{14D339F8-2272-4741-AD8B-37371A5B0501}" srcId="{B245E73F-59C2-487B-BCD9-95CE1888326F}" destId="{42E92DB7-D832-460D-AA31-993BFF841991}" srcOrd="1" destOrd="0" parTransId="{F49C6AFC-8022-40A4-BB8B-275EF8222E12}" sibTransId="{E9E8321D-FDD5-4397-A167-02D5D29BB948}"/>
    <dgm:cxn modelId="{202F14ED-5ADC-4547-8972-09EBCAF97827}" type="presOf" srcId="{B245E73F-59C2-487B-BCD9-95CE1888326F}" destId="{E95782CD-1C2E-4B56-8135-5BFA3C04DA55}" srcOrd="0" destOrd="0" presId="urn:microsoft.com/office/officeart/2005/8/layout/hList6"/>
    <dgm:cxn modelId="{478D9C70-ADD4-4388-B856-07AAB6E774FC}" type="presOf" srcId="{FEEEE5C3-A905-480E-8D6E-45750195FD32}" destId="{C5E34227-B743-4584-9F08-B77701C47F52}" srcOrd="0" destOrd="0" presId="urn:microsoft.com/office/officeart/2005/8/layout/hList6"/>
    <dgm:cxn modelId="{8D3829DB-7744-4C16-AFC8-CD0E51471203}" srcId="{B245E73F-59C2-487B-BCD9-95CE1888326F}" destId="{FEEEE5C3-A905-480E-8D6E-45750195FD32}" srcOrd="0" destOrd="0" parTransId="{7468712F-355C-4158-9F99-6A0EC9ABF490}" sibTransId="{F63EB309-A9E2-4127-9AF2-78A4878818BB}"/>
    <dgm:cxn modelId="{76A4369D-21FC-4D97-A57C-331469BB3A44}" type="presParOf" srcId="{E95782CD-1C2E-4B56-8135-5BFA3C04DA55}" destId="{C5E34227-B743-4584-9F08-B77701C47F52}" srcOrd="0" destOrd="0" presId="urn:microsoft.com/office/officeart/2005/8/layout/hList6"/>
    <dgm:cxn modelId="{EEEEC601-805F-4B39-AB88-04ADBB0868A2}" type="presParOf" srcId="{E95782CD-1C2E-4B56-8135-5BFA3C04DA55}" destId="{7B25715F-3ECC-4BB5-BDB0-B27C1381BED6}" srcOrd="1" destOrd="0" presId="urn:microsoft.com/office/officeart/2005/8/layout/hList6"/>
    <dgm:cxn modelId="{F841C2E2-585E-48E0-9789-AD225DECC86A}" type="presParOf" srcId="{E95782CD-1C2E-4B56-8135-5BFA3C04DA55}" destId="{2C51C887-128F-4EF3-BE6C-FCE7C8711124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95E1BA-515C-4826-80C0-97E0D0D5CF7A}">
      <dsp:nvSpPr>
        <dsp:cNvPr id="0" name=""/>
        <dsp:cNvSpPr/>
      </dsp:nvSpPr>
      <dsp:spPr>
        <a:xfrm rot="16200000">
          <a:off x="-523617" y="527587"/>
          <a:ext cx="4873625" cy="381845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9408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ф1 </a:t>
          </a:r>
          <a:r>
            <a:rPr lang="ru-RU" sz="3100" b="1" kern="1200" dirty="0" smtClean="0"/>
            <a:t>по стр. 1350 «Целевые средства»</a:t>
          </a:r>
          <a:r>
            <a:rPr lang="ru-RU" sz="3100" kern="1200" dirty="0" smtClean="0"/>
            <a:t>.</a:t>
          </a:r>
          <a:endParaRPr lang="ru-RU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Если грант получен, но не израсходован</a:t>
          </a:r>
          <a:endParaRPr lang="ru-RU" sz="2400" kern="1200" dirty="0"/>
        </a:p>
      </dsp:txBody>
      <dsp:txXfrm rot="16200000">
        <a:off x="-523617" y="527587"/>
        <a:ext cx="4873625" cy="3818450"/>
      </dsp:txXfrm>
    </dsp:sp>
    <dsp:sp modelId="{E717208A-0798-40DA-BC85-D3ABE5384541}">
      <dsp:nvSpPr>
        <dsp:cNvPr id="0" name=""/>
        <dsp:cNvSpPr/>
      </dsp:nvSpPr>
      <dsp:spPr>
        <a:xfrm rot="16200000">
          <a:off x="3581216" y="527587"/>
          <a:ext cx="4873625" cy="381845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9408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err="1" smtClean="0"/>
            <a:t>ф</a:t>
          </a:r>
          <a:r>
            <a:rPr lang="ru-RU" sz="3100" kern="1200" dirty="0" smtClean="0"/>
            <a:t> 1СПР стр.222235</a:t>
          </a:r>
          <a:endParaRPr lang="ru-RU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Отражаем после формирования фонда (деньги потрачены)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в т.ч. за счет гранта при условии 40/60</a:t>
          </a:r>
          <a:endParaRPr lang="ru-RU" sz="2400" kern="1200" dirty="0"/>
        </a:p>
      </dsp:txBody>
      <dsp:txXfrm rot="16200000">
        <a:off x="3581216" y="527587"/>
        <a:ext cx="4873625" cy="38184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175D2A-C0D2-4833-BA8E-24929E1869D6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 </a:t>
          </a:r>
          <a:endParaRPr lang="ru-RU" sz="3000" kern="1200" dirty="0"/>
        </a:p>
      </dsp:txBody>
      <dsp:txXfrm rot="5400000">
        <a:off x="-222646" y="223826"/>
        <a:ext cx="1484312" cy="1039018"/>
      </dsp:txXfrm>
    </dsp:sp>
    <dsp:sp modelId="{ACB09ACF-4706-40C5-9978-D5A6555AA56B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Продукция закуплена у </a:t>
          </a:r>
          <a:r>
            <a:rPr lang="ru-RU" sz="2200" b="1" kern="1200" dirty="0" smtClean="0"/>
            <a:t>сторонних  лиц</a:t>
          </a:r>
          <a:endParaRPr lang="ru-RU" sz="2200" b="1" kern="1200" dirty="0"/>
        </a:p>
      </dsp:txBody>
      <dsp:txXfrm rot="5400000">
        <a:off x="3085107" y="-2044909"/>
        <a:ext cx="964803" cy="5056981"/>
      </dsp:txXfrm>
    </dsp:sp>
    <dsp:sp modelId="{0D7BE769-7F13-4CF0-936D-6C0AF82F5B66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 </a:t>
          </a:r>
          <a:endParaRPr lang="ru-RU" sz="3000" kern="1200" dirty="0"/>
        </a:p>
      </dsp:txBody>
      <dsp:txXfrm rot="5400000">
        <a:off x="-222646" y="1512490"/>
        <a:ext cx="1484312" cy="1039018"/>
      </dsp:txXfrm>
    </dsp:sp>
    <dsp:sp modelId="{74DB6C35-BD52-49C0-BFAA-4999A5930683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Перерабатывающая деятельность</a:t>
          </a:r>
          <a:r>
            <a:rPr lang="ru-RU" sz="1200" b="1" kern="1200" dirty="0" smtClean="0"/>
            <a:t>:</a:t>
          </a:r>
          <a:endParaRPr lang="ru-RU" sz="12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затраты на переработку сельскохозяйственной продукции за период (в стоимостном выражении) 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затраты на закупку сырья для последующей переработки (223510-223511)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 rot="5400000">
        <a:off x="3085107" y="-756245"/>
        <a:ext cx="964803" cy="5056981"/>
      </dsp:txXfrm>
    </dsp:sp>
    <dsp:sp modelId="{79A6A6A9-6E7B-4214-BB3A-89556F5A92AD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 </a:t>
          </a:r>
          <a:endParaRPr lang="ru-RU" sz="3000" kern="1200" dirty="0"/>
        </a:p>
      </dsp:txBody>
      <dsp:txXfrm rot="5400000">
        <a:off x="-222646" y="2801154"/>
        <a:ext cx="1484312" cy="1039018"/>
      </dsp:txXfrm>
    </dsp:sp>
    <dsp:sp modelId="{E415228D-B676-451F-8D2E-8D230E21712C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solidFill>
                <a:schemeClr val="bg1"/>
              </a:solidFill>
            </a:rPr>
            <a:t>Себестоимость продаж промышленной продукции (63220)</a:t>
          </a:r>
          <a:endParaRPr lang="ru-RU" sz="2200" kern="1200" dirty="0">
            <a:solidFill>
              <a:schemeClr val="bg1"/>
            </a:solidFill>
          </a:endParaRPr>
        </a:p>
      </dsp:txBody>
      <dsp:txXfrm rot="5400000">
        <a:off x="3085107" y="532418"/>
        <a:ext cx="964803" cy="505698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528708-E561-4842-B091-ADD82837A2FB}">
      <dsp:nvSpPr>
        <dsp:cNvPr id="0" name=""/>
        <dsp:cNvSpPr/>
      </dsp:nvSpPr>
      <dsp:spPr>
        <a:xfrm rot="16200000">
          <a:off x="648493" y="-648493"/>
          <a:ext cx="2436812" cy="3733800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Расшифровка снабженческой деятельности (223430)</a:t>
          </a:r>
          <a:endParaRPr lang="ru-RU" sz="1800" kern="1200" dirty="0"/>
        </a:p>
      </dsp:txBody>
      <dsp:txXfrm rot="16200000">
        <a:off x="953095" y="-953095"/>
        <a:ext cx="1827609" cy="3733800"/>
      </dsp:txXfrm>
    </dsp:sp>
    <dsp:sp modelId="{CAA06A11-F1F8-40BE-B88B-BB51274CE371}">
      <dsp:nvSpPr>
        <dsp:cNvPr id="0" name=""/>
        <dsp:cNvSpPr/>
      </dsp:nvSpPr>
      <dsp:spPr>
        <a:xfrm>
          <a:off x="3733800" y="0"/>
          <a:ext cx="3733800" cy="2436812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Расшифровка сбытовой деятельности</a:t>
          </a:r>
          <a:br>
            <a:rPr lang="ru-RU" sz="1800" kern="1200" dirty="0" smtClean="0"/>
          </a:br>
          <a:r>
            <a:rPr lang="ru-RU" sz="1800" kern="1200" dirty="0" smtClean="0"/>
            <a:t>(223410+223420)</a:t>
          </a:r>
          <a:endParaRPr lang="ru-RU" sz="1800" kern="1200" dirty="0"/>
        </a:p>
      </dsp:txBody>
      <dsp:txXfrm>
        <a:off x="3733800" y="0"/>
        <a:ext cx="3733800" cy="1827609"/>
      </dsp:txXfrm>
    </dsp:sp>
    <dsp:sp modelId="{419AE756-814E-4E08-BB6F-C2C374BAD972}">
      <dsp:nvSpPr>
        <dsp:cNvPr id="0" name=""/>
        <dsp:cNvSpPr/>
      </dsp:nvSpPr>
      <dsp:spPr>
        <a:xfrm rot="10800000">
          <a:off x="0" y="2436812"/>
          <a:ext cx="3733800" cy="2436812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Расшифровка перерабатывающей деятельности (223500)</a:t>
          </a:r>
          <a:endParaRPr lang="ru-RU" sz="1800" kern="1200" dirty="0"/>
        </a:p>
      </dsp:txBody>
      <dsp:txXfrm rot="10800000">
        <a:off x="0" y="3046015"/>
        <a:ext cx="3733800" cy="1827609"/>
      </dsp:txXfrm>
    </dsp:sp>
    <dsp:sp modelId="{80BEAE83-EEE9-4BFB-B843-3F232D6CC454}">
      <dsp:nvSpPr>
        <dsp:cNvPr id="0" name=""/>
        <dsp:cNvSpPr/>
      </dsp:nvSpPr>
      <dsp:spPr>
        <a:xfrm rot="5400000">
          <a:off x="4382293" y="1788318"/>
          <a:ext cx="2436812" cy="3733800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Расшифровка обслуживающей деятельности (223610)</a:t>
          </a:r>
          <a:endParaRPr lang="ru-RU" sz="1800" kern="1200" dirty="0"/>
        </a:p>
      </dsp:txBody>
      <dsp:txXfrm rot="5400000">
        <a:off x="4686895" y="2092920"/>
        <a:ext cx="1827609" cy="3733800"/>
      </dsp:txXfrm>
    </dsp:sp>
    <dsp:sp modelId="{968E3779-0087-4942-85DD-4454DA8A32C6}">
      <dsp:nvSpPr>
        <dsp:cNvPr id="0" name=""/>
        <dsp:cNvSpPr/>
      </dsp:nvSpPr>
      <dsp:spPr>
        <a:xfrm>
          <a:off x="2613659" y="1827609"/>
          <a:ext cx="2240280" cy="1218406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ф.№6-АПК стр.63200 "Себестоимость продаж"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2613659" y="1827609"/>
        <a:ext cx="2240280" cy="121840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A47973-D56A-4917-A7C2-33F3853601DF}">
      <dsp:nvSpPr>
        <dsp:cNvPr id="0" name=""/>
        <dsp:cNvSpPr/>
      </dsp:nvSpPr>
      <dsp:spPr>
        <a:xfrm>
          <a:off x="1334914" y="1119210"/>
          <a:ext cx="2500033" cy="166752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расходы на оплату труда </a:t>
          </a:r>
          <a:r>
            <a:rPr lang="ru-RU" sz="1400" u="sng" kern="1200" baseline="0" dirty="0" smtClean="0">
              <a:solidFill>
                <a:schemeClr val="accent1">
                  <a:lumMod val="75000"/>
                </a:schemeClr>
              </a:solidFill>
              <a:uFill>
                <a:solidFill>
                  <a:schemeClr val="accent1">
                    <a:lumMod val="75000"/>
                  </a:schemeClr>
                </a:solidFill>
              </a:uFill>
            </a:rPr>
            <a:t>с отчислениями </a:t>
          </a:r>
          <a:r>
            <a:rPr lang="ru-RU" sz="1400" kern="1200" dirty="0" smtClean="0"/>
            <a:t>(код 222431).</a:t>
          </a:r>
          <a:endParaRPr lang="ru-RU" sz="1400" kern="1200" dirty="0"/>
        </a:p>
      </dsp:txBody>
      <dsp:txXfrm>
        <a:off x="1734919" y="1119210"/>
        <a:ext cx="2100027" cy="1667522"/>
      </dsp:txXfrm>
    </dsp:sp>
    <dsp:sp modelId="{0D23DF39-40AA-430E-B051-4B867F651549}">
      <dsp:nvSpPr>
        <dsp:cNvPr id="0" name=""/>
        <dsp:cNvSpPr/>
      </dsp:nvSpPr>
      <dsp:spPr>
        <a:xfrm>
          <a:off x="1334914" y="2786732"/>
          <a:ext cx="2500033" cy="2829884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accent3">
              <a:tint val="40000"/>
              <a:alpha val="90000"/>
              <a:hueOff val="774894"/>
              <a:satOff val="17855"/>
              <a:lumOff val="15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 коду 222500 указывается количество сотрудников кооператива на конец отчетного периода, </a:t>
          </a:r>
          <a:r>
            <a:rPr lang="ru-RU" sz="1400" u="sng" kern="1200" baseline="0" dirty="0" smtClean="0">
              <a:solidFill>
                <a:schemeClr val="accent1">
                  <a:lumMod val="75000"/>
                </a:schemeClr>
              </a:solidFill>
              <a:uFill>
                <a:solidFill>
                  <a:schemeClr val="accent1">
                    <a:lumMod val="60000"/>
                    <a:lumOff val="40000"/>
                  </a:schemeClr>
                </a:solidFill>
              </a:uFill>
            </a:rPr>
            <a:t>включая внешних совместителей</a:t>
          </a:r>
          <a:r>
            <a:rPr lang="ru-RU" sz="1400" u="sng" kern="1200" baseline="0" dirty="0" smtClean="0">
              <a:uFill>
                <a:solidFill>
                  <a:schemeClr val="accent1">
                    <a:lumMod val="60000"/>
                    <a:lumOff val="40000"/>
                  </a:schemeClr>
                </a:solidFill>
              </a:uFill>
            </a:rPr>
            <a:t> </a:t>
          </a:r>
          <a:r>
            <a:rPr lang="ru-RU" sz="1400" kern="1200" dirty="0" smtClean="0"/>
            <a:t>и работников по </a:t>
          </a:r>
          <a:r>
            <a:rPr lang="ru-RU" sz="1400" u="none" kern="1200" dirty="0" smtClean="0">
              <a:hlinkClick xmlns:r="http://schemas.openxmlformats.org/officeDocument/2006/relationships" r:id="rId1" tooltip="consultantplus://offline/ref=F36BD86B9C28986545D380918FCE0CFFA9CB7374406F1A9BF28582403F12EB83ADDA3E5D889618FBE5784D487EiBz9J"/>
            </a:rPr>
            <a:t>гражданско-правовым договорам</a:t>
          </a:r>
          <a:r>
            <a:rPr lang="ru-RU" sz="1400" u="none" kern="1200" dirty="0" smtClean="0"/>
            <a:t>. </a:t>
          </a:r>
          <a:endParaRPr lang="ru-RU" sz="1400" u="none" kern="1200" dirty="0"/>
        </a:p>
      </dsp:txBody>
      <dsp:txXfrm>
        <a:off x="1734919" y="2786732"/>
        <a:ext cx="2100027" cy="2829884"/>
      </dsp:txXfrm>
    </dsp:sp>
    <dsp:sp modelId="{28B28F0D-E360-4879-B8A0-B4AAC5CF5CD4}">
      <dsp:nvSpPr>
        <dsp:cNvPr id="0" name=""/>
        <dsp:cNvSpPr/>
      </dsp:nvSpPr>
      <dsp:spPr>
        <a:xfrm>
          <a:off x="1563" y="452535"/>
          <a:ext cx="1666688" cy="166668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Форма №1-СПР</a:t>
          </a:r>
          <a:endParaRPr lang="ru-RU" sz="2900" kern="1200" dirty="0"/>
        </a:p>
      </dsp:txBody>
      <dsp:txXfrm>
        <a:off x="1563" y="452535"/>
        <a:ext cx="1666688" cy="1666688"/>
      </dsp:txXfrm>
    </dsp:sp>
    <dsp:sp modelId="{D14C5AE6-76BF-437D-91EF-563DAAAAC5A9}">
      <dsp:nvSpPr>
        <dsp:cNvPr id="0" name=""/>
        <dsp:cNvSpPr/>
      </dsp:nvSpPr>
      <dsp:spPr>
        <a:xfrm>
          <a:off x="5501635" y="1119210"/>
          <a:ext cx="2500033" cy="1667522"/>
        </a:xfrm>
        <a:prstGeom prst="rect">
          <a:avLst/>
        </a:prstGeom>
        <a:solidFill>
          <a:schemeClr val="accent3">
            <a:tint val="40000"/>
            <a:hueOff val="0"/>
            <a:satOff val="0"/>
            <a:lum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549788"/>
              <a:satOff val="35711"/>
              <a:lumOff val="30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Фонд оплаты труда– расходы организации на оплату труда за отчетный период </a:t>
          </a:r>
          <a:r>
            <a:rPr lang="ru-RU" sz="1400" u="sng" kern="1200" baseline="0" dirty="0" smtClean="0">
              <a:solidFill>
                <a:schemeClr val="accent1">
                  <a:lumMod val="75000"/>
                </a:schemeClr>
              </a:solidFill>
              <a:uFill>
                <a:solidFill>
                  <a:schemeClr val="accent1">
                    <a:lumMod val="75000"/>
                  </a:schemeClr>
                </a:solidFill>
              </a:uFill>
            </a:rPr>
            <a:t>без страховых взносов</a:t>
          </a:r>
          <a:endParaRPr lang="ru-RU" sz="1400" u="sng" kern="1200" baseline="0" dirty="0">
            <a:solidFill>
              <a:schemeClr val="accent1">
                <a:lumMod val="75000"/>
              </a:schemeClr>
            </a:solidFill>
            <a:uFill>
              <a:solidFill>
                <a:schemeClr val="accent1">
                  <a:lumMod val="75000"/>
                </a:schemeClr>
              </a:solidFill>
            </a:uFill>
          </a:endParaRPr>
        </a:p>
      </dsp:txBody>
      <dsp:txXfrm>
        <a:off x="5901641" y="1119210"/>
        <a:ext cx="2100027" cy="1667522"/>
      </dsp:txXfrm>
    </dsp:sp>
    <dsp:sp modelId="{9807280C-4621-41D8-A4DA-C1F923E7DB07}">
      <dsp:nvSpPr>
        <dsp:cNvPr id="0" name=""/>
        <dsp:cNvSpPr/>
      </dsp:nvSpPr>
      <dsp:spPr>
        <a:xfrm>
          <a:off x="5482960" y="2736306"/>
          <a:ext cx="2500033" cy="2973908"/>
        </a:xfrm>
        <a:prstGeom prst="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3">
              <a:tint val="40000"/>
              <a:alpha val="90000"/>
              <a:hueOff val="2324682"/>
              <a:satOff val="53566"/>
              <a:lumOff val="46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 коду 60001 отражается среднесписочная численность работников за отчетный период, </a:t>
          </a:r>
          <a:r>
            <a:rPr lang="ru-RU" sz="1400" u="sng" kern="1200" baseline="0" dirty="0" smtClean="0">
              <a:solidFill>
                <a:schemeClr val="accent1">
                  <a:lumMod val="75000"/>
                </a:schemeClr>
              </a:solidFill>
              <a:uFill>
                <a:solidFill>
                  <a:schemeClr val="accent1">
                    <a:lumMod val="75000"/>
                  </a:schemeClr>
                </a:solidFill>
              </a:uFill>
            </a:rPr>
            <a:t>исключая</a:t>
          </a:r>
          <a:r>
            <a:rPr lang="ru-RU" sz="1400" kern="1200" dirty="0" smtClean="0"/>
            <a:t> внешних совместителей и работников по гражданско-правовым договорам.</a:t>
          </a:r>
          <a:endParaRPr lang="ru-RU" sz="1400" kern="1200" dirty="0"/>
        </a:p>
      </dsp:txBody>
      <dsp:txXfrm>
        <a:off x="5882965" y="2736306"/>
        <a:ext cx="2100027" cy="2973908"/>
      </dsp:txXfrm>
    </dsp:sp>
    <dsp:sp modelId="{848823C6-14FD-4F29-AC48-535B3B717C36}">
      <dsp:nvSpPr>
        <dsp:cNvPr id="0" name=""/>
        <dsp:cNvSpPr/>
      </dsp:nvSpPr>
      <dsp:spPr>
        <a:xfrm>
          <a:off x="4168284" y="452535"/>
          <a:ext cx="1666688" cy="1666688"/>
        </a:xfrm>
        <a:prstGeom prst="ellipse">
          <a:avLst/>
        </a:prstGeom>
        <a:solidFill>
          <a:schemeClr val="accent3">
            <a:hueOff val="2375370"/>
            <a:satOff val="12794"/>
            <a:lumOff val="17452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Форма №6-АПК</a:t>
          </a:r>
          <a:endParaRPr lang="ru-RU" sz="2900" kern="1200" dirty="0"/>
        </a:p>
      </dsp:txBody>
      <dsp:txXfrm>
        <a:off x="4168284" y="452535"/>
        <a:ext cx="1666688" cy="166668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608ADC-80D5-4A77-A8D0-F9C7CD63172A}">
      <dsp:nvSpPr>
        <dsp:cNvPr id="0" name=""/>
        <dsp:cNvSpPr/>
      </dsp:nvSpPr>
      <dsp:spPr>
        <a:xfrm rot="16200000">
          <a:off x="31248" y="686613"/>
          <a:ext cx="3244810" cy="345130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Бухгалтерский баланс стр.1150 «Основные средства»</a:t>
          </a:r>
          <a:endParaRPr lang="ru-RU" sz="1800" kern="1200" dirty="0"/>
        </a:p>
      </dsp:txBody>
      <dsp:txXfrm rot="16200000">
        <a:off x="31248" y="686613"/>
        <a:ext cx="3244810" cy="3451307"/>
      </dsp:txXfrm>
    </dsp:sp>
    <dsp:sp modelId="{0CD5B242-2C9F-435D-91A6-DF93D6F55E08}">
      <dsp:nvSpPr>
        <dsp:cNvPr id="0" name=""/>
        <dsp:cNvSpPr/>
      </dsp:nvSpPr>
      <dsp:spPr>
        <a:xfrm rot="5400000">
          <a:off x="3571468" y="678164"/>
          <a:ext cx="3382058" cy="3468205"/>
        </a:xfrm>
        <a:prstGeom prst="downArrow">
          <a:avLst>
            <a:gd name="adj1" fmla="val 50000"/>
            <a:gd name="adj2" fmla="val 35000"/>
          </a:avLst>
        </a:prstGeom>
        <a:solidFill>
          <a:srgbClr val="D084E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Форма №6-АПК стр.62260 «Прочие ценности, учитываемые на </a:t>
          </a:r>
          <a:r>
            <a:rPr lang="ru-RU" sz="1800" kern="1200" dirty="0" err="1" smtClean="0"/>
            <a:t>забалансовых</a:t>
          </a:r>
          <a:r>
            <a:rPr lang="ru-RU" sz="1800" kern="1200" dirty="0" smtClean="0"/>
            <a:t> счетах(в </a:t>
          </a:r>
          <a:r>
            <a:rPr lang="ru-RU" sz="1800" kern="1200" dirty="0" err="1" smtClean="0"/>
            <a:t>т.ч</a:t>
          </a:r>
          <a:r>
            <a:rPr lang="ru-RU" sz="1800" kern="1200" dirty="0" smtClean="0"/>
            <a:t>. износ основных средств)»</a:t>
          </a:r>
          <a:endParaRPr lang="ru-RU" sz="1800" kern="1200" dirty="0"/>
        </a:p>
      </dsp:txBody>
      <dsp:txXfrm rot="5400000">
        <a:off x="3571468" y="678164"/>
        <a:ext cx="3382058" cy="346820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E34227-B743-4584-9F08-B77701C47F52}">
      <dsp:nvSpPr>
        <dsp:cNvPr id="0" name=""/>
        <dsp:cNvSpPr/>
      </dsp:nvSpPr>
      <dsp:spPr>
        <a:xfrm rot="16200000">
          <a:off x="-635454" y="639191"/>
          <a:ext cx="4873625" cy="359524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071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форма 2 строчка 2340 «Прочие доходы»</a:t>
          </a:r>
          <a:endParaRPr lang="ru-RU" sz="3200" kern="1200" dirty="0"/>
        </a:p>
      </dsp:txBody>
      <dsp:txXfrm rot="16200000">
        <a:off x="-635454" y="639191"/>
        <a:ext cx="4873625" cy="3595241"/>
      </dsp:txXfrm>
    </dsp:sp>
    <dsp:sp modelId="{2C51C887-128F-4EF3-BE6C-FCE7C8711124}">
      <dsp:nvSpPr>
        <dsp:cNvPr id="0" name=""/>
        <dsp:cNvSpPr/>
      </dsp:nvSpPr>
      <dsp:spPr>
        <a:xfrm rot="16200000">
          <a:off x="3229429" y="639191"/>
          <a:ext cx="4873625" cy="359524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071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форма 6АПК строчка 63310 «Прочие доходы субсидии из бюджетов всех уровней»</a:t>
          </a:r>
          <a:endParaRPr lang="ru-RU" sz="3200" kern="1200" dirty="0"/>
        </a:p>
      </dsp:txBody>
      <dsp:txXfrm rot="16200000">
        <a:off x="3229429" y="639191"/>
        <a:ext cx="4873625" cy="3595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A31BC-23E8-41D1-A1BF-8E873EF39A39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95EDE-5D09-4C09-9A74-F1658ED851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423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CF7288-F327-4E48-A12D-2FB543845959}" type="datetime1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CCFB-D4D2-41F9-AC73-5762DB33EE28}" type="datetime1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E5E3-431E-4113-A311-D8DBD9A574B5}" type="datetime1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8F3374-03F6-4B81-8121-35D309A29732}" type="datetime1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349EE3A-B483-4871-A8CC-B9B2AB760B89}" type="datetime1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562E-BC2B-4FE1-AB32-AB92BA6972F1}" type="datetime1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F534-9FC8-44BA-8E36-8F6C3FD1E572}" type="datetime1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F53F0E-724E-4E60-9861-5049113A2080}" type="datetime1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FFB5-6D17-4603-9A60-AE135CEB0A5E}" type="datetime1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EEE368-6497-4AEB-8E10-B7295F1D7EF2}" type="datetime1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C8F357-ED9E-42EB-B1EA-7F56D6FD2A2A}" type="datetime1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3E1E69-5BA4-4A1E-9E6E-4987D2F65044}" type="datetime1">
              <a:rPr lang="ru-RU" smtClean="0"/>
              <a:pPr/>
              <a:t>08.12.2020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036E05-2624-4095-AB04-7F024F0F82B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744" y="1772816"/>
            <a:ext cx="6096000" cy="3694112"/>
          </a:xfr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88640"/>
            <a:ext cx="6984776" cy="1368152"/>
          </a:xfrm>
        </p:spPr>
        <p:txBody>
          <a:bodyPr>
            <a:noAutofit/>
          </a:bodyPr>
          <a:lstStyle/>
          <a:p>
            <a:pPr algn="r"/>
            <a:r>
              <a:rPr lang="ru-RU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</a:t>
            </a: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составления отчетности о финансово-экономическом состоянии</a:t>
            </a:r>
            <a:b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сельскохозяйственных </a:t>
            </a:r>
            <a:r>
              <a:rPr lang="ru-RU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потребительских </a:t>
            </a:r>
            <a:r>
              <a:rPr lang="ru-RU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кооперативов 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860032" y="5672537"/>
            <a:ext cx="4011960" cy="115557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Докладчик: ведущий консультант отдела бухгалтерского учета и ревизионной работы </a:t>
            </a:r>
          </a:p>
          <a:p>
            <a:r>
              <a:rPr lang="ru-RU" dirty="0"/>
              <a:t>Яркова Татьяна Михайловна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558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6-АПК (квартальная)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«Отчет об отраслевых показателях деятельности организаций агропромышленного комплекса»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11557" y="1124742"/>
          <a:ext cx="7272811" cy="5639874"/>
        </p:xfrm>
        <a:graphic>
          <a:graphicData uri="http://schemas.openxmlformats.org/drawingml/2006/table">
            <a:tbl>
              <a:tblPr/>
              <a:tblGrid>
                <a:gridCol w="2476566"/>
                <a:gridCol w="1299916"/>
                <a:gridCol w="549103"/>
                <a:gridCol w="487469"/>
                <a:gridCol w="487469"/>
                <a:gridCol w="493072"/>
                <a:gridCol w="493072"/>
                <a:gridCol w="493072"/>
                <a:gridCol w="493072"/>
              </a:tblGrid>
              <a:tr h="150582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ОТЧЕТ ОБ ОТРАСЛЕВЫХ ПОКАЗАТЕЛЯХ ДЕЯТЕЛЬНОСТИ</a:t>
                      </a:r>
                    </a:p>
                  </a:txBody>
                  <a:tcPr marL="5742" marR="5742" marT="574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582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ОРГАНИЗАЦИЙ АГРОПРОМЫШЛЕННОГО КОМПЛЕКСА</a:t>
                      </a:r>
                    </a:p>
                  </a:txBody>
                  <a:tcPr marL="5742" marR="5742" marT="574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582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latin typeface="Times New Roman"/>
                        </a:rPr>
                        <a:t>за 9 месяцев 2020 г.</a:t>
                      </a:r>
                    </a:p>
                  </a:txBody>
                  <a:tcPr marL="5742" marR="5742" marT="574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00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latin typeface="Times New Roman"/>
                      </a:endParaRPr>
                    </a:p>
                  </a:txBody>
                  <a:tcPr marL="5742" marR="5742" marT="574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latin typeface="Times New Roman"/>
                      </a:endParaRPr>
                    </a:p>
                  </a:txBody>
                  <a:tcPr marL="5742" marR="5742" marT="574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КОДЫ</a:t>
                      </a:r>
                    </a:p>
                  </a:txBody>
                  <a:tcPr marL="5742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856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latin typeface="Times New Roman"/>
                      </a:endParaRPr>
                    </a:p>
                  </a:txBody>
                  <a:tcPr marL="5742" marR="5742" marT="574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5742" marR="5742" marT="574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latin typeface="Times New Roman"/>
                        </a:rPr>
                        <a:t>Форма № 6-АПК (квартальная)</a:t>
                      </a:r>
                    </a:p>
                  </a:txBody>
                  <a:tcPr marL="5742" marR="5742" marT="574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742" marR="5742" marT="57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00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latin typeface="Times New Roman"/>
                      </a:endParaRPr>
                    </a:p>
                  </a:txBody>
                  <a:tcPr marL="5742" marR="5742" marT="574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latin typeface="Times New Roman"/>
                      </a:endParaRPr>
                    </a:p>
                  </a:txBody>
                  <a:tcPr marL="5742" marR="5742" marT="574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latin typeface="Times New Roman"/>
                        </a:rPr>
                        <a:t>Дата (число, месяц, год)</a:t>
                      </a:r>
                    </a:p>
                  </a:txBody>
                  <a:tcPr marL="5742" marR="5742" marT="574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5742" marR="5742" marT="57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10</a:t>
                      </a:r>
                    </a:p>
                  </a:txBody>
                  <a:tcPr marL="5742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2020</a:t>
                      </a:r>
                    </a:p>
                  </a:txBody>
                  <a:tcPr marL="5742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Организация (орган исполнительной власти)</a:t>
                      </a:r>
                    </a:p>
                  </a:txBody>
                  <a:tcPr marL="5742" marR="5742" marT="5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latin typeface="Times New Roman"/>
                        </a:rPr>
                        <a:t>по ОКПО</a:t>
                      </a:r>
                    </a:p>
                  </a:txBody>
                  <a:tcPr marL="5742" marR="5742" marT="574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742" marR="5742" marT="57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Идентификационный номер налогоплательщика</a:t>
                      </a:r>
                    </a:p>
                  </a:txBody>
                  <a:tcPr marL="5742" marR="5742" marT="5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latin typeface="Times New Roman"/>
                        </a:rPr>
                        <a:t>ИНН</a:t>
                      </a:r>
                    </a:p>
                  </a:txBody>
                  <a:tcPr marL="5742" marR="5742" marT="574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742" marR="5742" marT="57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Вид деятельности*</a:t>
                      </a:r>
                    </a:p>
                  </a:txBody>
                  <a:tcPr marL="5742" marR="5742" marT="5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latin typeface="Times New Roman"/>
                        </a:rPr>
                        <a:t>по ОКВЭД 2</a:t>
                      </a:r>
                    </a:p>
                  </a:txBody>
                  <a:tcPr marL="5742" marR="5742" marT="574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742" marR="5742" marT="57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Организационно-правовая форма**</a:t>
                      </a:r>
                    </a:p>
                  </a:txBody>
                  <a:tcPr marL="5742" marR="5742" marT="5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latin typeface="Times New Roman"/>
                        </a:rPr>
                        <a:t>по ОКОПФ/</a:t>
                      </a:r>
                      <a:br>
                        <a:rPr lang="ru-RU" sz="900" b="0" i="0" u="none" strike="noStrike">
                          <a:latin typeface="Times New Roman"/>
                        </a:rPr>
                      </a:br>
                      <a:r>
                        <a:rPr lang="ru-RU" sz="900" b="0" i="0" u="none" strike="noStrike">
                          <a:latin typeface="Times New Roman"/>
                        </a:rPr>
                        <a:t>ОКФС</a:t>
                      </a:r>
                    </a:p>
                  </a:txBody>
                  <a:tcPr marL="5742" marR="5742" marT="574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742" marR="5742" marT="57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5742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70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Times New Roman"/>
                        </a:rPr>
                        <a:t>Единица измерения по ОКЕИ:</a:t>
                      </a: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Times New Roman"/>
                        </a:rPr>
                        <a:t>тыс. руб - 384</a:t>
                      </a: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00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Среднесписочная численность</a:t>
                      </a: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000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Фонд оплаты труда</a:t>
                      </a: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119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latin typeface="Times New Roman"/>
                        </a:rPr>
                        <a:t>Раздел 6-1. В сводный отчет включены</a:t>
                      </a:r>
                    </a:p>
                  </a:txBody>
                  <a:tcPr marL="5742" marR="5742" marT="57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00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5742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Количество организаций,</a:t>
                      </a:r>
                      <a:br>
                        <a:rPr lang="ru-RU" sz="900" b="0" i="0" u="none" strike="noStrike">
                          <a:latin typeface="Times New Roman"/>
                        </a:rPr>
                      </a:br>
                      <a:r>
                        <a:rPr lang="ru-RU" sz="900" b="0" i="0" u="none" strike="noStrike">
                          <a:latin typeface="Times New Roman"/>
                        </a:rPr>
                        <a:t>единиц</a:t>
                      </a:r>
                    </a:p>
                  </a:txBody>
                  <a:tcPr marL="5742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Уставный капитал (паевой фонд)</a:t>
                      </a:r>
                    </a:p>
                  </a:txBody>
                  <a:tcPr marL="5742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47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Организационно-правовая форма в соответствии с учредительными документами</a:t>
                      </a:r>
                    </a:p>
                  </a:txBody>
                  <a:tcPr marL="5742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Коды</a:t>
                      </a:r>
                    </a:p>
                  </a:txBody>
                  <a:tcPr marL="5742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Всего</a:t>
                      </a:r>
                    </a:p>
                  </a:txBody>
                  <a:tcPr marL="5742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в том числе федеральные средства</a:t>
                      </a:r>
                    </a:p>
                  </a:txBody>
                  <a:tcPr marL="5742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43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5742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5742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5742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5742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5742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62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latin typeface="Times New Roman"/>
                        </a:rPr>
                        <a:t>Коммерческие организации (юридические лица), за исключением государственных и муниципальных унитарных предприятий</a:t>
                      </a:r>
                      <a:br>
                        <a:rPr lang="ru-RU" sz="900" b="1" i="0" u="none" strike="noStrike">
                          <a:latin typeface="Times New Roman"/>
                        </a:rPr>
                      </a:br>
                      <a:r>
                        <a:rPr lang="ru-RU" sz="900" b="1" i="0" u="none" strike="noStrike">
                          <a:latin typeface="Times New Roman"/>
                        </a:rPr>
                        <a:t>(стр.61110+ 61120+ 61130+ 61140)</a:t>
                      </a:r>
                    </a:p>
                  </a:txBody>
                  <a:tcPr marL="5742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61100</a:t>
                      </a:r>
                    </a:p>
                  </a:txBody>
                  <a:tcPr marL="5742" marR="5742" marT="57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7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в том числе:</a:t>
                      </a:r>
                      <a:br>
                        <a:rPr lang="ru-RU" sz="900" b="0" i="0" u="none" strike="noStrike">
                          <a:latin typeface="Times New Roman"/>
                        </a:rPr>
                      </a:br>
                      <a:r>
                        <a:rPr lang="ru-RU" sz="900" b="0" i="0" u="none" strike="noStrike">
                          <a:latin typeface="Times New Roman"/>
                        </a:rPr>
                        <a:t>акционерные общества (стр.61111+ 61112)</a:t>
                      </a:r>
                    </a:p>
                  </a:txBody>
                  <a:tcPr marL="103361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61110</a:t>
                      </a:r>
                    </a:p>
                  </a:txBody>
                  <a:tcPr marL="5742" marR="5742" marT="57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7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из них:</a:t>
                      </a:r>
                      <a:br>
                        <a:rPr lang="ru-RU" sz="900" b="0" i="0" u="none" strike="noStrike">
                          <a:latin typeface="Times New Roman"/>
                        </a:rPr>
                      </a:br>
                      <a:r>
                        <a:rPr lang="ru-RU" sz="900" b="0" i="0" u="none" strike="noStrike">
                          <a:latin typeface="Times New Roman"/>
                        </a:rPr>
                        <a:t>публичные</a:t>
                      </a:r>
                    </a:p>
                  </a:txBody>
                  <a:tcPr marL="206722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61111</a:t>
                      </a:r>
                    </a:p>
                  </a:txBody>
                  <a:tcPr marL="5742" marR="5742" marT="57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6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непубличные</a:t>
                      </a:r>
                    </a:p>
                  </a:txBody>
                  <a:tcPr marL="206722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61112</a:t>
                      </a:r>
                    </a:p>
                  </a:txBody>
                  <a:tcPr marL="5742" marR="5742" marT="57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6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хозяйственные товарищества, партнерства</a:t>
                      </a:r>
                    </a:p>
                  </a:txBody>
                  <a:tcPr marL="103361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61120</a:t>
                      </a:r>
                    </a:p>
                  </a:txBody>
                  <a:tcPr marL="5742" marR="5742" marT="57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Times New Roman"/>
                        </a:rPr>
                        <a:t>Х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6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общества с ограниченной ответственностью</a:t>
                      </a:r>
                    </a:p>
                  </a:txBody>
                  <a:tcPr marL="103361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61130</a:t>
                      </a:r>
                    </a:p>
                  </a:txBody>
                  <a:tcPr marL="5742" marR="5742" marT="57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latin typeface="Times New Roman"/>
                        </a:rPr>
                        <a:t>Х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6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latin typeface="Times New Roman"/>
                        </a:rPr>
                        <a:t>сельскохозяйственные производственные кооперативы</a:t>
                      </a:r>
                    </a:p>
                  </a:txBody>
                  <a:tcPr marL="103361" marR="5742" marT="5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61140</a:t>
                      </a:r>
                    </a:p>
                  </a:txBody>
                  <a:tcPr marL="5742" marR="5742" marT="57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latin typeface="Times New Roman"/>
                        </a:rPr>
                        <a:t>Х</a:t>
                      </a:r>
                    </a:p>
                  </a:txBody>
                  <a:tcPr marL="5742" marR="5742" marT="5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457200" y="260648"/>
          <a:ext cx="8003232" cy="6213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139136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Контрольное соотношения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 6-АПК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204531888"/>
              </p:ext>
            </p:extLst>
          </p:nvPr>
        </p:nvGraphicFramePr>
        <p:xfrm>
          <a:off x="899592" y="1268760"/>
          <a:ext cx="6984776" cy="4824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7980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586993433"/>
              </p:ext>
            </p:extLst>
          </p:nvPr>
        </p:nvGraphicFramePr>
        <p:xfrm>
          <a:off x="4499992" y="1484784"/>
          <a:ext cx="3672408" cy="47503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8"/>
              </a:tblGrid>
              <a:tr h="3896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 показателя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140" marR="8140" marT="8140" marB="0" anchor="ctr"/>
                </a:tc>
              </a:tr>
              <a:tr h="424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1</a:t>
                      </a:r>
                      <a:endParaRPr lang="ru-RU" sz="70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8140" marR="8140" marT="8140" marB="0" anchor="ctr"/>
                </a:tc>
              </a:tr>
              <a:tr h="1998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Получено кредитов с начала года за период</a:t>
                      </a:r>
                      <a:r>
                        <a:rPr lang="ru-RU" sz="900" b="1" u="none" strike="noStrike" dirty="0">
                          <a:effectLst/>
                        </a:rPr>
                        <a:t>: (стр.62310+ 62320)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140" marR="8140" marT="8140" marB="0" anchor="ctr"/>
                </a:tc>
              </a:tr>
              <a:tr h="1998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краткосрочных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146521" marR="8140" marT="8140" marB="0" anchor="ctr"/>
                </a:tc>
              </a:tr>
              <a:tr h="1998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в том числе: по системе льготного кредитования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3042" marR="8140" marT="8140" marB="0" anchor="ctr"/>
                </a:tc>
              </a:tr>
              <a:tr h="1998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долгосрочных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146521" marR="8140" marT="8140" marB="0" anchor="ctr"/>
                </a:tc>
              </a:tr>
              <a:tr h="1998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в том числе: по системе льготного кредитования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3042" marR="8140" marT="8140" marB="0" anchor="ctr"/>
                </a:tc>
              </a:tr>
              <a:tr h="1998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Обслуживание кредитов</a:t>
                      </a:r>
                      <a:r>
                        <a:rPr lang="ru-RU" sz="900" u="none" strike="noStrike" dirty="0">
                          <a:effectLst/>
                        </a:rPr>
                        <a:t>: (стр.62410+ 62420)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140" marR="8140" marT="8140" marB="0" anchor="ctr"/>
                </a:tc>
              </a:tr>
              <a:tr h="1998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краткосрочных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146521" marR="8140" marT="8140" marB="0" anchor="ctr"/>
                </a:tc>
              </a:tr>
              <a:tr h="1998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в том числе: по системе льготного кредитования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3042" marR="8140" marT="8140" marB="0" anchor="ctr"/>
                </a:tc>
              </a:tr>
              <a:tr h="1998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долгосрочных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146521" marR="8140" marT="8140" marB="0" anchor="ctr"/>
                </a:tc>
              </a:tr>
              <a:tr h="1998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в том числе: по системе льготного кредитования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293042" marR="8140" marT="8140" marB="0" anchor="ctr"/>
                </a:tc>
              </a:tr>
              <a:tr h="1998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Получено займов с начала года за период</a:t>
                      </a:r>
                      <a:r>
                        <a:rPr lang="ru-RU" sz="900" u="none" strike="noStrike" dirty="0">
                          <a:effectLst/>
                        </a:rPr>
                        <a:t>: (стр.62510+ 62520)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140" marR="8140" marT="8140" marB="0" anchor="ctr"/>
                </a:tc>
              </a:tr>
              <a:tr h="1998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краткосрочных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146521" marR="8140" marT="8140" marB="0" anchor="ctr"/>
                </a:tc>
              </a:tr>
              <a:tr h="1998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долгосрочных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146521" marR="8140" marT="8140" marB="0" anchor="ctr"/>
                </a:tc>
              </a:tr>
              <a:tr h="1998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Обслуживание займов: </a:t>
                      </a:r>
                      <a:r>
                        <a:rPr lang="ru-RU" sz="900" u="none" strike="noStrike" dirty="0">
                          <a:effectLst/>
                        </a:rPr>
                        <a:t>(стр.62610+ 62620)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140" marR="8140" marT="8140" marB="0" anchor="ctr"/>
                </a:tc>
              </a:tr>
              <a:tr h="1998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краткосрочных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146521" marR="8140" marT="8140" marB="0" anchor="ctr"/>
                </a:tc>
              </a:tr>
              <a:tr h="1998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долгосрочных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146521" marR="8140" marT="8140" marB="0" anchor="ctr"/>
                </a:tc>
              </a:tr>
              <a:tr h="3918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СПРАВОЧНО: Остаток ссудной задолженности по полученным льготным кредитам на отчетную дату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140" marR="8140" marT="8140" marB="0" anchor="ctr"/>
                </a:tc>
              </a:tr>
              <a:tr h="1998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краткосрочный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146521" marR="8140" marT="8140" marB="0" anchor="ctr"/>
                </a:tc>
              </a:tr>
              <a:tr h="1998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долгосрочный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146521" marR="8140" marT="8140" marB="0" anchor="ctr"/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539552" y="548680"/>
            <a:ext cx="3657600" cy="563136"/>
          </a:xfrm>
        </p:spPr>
        <p:txBody>
          <a:bodyPr/>
          <a:lstStyle/>
          <a:p>
            <a:r>
              <a:rPr lang="ru-RU" dirty="0" smtClean="0"/>
              <a:t>Форма №1-СПР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499992" y="476672"/>
            <a:ext cx="3657600" cy="658368"/>
          </a:xfrm>
        </p:spPr>
        <p:txBody>
          <a:bodyPr/>
          <a:lstStyle/>
          <a:p>
            <a:r>
              <a:rPr lang="ru-RU" dirty="0" smtClean="0"/>
              <a:t>Форма №6-АПК</a:t>
            </a:r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451420203"/>
              </p:ext>
            </p:extLst>
          </p:nvPr>
        </p:nvGraphicFramePr>
        <p:xfrm>
          <a:off x="457200" y="1340765"/>
          <a:ext cx="3657600" cy="4852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0"/>
              </a:tblGrid>
              <a:tr h="576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083" marR="9083" marT="9083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</a:rPr>
                        <a:t>1</a:t>
                      </a:r>
                      <a:endParaRPr lang="ru-RU" sz="80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9083" marR="9083" marT="9083" marB="0" anchor="b"/>
                </a:tc>
              </a:tr>
              <a:tr h="3957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Получено кредитов и займов за отчетный период </a:t>
                      </a:r>
                      <a:r>
                        <a:rPr lang="ru-RU" sz="1000" u="none" strike="noStrike" dirty="0">
                          <a:effectLst/>
                        </a:rPr>
                        <a:t>- всего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083" marR="9083" marT="9083" marB="0" anchor="ctr"/>
                </a:tc>
              </a:tr>
              <a:tr h="4394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в том числе: </a:t>
                      </a:r>
                      <a:br>
                        <a:rPr lang="ru-RU" sz="1000" u="none" strike="noStrike" dirty="0">
                          <a:effectLst/>
                        </a:rPr>
                      </a:br>
                      <a:r>
                        <a:rPr lang="ru-RU" sz="1000" u="none" strike="noStrike" dirty="0">
                          <a:effectLst/>
                        </a:rPr>
                        <a:t>от членов и ассоциированных членов кооператива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163502" marR="9083" marT="9083" marB="0" anchor="ctr"/>
                </a:tc>
              </a:tr>
              <a:tr h="2244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от кооперативов последующего уровня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163502" marR="9083" marT="9083" marB="0" anchor="ctr"/>
                </a:tc>
              </a:tr>
              <a:tr h="2244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от кредитных организаций (кредиты банков)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163502" marR="9083" marT="9083" marB="0" anchor="ctr"/>
                </a:tc>
              </a:tr>
              <a:tr h="4363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Задолженность по кредитам и займам на конец периода </a:t>
                      </a:r>
                      <a:r>
                        <a:rPr lang="ru-RU" sz="1000" u="none" strike="noStrike" dirty="0">
                          <a:effectLst/>
                        </a:rPr>
                        <a:t>- всего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083" marR="9083" marT="9083" marB="0" anchor="ctr"/>
                </a:tc>
              </a:tr>
              <a:tr h="4394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в том числе полученных:</a:t>
                      </a:r>
                      <a:br>
                        <a:rPr lang="ru-RU" sz="1000" u="none" strike="noStrike" dirty="0">
                          <a:effectLst/>
                        </a:rPr>
                      </a:br>
                      <a:r>
                        <a:rPr lang="ru-RU" sz="1000" u="none" strike="noStrike" dirty="0">
                          <a:effectLst/>
                        </a:rPr>
                        <a:t>от членов и ассоциированных членов кооператива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163502" marR="9083" marT="9083" marB="0" anchor="ctr"/>
                </a:tc>
              </a:tr>
              <a:tr h="2244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от кооперативов последующего уровня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163502" marR="9083" marT="9083" marB="0" anchor="ctr"/>
                </a:tc>
              </a:tr>
              <a:tr h="2244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от кредитных организаций (кредиты банков)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163502" marR="9083" marT="9083" marB="0" anchor="ctr"/>
                </a:tc>
              </a:tr>
              <a:tr h="648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Кредиторская задолженность по уплате процентов по привлеченным кооперативом средствам на конец периода - всего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083" marR="9083" marT="9083" marB="0" anchor="ctr"/>
                </a:tc>
              </a:tr>
              <a:tr h="4394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в том числе полученных:</a:t>
                      </a:r>
                      <a:br>
                        <a:rPr lang="ru-RU" sz="1000" u="none" strike="noStrike" dirty="0">
                          <a:effectLst/>
                        </a:rPr>
                      </a:br>
                      <a:r>
                        <a:rPr lang="ru-RU" sz="1000" u="none" strike="noStrike" dirty="0">
                          <a:effectLst/>
                        </a:rPr>
                        <a:t>от членов и ассоциированных членов кооперативов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163502" marR="9083" marT="9083" marB="0" anchor="ctr"/>
                </a:tc>
              </a:tr>
              <a:tr h="2244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от кооперативов последующего уровня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163502" marR="9083" marT="9083" marB="0" anchor="ctr"/>
                </a:tc>
              </a:tr>
              <a:tr h="2244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от кредитных организаций (кредиты банков)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163502" marR="9083" marT="9083" marB="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13</a:t>
            </a:fld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995936" y="2132856"/>
            <a:ext cx="50405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995936" y="2204864"/>
            <a:ext cx="504056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848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855009" y="404671"/>
          <a:ext cx="7245382" cy="6111564"/>
        </p:xfrm>
        <a:graphic>
          <a:graphicData uri="http://schemas.openxmlformats.org/drawingml/2006/table">
            <a:tbl>
              <a:tblPr/>
              <a:tblGrid>
                <a:gridCol w="3768496"/>
                <a:gridCol w="549572"/>
                <a:gridCol w="975772"/>
                <a:gridCol w="975772"/>
                <a:gridCol w="487885"/>
                <a:gridCol w="487885"/>
              </a:tblGrid>
              <a:tr h="141646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600" b="0" i="0" u="none" strike="noStrike" dirty="0">
                          <a:latin typeface="Times New Roman"/>
                        </a:rPr>
                        <a:t>Форма № 6-АПК с. 4</a:t>
                      </a: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41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Раздел 6-3. Расшифровка показателей формы №2 "Отчет о финансовых результатах"</a:t>
                      </a:r>
                    </a:p>
                  </a:txBody>
                  <a:tcPr marL="7698" marR="7698" marT="76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0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Коды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За 9 месяцев</a:t>
                      </a:r>
                      <a:br>
                        <a:rPr lang="ru-RU" sz="800" b="0" i="0" u="none" strike="noStrike">
                          <a:latin typeface="Times New Roman"/>
                        </a:rPr>
                      </a:br>
                      <a:r>
                        <a:rPr lang="ru-RU" sz="800" b="0" i="0" u="none" strike="noStrike">
                          <a:latin typeface="Times New Roman"/>
                        </a:rPr>
                        <a:t>2020 г.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За 9 месяцев</a:t>
                      </a:r>
                      <a:br>
                        <a:rPr lang="ru-RU" sz="800" b="0" i="0" u="none" strike="noStrike">
                          <a:latin typeface="Times New Roman"/>
                        </a:rPr>
                      </a:br>
                      <a:r>
                        <a:rPr lang="ru-RU" sz="800" b="0" i="0" u="none" strike="noStrike">
                          <a:latin typeface="Times New Roman"/>
                        </a:rPr>
                        <a:t>2019 г.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1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Из строки 2110 "Выручка" (стр.63110+ 63120+ 63130+ 63140)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63100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08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в том числе:</a:t>
                      </a:r>
                      <a:br>
                        <a:rPr lang="ru-RU" sz="800" b="0" i="0" u="none" strike="noStrike">
                          <a:latin typeface="Times New Roman"/>
                        </a:rPr>
                      </a:br>
                      <a:r>
                        <a:rPr lang="ru-RU" sz="800" b="0" i="0" u="none" strike="noStrike">
                          <a:latin typeface="Times New Roman"/>
                        </a:rPr>
                        <a:t>от реализации сельскохозяйственной продукции собственного производства, а также продукции ее первичной и последующей (промышленной) переработки</a:t>
                      </a:r>
                    </a:p>
                  </a:txBody>
                  <a:tcPr marL="138572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63110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промышленной продукции</a:t>
                      </a:r>
                    </a:p>
                  </a:txBody>
                  <a:tcPr marL="138572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63120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товаров</a:t>
                      </a:r>
                    </a:p>
                  </a:txBody>
                  <a:tcPr marL="138572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63130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работ и услуг</a:t>
                      </a:r>
                    </a:p>
                  </a:txBody>
                  <a:tcPr marL="138572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63140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0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из них: услуги сельскохозяйственным товаропроизводителям в области растениеводства и животноводства</a:t>
                      </a:r>
                    </a:p>
                  </a:txBody>
                  <a:tcPr marL="277144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63141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0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Из строки 2120 "Себестоимость продаж"</a:t>
                      </a:r>
                      <a:br>
                        <a:rPr lang="ru-RU" sz="800" b="1" i="0" u="none" strike="noStrike">
                          <a:latin typeface="Times New Roman"/>
                        </a:rPr>
                      </a:br>
                      <a:r>
                        <a:rPr lang="ru-RU" sz="800" b="1" i="0" u="none" strike="noStrike">
                          <a:latin typeface="Times New Roman"/>
                        </a:rPr>
                        <a:t>(стр.63210+ 63220+ 63230+ 63240)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63200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38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в том числе:</a:t>
                      </a:r>
                      <a:br>
                        <a:rPr lang="ru-RU" sz="800" b="0" i="0" u="none" strike="noStrike">
                          <a:latin typeface="Times New Roman"/>
                        </a:rPr>
                      </a:br>
                      <a:r>
                        <a:rPr lang="ru-RU" sz="800" b="0" i="0" u="none" strike="noStrike">
                          <a:latin typeface="Times New Roman"/>
                        </a:rPr>
                        <a:t>реализованной сельскохозяйственной продукции собственного производства, а также продукции ее первичной и последующей (промышленной) переработки</a:t>
                      </a:r>
                    </a:p>
                  </a:txBody>
                  <a:tcPr marL="138572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63210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3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промышленной продукции</a:t>
                      </a:r>
                    </a:p>
                  </a:txBody>
                  <a:tcPr marL="138572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63220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товаров</a:t>
                      </a:r>
                    </a:p>
                  </a:txBody>
                  <a:tcPr marL="138572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63230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работ и услуг</a:t>
                      </a:r>
                    </a:p>
                  </a:txBody>
                  <a:tcPr marL="138572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63240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0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из них: услуги сельскохозяйственным товаропроизводителям в области растениеводства и животноводства</a:t>
                      </a:r>
                    </a:p>
                  </a:txBody>
                  <a:tcPr marL="277144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63241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Из строки  2340 "Прочие доходы":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63300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/>
                        </a:rPr>
                        <a:t>субсидии из бюджетов всех уровней</a:t>
                      </a:r>
                    </a:p>
                  </a:txBody>
                  <a:tcPr marL="138572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63310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в том числе субсидии из бюджетов по чрезвычайным ситуациям</a:t>
                      </a:r>
                    </a:p>
                  </a:txBody>
                  <a:tcPr marL="277144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63311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чрезвычайные доходы</a:t>
                      </a:r>
                    </a:p>
                  </a:txBody>
                  <a:tcPr marL="138572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63320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Из строки 2350 "Прочие расходы"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63400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чрезвычайные расходы</a:t>
                      </a:r>
                    </a:p>
                  </a:txBody>
                  <a:tcPr marL="138572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63410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Times New Roman"/>
                        </a:rPr>
                        <a:t>в том числе: по стихийным бедствиям</a:t>
                      </a:r>
                    </a:p>
                  </a:txBody>
                  <a:tcPr marL="277144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63411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Times New Roman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08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Times New Roman"/>
                        </a:rPr>
                        <a:t>СПРАВОЧНО: </a:t>
                      </a:r>
                      <a:br>
                        <a:rPr lang="ru-RU" sz="800" b="1" i="0" u="none" strike="noStrike">
                          <a:latin typeface="Times New Roman"/>
                        </a:rPr>
                      </a:br>
                      <a:r>
                        <a:rPr lang="ru-RU" sz="800" b="1" i="0" u="none" strike="noStrike">
                          <a:latin typeface="Times New Roman"/>
                        </a:rPr>
                        <a:t>Доля дохода от реализации произведенной сельскохозяйственной продукции, включая продукцию переработки, к общему доходу </a:t>
                      </a:r>
                      <a:br>
                        <a:rPr lang="ru-RU" sz="800" b="1" i="0" u="none" strike="noStrike">
                          <a:latin typeface="Times New Roman"/>
                        </a:rPr>
                      </a:br>
                      <a:r>
                        <a:rPr lang="ru-RU" sz="800" b="1" i="0" u="none" strike="noStrike">
                          <a:latin typeface="Times New Roman"/>
                        </a:rPr>
                        <a:t>от реализации товаров, работ, услуг (%)</a:t>
                      </a:r>
                    </a:p>
                  </a:txBody>
                  <a:tcPr marL="7698" marR="7698" marT="7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Times New Roman"/>
                        </a:rPr>
                        <a:t>63500</a:t>
                      </a:r>
                    </a:p>
                  </a:txBody>
                  <a:tcPr marL="7698" marR="7698" marT="76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698" marR="7698" marT="7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latin typeface="Arial"/>
                      </a:endParaRPr>
                    </a:p>
                  </a:txBody>
                  <a:tcPr marL="7698" marR="7698" marT="76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latin typeface="Arial"/>
                      </a:endParaRPr>
                    </a:p>
                  </a:txBody>
                  <a:tcPr marL="7698" marR="7698" marT="76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Отражение полученных субсидий на возмещение части затрат в отчетности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220486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cs typeface="David" pitchFamily="34" charset="-79"/>
              </a:rPr>
              <a:t>Спасибо за внимание!</a:t>
            </a:r>
            <a:endParaRPr lang="ru-RU" sz="4800" b="1" dirty="0">
              <a:cs typeface="David" pitchFamily="34" charset="-79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23728" y="4005064"/>
            <a:ext cx="52565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Министерство сельского хозяйства и продовольствия Кировской области</a:t>
            </a:r>
          </a:p>
          <a:p>
            <a:pPr algn="ctr"/>
            <a:r>
              <a:rPr lang="ru-RU" sz="1200" dirty="0" smtClean="0"/>
              <a:t>ведущий </a:t>
            </a:r>
            <a:r>
              <a:rPr lang="ru-RU" sz="1200" dirty="0" smtClean="0"/>
              <a:t>консультант </a:t>
            </a:r>
            <a:r>
              <a:rPr lang="ru-RU" sz="1400" dirty="0" smtClean="0"/>
              <a:t>Яркова Т. М.</a:t>
            </a:r>
            <a:endParaRPr lang="ru-RU" sz="1400" dirty="0" smtClean="0"/>
          </a:p>
          <a:p>
            <a:pPr algn="ctr"/>
            <a:r>
              <a:rPr lang="ru-RU" dirty="0" smtClean="0"/>
              <a:t>тел.27-27-38 (доб.3824) </a:t>
            </a:r>
            <a:r>
              <a:rPr lang="en-US" dirty="0" smtClean="0"/>
              <a:t>yarkova@dsx-kirov.ru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576064"/>
          </a:xfrm>
        </p:spPr>
        <p:txBody>
          <a:bodyPr/>
          <a:lstStyle/>
          <a:p>
            <a:pPr algn="ctr"/>
            <a:r>
              <a:rPr lang="ru-RU" dirty="0" smtClean="0"/>
              <a:t>Отраслевая форма 1-СПР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3" y="980728"/>
            <a:ext cx="7272808" cy="5616624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8234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Контрольные соотношения формы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1-спр «Информация о результатах деятельности сельскохозяйственных потребительских кооперативов (кроме кредитных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59768"/>
            <a:ext cx="7715200" cy="4754488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61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Отражение полученных грантов в отчетности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931224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Контрольные соотношения при </a:t>
            </a:r>
            <a:r>
              <a:rPr lang="ru-RU" sz="2000" dirty="0" smtClean="0">
                <a:solidFill>
                  <a:srgbClr val="575F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составлении </a:t>
            </a:r>
            <a:r>
              <a:rPr lang="ru-RU" sz="2000" dirty="0">
                <a:solidFill>
                  <a:srgbClr val="575F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1-спр «Информация о результатах деятельности сельскохозяйственных потребительских кооперативов (кроме кредитных)»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340768"/>
            <a:ext cx="7931224" cy="4968551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9517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397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>
                <a:solidFill>
                  <a:srgbClr val="575F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Контрольное соотношения к разделу 22-3 формы </a:t>
            </a:r>
            <a:r>
              <a:rPr lang="ru-RU" sz="1800" dirty="0" smtClean="0">
                <a:solidFill>
                  <a:srgbClr val="575F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1-СПР</a:t>
            </a:r>
            <a:br>
              <a:rPr lang="ru-RU" sz="1800" dirty="0" smtClean="0">
                <a:solidFill>
                  <a:srgbClr val="575F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Продукция закуплена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членов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кооператива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>
          <a:xfrm>
            <a:off x="680234" y="1556792"/>
            <a:ext cx="3531726" cy="658368"/>
          </a:xfrm>
        </p:spPr>
        <p:txBody>
          <a:bodyPr/>
          <a:lstStyle/>
          <a:p>
            <a:r>
              <a:rPr lang="ru-RU" dirty="0" smtClean="0"/>
              <a:t>Сбытовая деятельность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755576" y="2348880"/>
            <a:ext cx="3456384" cy="2304256"/>
          </a:xfrm>
          <a:ln w="12700" cap="flat" cmpd="sng">
            <a:solidFill>
              <a:schemeClr val="accent1">
                <a:alpha val="83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принято/закуплено продукции в стоимостном выражении у членов кооператива (223411.1, 223412.1, 223413.1)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хранение, сортировку, сушку, мойку, расфасовку и прочее-всего (223420)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427984" y="1556792"/>
            <a:ext cx="3456384" cy="658368"/>
          </a:xfrm>
        </p:spPr>
        <p:txBody>
          <a:bodyPr/>
          <a:lstStyle/>
          <a:p>
            <a:r>
              <a:rPr lang="ru-RU" dirty="0" smtClean="0"/>
              <a:t>Перерабатывающая деятельность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27984" y="2348880"/>
            <a:ext cx="3456384" cy="2304256"/>
          </a:xfrm>
          <a:ln w="12700">
            <a:solidFill>
              <a:schemeClr val="accent1">
                <a:alpha val="83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на закупку сырья у членов кооператива (223511)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переработку сельскохозяйственной продукции за период 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013176"/>
            <a:ext cx="7200800" cy="151216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Себестоимость продаж</a:t>
            </a:r>
          </a:p>
          <a:p>
            <a:pPr algn="ctr"/>
            <a:r>
              <a:rPr lang="ru-RU" dirty="0"/>
              <a:t> в том числе: </a:t>
            </a:r>
            <a:br>
              <a:rPr lang="ru-RU" dirty="0"/>
            </a:br>
            <a:r>
              <a:rPr lang="ru-RU" dirty="0"/>
              <a:t>реализованной сельскохозяйственной продукции собственного производства, а также продукции ее первичной и последующей (промышленной) </a:t>
            </a:r>
            <a:r>
              <a:rPr lang="ru-RU" dirty="0" smtClean="0"/>
              <a:t>переработки (63210)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2195736" y="4653136"/>
            <a:ext cx="360040" cy="360040"/>
          </a:xfrm>
          <a:prstGeom prst="downArrow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084168" y="4653136"/>
            <a:ext cx="360040" cy="360040"/>
          </a:xfrm>
          <a:prstGeom prst="downArrow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160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56084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>
                <a:solidFill>
                  <a:srgbClr val="575F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Контрольное соотношения к разделу 22-3 формы </a:t>
            </a:r>
            <a:r>
              <a:rPr lang="ru-RU" sz="1800" dirty="0" smtClean="0">
                <a:solidFill>
                  <a:srgbClr val="575F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1-СПР</a:t>
            </a:r>
            <a:br>
              <a:rPr lang="ru-RU" sz="1800" dirty="0" smtClean="0">
                <a:solidFill>
                  <a:srgbClr val="575F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575F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800" dirty="0" smtClean="0">
                <a:solidFill>
                  <a:srgbClr val="575F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Продукция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закуплена у сторонних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539552" y="2348880"/>
            <a:ext cx="3466728" cy="2376264"/>
          </a:xfrm>
          <a:ln w="12700">
            <a:solidFill>
              <a:schemeClr val="accent1">
                <a:shade val="50000"/>
                <a:alpha val="83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принято/закуплено </a:t>
            </a:r>
            <a:r>
              <a:rPr lang="ru-RU" dirty="0" smtClean="0"/>
              <a:t>продукции в стоимостном выражении (223411-23411.1, 223412-223412.1, 223413-223413.1)</a:t>
            </a:r>
            <a:endParaRPr lang="ru-RU" dirty="0"/>
          </a:p>
          <a:p>
            <a:r>
              <a:rPr lang="ru-RU" dirty="0"/>
              <a:t>расходы на хранение, </a:t>
            </a:r>
            <a:r>
              <a:rPr lang="ru-RU" dirty="0" smtClean="0"/>
              <a:t>сортировку,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сушку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мойку, расфасовку и прочее-всего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223420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512393" cy="2362944"/>
          </a:xfrm>
          <a:ln w="12700">
            <a:solidFill>
              <a:schemeClr val="accent1">
                <a:shade val="50000"/>
                <a:alpha val="83000"/>
              </a:schemeClr>
            </a:solidFill>
          </a:ln>
        </p:spPr>
        <p:txBody>
          <a:bodyPr/>
          <a:lstStyle/>
          <a:p>
            <a:r>
              <a:rPr lang="ru-RU" dirty="0">
                <a:latin typeface="Times New Roman"/>
              </a:rPr>
              <a:t>закуплено материальных ресурсов в стоимостном выражении </a:t>
            </a:r>
            <a:r>
              <a:rPr lang="ru-RU" dirty="0" smtClean="0">
                <a:latin typeface="Times New Roman"/>
              </a:rPr>
              <a:t>– всего (223430)</a:t>
            </a:r>
            <a:endParaRPr lang="ru-RU" dirty="0">
              <a:latin typeface="Times New Roman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67544" y="1412776"/>
            <a:ext cx="3538736" cy="658368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Сбытовая </a:t>
            </a:r>
            <a:r>
              <a:rPr lang="ru-RU" dirty="0"/>
              <a:t>деятельность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55976" y="1412776"/>
            <a:ext cx="3657600" cy="658368"/>
          </a:xfrm>
        </p:spPr>
        <p:txBody>
          <a:bodyPr/>
          <a:lstStyle/>
          <a:p>
            <a:r>
              <a:rPr lang="ru-RU" dirty="0" smtClean="0">
                <a:latin typeface="Times New Roman"/>
              </a:rPr>
              <a:t>Снабженческая деятельность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5169552"/>
            <a:ext cx="6120680" cy="11521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Себестоимость продаж</a:t>
            </a:r>
          </a:p>
          <a:p>
            <a:pPr algn="ctr"/>
            <a:r>
              <a:rPr lang="ru-RU" dirty="0"/>
              <a:t>Товаров (</a:t>
            </a:r>
            <a:r>
              <a:rPr lang="ru-RU" dirty="0" smtClean="0"/>
              <a:t>63230)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2267744" y="4725144"/>
            <a:ext cx="360040" cy="432048"/>
          </a:xfrm>
          <a:prstGeom prst="downArrow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709393"/>
            <a:ext cx="4206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735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20644011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31640" y="0"/>
            <a:ext cx="6984776" cy="57606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Контрольное соотношения к разделу 22-3 формы 1-СПР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769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575F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Контрольное соотношения к разделу 22-3 формы 1-СПР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311775329"/>
              </p:ext>
            </p:extLst>
          </p:nvPr>
        </p:nvGraphicFramePr>
        <p:xfrm>
          <a:off x="755576" y="1340768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036E05-2624-4095-AB04-7F024F0F82B3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470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2063</TotalTime>
  <Words>1031</Words>
  <Application>Microsoft Office PowerPoint</Application>
  <PresentationFormat>Экран (4:3)</PresentationFormat>
  <Paragraphs>283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Особенности составления отчетности о финансово-экономическом состоянии сельскохозяйственных потребительских кооперативов </vt:lpstr>
      <vt:lpstr>Отраслевая форма 1-СПР</vt:lpstr>
      <vt:lpstr>Контрольные соотношения формы 1-спр «Информация о результатах деятельности сельскохозяйственных потребительских кооперативов (кроме кредитных)»</vt:lpstr>
      <vt:lpstr>Отражение полученных грантов в отчетности</vt:lpstr>
      <vt:lpstr>Контрольные соотношения при составлении формы 1-спр «Информация о результатах деятельности сельскохозяйственных потребительских кооперативов (кроме кредитных)»</vt:lpstr>
      <vt:lpstr>Контрольное соотношения к разделу 22-3 формы 1-СПР Продукция закуплена у членов кооператива</vt:lpstr>
      <vt:lpstr>Контрольное соотношения к разделу 22-3 формы 1-СПР   Продукция закуплена у сторонних лиц</vt:lpstr>
      <vt:lpstr>Контрольное соотношения к разделу 22-3 формы 1-СПР</vt:lpstr>
      <vt:lpstr>Контрольное соотношения к разделу 22-3 формы 1-СПР</vt:lpstr>
      <vt:lpstr>6-АПК (квартальная) «Отчет об отраслевых показателях деятельности организаций агропромышленного комплекса»</vt:lpstr>
      <vt:lpstr>Слайд 11</vt:lpstr>
      <vt:lpstr>Контрольное соотношения по форме 6-АПК</vt:lpstr>
      <vt:lpstr>Слайд 13</vt:lpstr>
      <vt:lpstr>Слайд 14</vt:lpstr>
      <vt:lpstr>Отражение полученных субсидий на возмещение части затрат в отчетности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Charon</dc:creator>
  <cp:lastModifiedBy>Admin</cp:lastModifiedBy>
  <cp:revision>93</cp:revision>
  <dcterms:created xsi:type="dcterms:W3CDTF">2020-10-05T11:16:59Z</dcterms:created>
  <dcterms:modified xsi:type="dcterms:W3CDTF">2020-12-08T10:51:38Z</dcterms:modified>
</cp:coreProperties>
</file>