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9"/>
  </p:notesMasterIdLst>
  <p:handoutMasterIdLst>
    <p:handoutMasterId r:id="rId10"/>
  </p:handoutMasterIdLst>
  <p:sldIdLst>
    <p:sldId id="374" r:id="rId3"/>
    <p:sldId id="348" r:id="rId4"/>
    <p:sldId id="370" r:id="rId5"/>
    <p:sldId id="375" r:id="rId6"/>
    <p:sldId id="372" r:id="rId7"/>
    <p:sldId id="371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1791" userDrawn="1">
          <p15:clr>
            <a:srgbClr val="A4A3A4"/>
          </p15:clr>
        </p15:guide>
        <p15:guide id="4" pos="3651" userDrawn="1">
          <p15:clr>
            <a:srgbClr val="A4A3A4"/>
          </p15:clr>
        </p15:guide>
        <p15:guide id="5" orient="horz" pos="2024" userDrawn="1">
          <p15:clr>
            <a:srgbClr val="A4A3A4"/>
          </p15:clr>
        </p15:guide>
        <p15:guide id="6" orient="horz" pos="2478" userDrawn="1">
          <p15:clr>
            <a:srgbClr val="A4A3A4"/>
          </p15:clr>
        </p15:guide>
        <p15:guide id="7" orient="horz" pos="2931" userDrawn="1">
          <p15:clr>
            <a:srgbClr val="A4A3A4"/>
          </p15:clr>
        </p15:guide>
        <p15:guide id="8" orient="horz" pos="2251" userDrawn="1">
          <p15:clr>
            <a:srgbClr val="A4A3A4"/>
          </p15:clr>
        </p15:guide>
        <p15:guide id="9" pos="4059" userDrawn="1">
          <p15:clr>
            <a:srgbClr val="A4A3A4"/>
          </p15:clr>
        </p15:guide>
        <p15:guide id="10" pos="295" userDrawn="1">
          <p15:clr>
            <a:srgbClr val="A4A3A4"/>
          </p15:clr>
        </p15:guide>
        <p15:guide id="11" orient="horz" pos="4156" userDrawn="1">
          <p15:clr>
            <a:srgbClr val="A4A3A4"/>
          </p15:clr>
        </p15:guide>
        <p15:guide id="12" pos="204" userDrawn="1">
          <p15:clr>
            <a:srgbClr val="A4A3A4"/>
          </p15:clr>
        </p15:guide>
        <p15:guide id="13" pos="2699" userDrawn="1">
          <p15:clr>
            <a:srgbClr val="A4A3A4"/>
          </p15:clr>
        </p15:guide>
        <p15:guide id="14" orient="horz" pos="1207" userDrawn="1">
          <p15:clr>
            <a:srgbClr val="A4A3A4"/>
          </p15:clr>
        </p15:guide>
        <p15:guide id="15" pos="55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1125"/>
    <a:srgbClr val="F8D30A"/>
    <a:srgbClr val="2B6030"/>
    <a:srgbClr val="47B256"/>
    <a:srgbClr val="F76300"/>
    <a:srgbClr val="0578BA"/>
    <a:srgbClr val="389045"/>
    <a:srgbClr val="397F40"/>
    <a:srgbClr val="40A24E"/>
    <a:srgbClr val="1F7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8971" autoAdjust="0"/>
  </p:normalViewPr>
  <p:slideViewPr>
    <p:cSldViewPr>
      <p:cViewPr varScale="1">
        <p:scale>
          <a:sx n="115" d="100"/>
          <a:sy n="115" d="100"/>
        </p:scale>
        <p:origin x="1962" y="108"/>
      </p:cViewPr>
      <p:guideLst>
        <p:guide orient="horz" pos="3929"/>
        <p:guide pos="2880"/>
        <p:guide pos="1791"/>
        <p:guide pos="3651"/>
        <p:guide orient="horz" pos="2024"/>
        <p:guide orient="horz" pos="2478"/>
        <p:guide orient="horz" pos="2931"/>
        <p:guide orient="horz" pos="2251"/>
        <p:guide pos="4059"/>
        <p:guide pos="295"/>
        <p:guide orient="horz" pos="4156"/>
        <p:guide pos="204"/>
        <p:guide pos="2699"/>
        <p:guide orient="horz" pos="1207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3252A-8DA3-47D6-89E4-2B8F2E8F118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9905E-1A41-4B49-99DC-12DB6D5E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49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51120-15F9-48F5-A590-3E70BD6E214F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358A2-6CA4-414D-AC47-A4352D36E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07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4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53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09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.xml"/><Relationship Id="rId7" Type="http://schemas.openxmlformats.org/officeDocument/2006/relationships/image" Target="../media/image4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Relationship Id="rId9" Type="http://schemas.openxmlformats.org/officeDocument/2006/relationships/image" Target="NUL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7.xml"/><Relationship Id="rId7" Type="http://schemas.openxmlformats.org/officeDocument/2006/relationships/image" Target="../media/image8.png"/><Relationship Id="rId2" Type="http://schemas.openxmlformats.org/officeDocument/2006/relationships/tags" Target="../tags/tag4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9.xml"/><Relationship Id="rId7" Type="http://schemas.openxmlformats.org/officeDocument/2006/relationships/image" Target="../media/image9.jpeg"/><Relationship Id="rId2" Type="http://schemas.openxmlformats.org/officeDocument/2006/relationships/tags" Target="../tags/tag4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1.xml"/><Relationship Id="rId7" Type="http://schemas.openxmlformats.org/officeDocument/2006/relationships/image" Target="../media/image11.jpeg"/><Relationship Id="rId2" Type="http://schemas.openxmlformats.org/officeDocument/2006/relationships/tags" Target="../tags/tag5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3.xml"/><Relationship Id="rId7" Type="http://schemas.openxmlformats.org/officeDocument/2006/relationships/image" Target="../media/image14.jpeg"/><Relationship Id="rId2" Type="http://schemas.openxmlformats.org/officeDocument/2006/relationships/tags" Target="../tags/tag5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14.jpeg"/><Relationship Id="rId2" Type="http://schemas.openxmlformats.org/officeDocument/2006/relationships/tags" Target="../tags/tag5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38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9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1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474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70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9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552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61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22" y="1624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2" y="1624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D6561D5A-FCA1-4939-864F-E5A1FD9A3DE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0"/>
            <a:ext cx="121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82" b="0" i="0" baseline="0" dirty="0" err="1">
              <a:solidFill>
                <a:schemeClr val="tx1"/>
              </a:solidFill>
              <a:latin typeface="Montserrat SemiBold" panose="00000700000000000000" pitchFamily="2" charset="-52"/>
              <a:ea typeface="+mj-ea"/>
              <a:cs typeface="+mj-cs"/>
              <a:sym typeface="Montserrat SemiBold" panose="00000700000000000000" pitchFamily="2" charset="-5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0274EE4-BB46-434B-9A22-70B11B63DE5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954"/>
            <a:ext cx="9143999" cy="6850090"/>
          </a:xfrm>
          <a:prstGeom prst="rect">
            <a:avLst/>
          </a:prstGeom>
        </p:spPr>
      </p:pic>
      <p:grpSp>
        <p:nvGrpSpPr>
          <p:cNvPr id="4" name="Группа 3"/>
          <p:cNvGrpSpPr/>
          <p:nvPr userDrawn="1"/>
        </p:nvGrpSpPr>
        <p:grpSpPr>
          <a:xfrm>
            <a:off x="-1" y="-1"/>
            <a:ext cx="9144001" cy="6858000"/>
            <a:chOff x="-1" y="-1"/>
            <a:chExt cx="7514706" cy="6858000"/>
          </a:xfrm>
        </p:grpSpPr>
        <p:grpSp>
          <p:nvGrpSpPr>
            <p:cNvPr id="2" name="Группа 1"/>
            <p:cNvGrpSpPr/>
            <p:nvPr userDrawn="1"/>
          </p:nvGrpSpPr>
          <p:grpSpPr>
            <a:xfrm>
              <a:off x="-1" y="-1"/>
              <a:ext cx="7514706" cy="6858000"/>
              <a:chOff x="-1" y="-1"/>
              <a:chExt cx="7514706" cy="6858000"/>
            </a:xfrm>
          </p:grpSpPr>
          <p:sp>
            <p:nvSpPr>
              <p:cNvPr id="25" name="Right Triangle 24">
                <a:extLst>
                  <a:ext uri="{FF2B5EF4-FFF2-40B4-BE49-F238E27FC236}">
                    <a16:creationId xmlns:a16="http://schemas.microsoft.com/office/drawing/2014/main" id="{0754B714-EF05-4025-A36E-21F260F153F5}"/>
                  </a:ext>
                </a:extLst>
              </p:cNvPr>
              <p:cNvSpPr/>
              <p:nvPr/>
            </p:nvSpPr>
            <p:spPr>
              <a:xfrm rot="5400000">
                <a:off x="-857213" y="857211"/>
                <a:ext cx="6858000" cy="5143576"/>
              </a:xfrm>
              <a:prstGeom prst="rtTriangle">
                <a:avLst/>
              </a:prstGeom>
              <a:solidFill>
                <a:srgbClr val="245F34">
                  <a:alpha val="70000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18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B1741048-BF2B-451B-A1E5-CABD38F804F0}"/>
                  </a:ext>
                </a:extLst>
              </p:cNvPr>
              <p:cNvSpPr/>
              <p:nvPr/>
            </p:nvSpPr>
            <p:spPr>
              <a:xfrm rot="5400000">
                <a:off x="-378032" y="378032"/>
                <a:ext cx="3024388" cy="2268324"/>
              </a:xfrm>
              <a:prstGeom prst="rtTriangle">
                <a:avLst/>
              </a:prstGeom>
              <a:solidFill>
                <a:srgbClr val="245F3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18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29B40FEE-8185-49BF-943E-53DDFC04728F}"/>
                  </a:ext>
                </a:extLst>
              </p:cNvPr>
              <p:cNvSpPr/>
              <p:nvPr/>
            </p:nvSpPr>
            <p:spPr>
              <a:xfrm rot="16200000">
                <a:off x="4153186" y="3496480"/>
                <a:ext cx="3841712" cy="2881326"/>
              </a:xfrm>
              <a:prstGeom prst="rtTriangle">
                <a:avLst/>
              </a:prstGeom>
              <a:solidFill>
                <a:srgbClr val="FFCB05">
                  <a:alpha val="70000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18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Right Triangle 29">
              <a:extLst>
                <a:ext uri="{FF2B5EF4-FFF2-40B4-BE49-F238E27FC236}">
                  <a16:creationId xmlns:a16="http://schemas.microsoft.com/office/drawing/2014/main" id="{CDCEE248-5CCA-4541-B8D9-7FB6BE157EF1}"/>
                </a:ext>
              </a:extLst>
            </p:cNvPr>
            <p:cNvSpPr/>
            <p:nvPr/>
          </p:nvSpPr>
          <p:spPr>
            <a:xfrm rot="16200000">
              <a:off x="5921959" y="5265253"/>
              <a:ext cx="1820270" cy="1365222"/>
            </a:xfrm>
            <a:prstGeom prst="rtTriangle">
              <a:avLst/>
            </a:prstGeom>
            <a:solidFill>
              <a:srgbClr val="FFCB0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18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3315" name="Subtitle" hidden="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38361" y="5142303"/>
            <a:ext cx="3757352" cy="251222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918" cap="all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338361" y="2823323"/>
            <a:ext cx="3757352" cy="88703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82" b="0" baseline="0">
                <a:solidFill>
                  <a:schemeClr val="bg1"/>
                </a:solidFill>
                <a:latin typeface="Montserrat SemiBold" panose="00000700000000000000" pitchFamily="2" charset="-52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26" name="Disclaimer-Russian (Russia)" hidden="1"/>
          <p:cNvSpPr>
            <a:spLocks noChangeArrowheads="1"/>
          </p:cNvSpPr>
          <p:nvPr/>
        </p:nvSpPr>
        <p:spPr bwMode="black">
          <a:xfrm>
            <a:off x="338361" y="6478297"/>
            <a:ext cx="3757352" cy="12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defTabSz="615912" eaLnBrk="0" hangingPunct="0"/>
            <a:r>
              <a:rPr lang="ru-RU" sz="402" baseline="0" dirty="0">
                <a:solidFill>
                  <a:schemeClr val="bg1"/>
                </a:solidFill>
                <a:latin typeface="+mn-lt"/>
              </a:rPr>
              <a:t>КОНФИДЕНЦИАЛЬНАЯ ИНФОРМАЦИЯ, СОБСТВЕННОСТЬ ООО "Мак-Кинзи и Компания </a:t>
            </a:r>
            <a:r>
              <a:rPr lang="ru-RU" sz="402" baseline="0" dirty="0" err="1">
                <a:solidFill>
                  <a:schemeClr val="bg1"/>
                </a:solidFill>
                <a:latin typeface="+mn-lt"/>
              </a:rPr>
              <a:t>СиАйЭс</a:t>
            </a:r>
            <a:r>
              <a:rPr lang="ru-RU" sz="402" baseline="0" dirty="0">
                <a:solidFill>
                  <a:schemeClr val="bg1"/>
                </a:solidFill>
                <a:latin typeface="+mn-lt"/>
              </a:rPr>
              <a:t>"</a:t>
            </a:r>
          </a:p>
          <a:p>
            <a:pPr defTabSz="615912" eaLnBrk="0" hangingPunct="0"/>
            <a:r>
              <a:rPr lang="ru-RU" sz="402" baseline="0" dirty="0">
                <a:solidFill>
                  <a:schemeClr val="bg1"/>
                </a:solidFill>
                <a:latin typeface="+mn-lt"/>
              </a:rPr>
              <a:t>Любое использование этого документа без специального разрешения ООО "Мак-</a:t>
            </a:r>
            <a:r>
              <a:rPr lang="ru-RU" sz="402" baseline="0" dirty="0" err="1">
                <a:solidFill>
                  <a:schemeClr val="bg1"/>
                </a:solidFill>
                <a:latin typeface="+mn-lt"/>
              </a:rPr>
              <a:t>Кинзи</a:t>
            </a:r>
            <a:r>
              <a:rPr lang="ru-RU" sz="402" baseline="0" dirty="0">
                <a:solidFill>
                  <a:schemeClr val="bg1"/>
                </a:solidFill>
                <a:latin typeface="+mn-lt"/>
              </a:rPr>
              <a:t> и Компания </a:t>
            </a:r>
            <a:r>
              <a:rPr lang="ru-RU" sz="402" baseline="0" dirty="0" err="1">
                <a:solidFill>
                  <a:schemeClr val="bg1"/>
                </a:solidFill>
                <a:latin typeface="+mn-lt"/>
              </a:rPr>
              <a:t>СиАйЭс</a:t>
            </a:r>
            <a:r>
              <a:rPr lang="ru-RU" sz="402" baseline="0" dirty="0">
                <a:solidFill>
                  <a:schemeClr val="bg1"/>
                </a:solidFill>
                <a:latin typeface="+mn-lt"/>
              </a:rPr>
              <a:t>" строго запрещено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338361" y="5944950"/>
            <a:ext cx="3757352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ru-RU" sz="803" baseline="0" noProof="0" dirty="0">
                <a:solidFill>
                  <a:schemeClr val="bg1"/>
                </a:solidFill>
                <a:latin typeface="+mn-lt"/>
              </a:rPr>
              <a:t>Тип документа | Дата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EBC2AEFC-F22B-476F-A682-980ADFEE6B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9347" y="161974"/>
            <a:ext cx="90286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58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6" y="1625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40275" y="4768201"/>
            <a:ext cx="3788829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40275" y="5240747"/>
            <a:ext cx="3788829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40271" y="6513539"/>
            <a:ext cx="63586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pic>
        <p:nvPicPr>
          <p:cNvPr id="23" name="Picture 22" descr="Pattern.png">
            <a:extLst>
              <a:ext uri="{FF2B5EF4-FFF2-40B4-BE49-F238E27FC236}">
                <a16:creationId xmlns:a16="http://schemas.microsoft.com/office/drawing/2014/main" id="{D7E305F5-2A09-4F0A-ADFF-3FEC17400C7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40275" y="2540000"/>
            <a:ext cx="378882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720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cap="none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pic>
        <p:nvPicPr>
          <p:cNvPr id="25" name="Picture 24" descr="Logo.png">
            <a:extLst>
              <a:ext uri="{FF2B5EF4-FFF2-40B4-BE49-F238E27FC236}">
                <a16:creationId xmlns:a16="http://schemas.microsoft.com/office/drawing/2014/main" id="{70CF5DF3-4F92-4BA2-BAA9-A0A9FDF3CB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3BC12E5-1609-45EC-970C-712EF806F362}"/>
              </a:ext>
            </a:extLst>
          </p:cNvPr>
          <p:cNvSpPr>
            <a:spLocks/>
          </p:cNvSpPr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965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6" y="1625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586325" y="5449770"/>
            <a:ext cx="7649629" cy="2462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1600" kern="0" noProof="0" dirty="0">
                <a:latin typeface="Arial"/>
                <a:cs typeface="Arial"/>
              </a:defRPr>
            </a:lvl1pPr>
          </a:lstStyle>
          <a:p>
            <a:pPr lvl="0">
              <a:buNone/>
            </a:pPr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586326" y="5979844"/>
            <a:ext cx="378882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586325" y="6538939"/>
            <a:ext cx="76496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586325" y="4480105"/>
            <a:ext cx="7649629" cy="84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noProof="0" dirty="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pic>
        <p:nvPicPr>
          <p:cNvPr id="11" name="Picture 10" descr="Covers Fields.jpg">
            <a:extLst>
              <a:ext uri="{FF2B5EF4-FFF2-40B4-BE49-F238E27FC236}">
                <a16:creationId xmlns:a16="http://schemas.microsoft.com/office/drawing/2014/main" id="{3B63D4F5-12E2-4764-BAE5-7B9756B83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0"/>
            <a:ext cx="9144001" cy="4321088"/>
          </a:xfrm>
          <a:prstGeom prst="rect">
            <a:avLst/>
          </a:prstGeom>
        </p:spPr>
      </p:pic>
      <p:pic>
        <p:nvPicPr>
          <p:cNvPr id="12" name="Picture 11" descr="Logo.png">
            <a:extLst>
              <a:ext uri="{FF2B5EF4-FFF2-40B4-BE49-F238E27FC236}">
                <a16:creationId xmlns:a16="http://schemas.microsoft.com/office/drawing/2014/main" id="{71C13131-592C-4A15-B685-B4CCE13C74E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3" name="dText Placeholder 11">
            <a:extLst>
              <a:ext uri="{FF2B5EF4-FFF2-40B4-BE49-F238E27FC236}">
                <a16:creationId xmlns:a16="http://schemas.microsoft.com/office/drawing/2014/main" id="{BC7EE43A-35C3-4165-8308-73A85B61E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675" y="53440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8C298A-56FF-415A-AB0C-59875D1C06E0}"/>
              </a:ext>
            </a:extLst>
          </p:cNvPr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016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6" y="1625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Picture 13" descr="Covers Grass 01.jpg">
            <a:extLst>
              <a:ext uri="{FF2B5EF4-FFF2-40B4-BE49-F238E27FC236}">
                <a16:creationId xmlns:a16="http://schemas.microsoft.com/office/drawing/2014/main" id="{67C0A361-0685-4902-BE1A-163886D281E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15" name="Picture 14" descr="Logo.png">
            <a:extLst>
              <a:ext uri="{FF2B5EF4-FFF2-40B4-BE49-F238E27FC236}">
                <a16:creationId xmlns:a16="http://schemas.microsoft.com/office/drawing/2014/main" id="{DA86E0C5-5D54-4EB6-8D44-EF1A60860ED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98EB2137-11EE-499F-87D9-CB63935D15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75" y="53440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FB7C5A9-21D2-49FB-B896-2C530FC10C09}"/>
              </a:ext>
            </a:extLst>
          </p:cNvPr>
          <p:cNvSpPr/>
          <p:nvPr userDrawn="1"/>
        </p:nvSpPr>
        <p:spPr>
          <a:xfrm>
            <a:off x="0" y="1748696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A00D15-BEA2-4216-BFA7-D94284E5DDAC}"/>
              </a:ext>
            </a:extLst>
          </p:cNvPr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40274" y="3492035"/>
            <a:ext cx="7649629" cy="24622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ru-RU" sz="1600" kern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>
              <a:buNone/>
            </a:pPr>
            <a:r>
              <a:rPr lang="en-US" noProof="0"/>
              <a:t>Click to edit Master subtitle style</a:t>
            </a:r>
            <a:endParaRPr lang="ru-RU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A2E80B-A8A1-4C15-B779-ECC79C1BE3F4}"/>
              </a:ext>
            </a:extLst>
          </p:cNvPr>
          <p:cNvCxnSpPr/>
          <p:nvPr userDrawn="1"/>
        </p:nvCxnSpPr>
        <p:spPr>
          <a:xfrm>
            <a:off x="541866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40276" y="4493944"/>
            <a:ext cx="151567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40274" y="6655051"/>
            <a:ext cx="76496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40274" y="2332386"/>
            <a:ext cx="7649629" cy="84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1320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F98B590-544D-4A91-8E98-4BFFCED9F4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0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F98B590-544D-4A91-8E98-4BFFCED9F4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620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5D437FF-B723-40F8-8940-E06968296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" name="Picture 9" descr="Covers Stripes 01.jpg">
            <a:extLst>
              <a:ext uri="{FF2B5EF4-FFF2-40B4-BE49-F238E27FC236}">
                <a16:creationId xmlns:a16="http://schemas.microsoft.com/office/drawing/2014/main" id="{E50D8869-875E-4164-A2E4-9EC60B9E9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"/>
          <a:stretch/>
        </p:blipFill>
        <p:spPr>
          <a:xfrm>
            <a:off x="3246" y="6444885"/>
            <a:ext cx="9140759" cy="413125"/>
          </a:xfrm>
          <a:prstGeom prst="rect">
            <a:avLst/>
          </a:prstGeom>
        </p:spPr>
      </p:pic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07343" y="534397"/>
            <a:ext cx="5564811" cy="633942"/>
          </a:xfrm>
        </p:spPr>
        <p:txBody>
          <a:bodyPr anchor="ctr">
            <a:no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 descr="Logo.png">
            <a:extLst>
              <a:ext uri="{FF2B5EF4-FFF2-40B4-BE49-F238E27FC236}">
                <a16:creationId xmlns:a16="http://schemas.microsoft.com/office/drawing/2014/main" id="{2DF1D76A-F032-4502-8563-7B3CCD913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DC1838-7825-424C-9418-EE7C4C3C8525}"/>
              </a:ext>
            </a:extLst>
          </p:cNvPr>
          <p:cNvSpPr>
            <a:spLocks/>
          </p:cNvSpPr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2822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F98B590-544D-4A91-8E98-4BFFCED9F4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0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F98B590-544D-4A91-8E98-4BFFCED9F4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620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5D437FF-B723-40F8-8940-E06968296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" name="Picture 9" descr="Covers Stripes 01.jpg">
            <a:extLst>
              <a:ext uri="{FF2B5EF4-FFF2-40B4-BE49-F238E27FC236}">
                <a16:creationId xmlns:a16="http://schemas.microsoft.com/office/drawing/2014/main" id="{E50D8869-875E-4164-A2E4-9EC60B9E9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"/>
          <a:stretch/>
        </p:blipFill>
        <p:spPr>
          <a:xfrm>
            <a:off x="3246" y="6444885"/>
            <a:ext cx="9140759" cy="413125"/>
          </a:xfrm>
          <a:prstGeom prst="rect">
            <a:avLst/>
          </a:prstGeom>
        </p:spPr>
      </p:pic>
      <p:sp>
        <p:nvSpPr>
          <p:cNvPr id="5" name="doc id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332656"/>
            <a:ext cx="9144000" cy="115212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854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9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314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4C10C8-1C86-4631-A642-F3E3792DB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6" y="1625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5CE18EA-8854-45AD-BF7A-FC3B213835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43" y="534397"/>
            <a:ext cx="5564811" cy="6339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8739041" y="6640509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413E40-B8DF-41BC-BF35-998C4065DDF2}"/>
              </a:ext>
            </a:extLst>
          </p:cNvPr>
          <p:cNvSpPr/>
          <p:nvPr userDrawn="1"/>
        </p:nvSpPr>
        <p:spPr>
          <a:xfrm>
            <a:off x="0" y="534397"/>
            <a:ext cx="126000" cy="591047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DB0E77FF-6A21-41B8-AE7F-531CF2D6E89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4836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59">
          <p15:clr>
            <a:srgbClr val="000000"/>
          </p15:clr>
        </p15:guide>
        <p15:guide id="2" orient="horz" pos="582">
          <p15:clr>
            <a:srgbClr val="000000"/>
          </p15:clr>
        </p15:guide>
        <p15:guide id="3" orient="horz" pos="3991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1642534"/>
            <a:ext cx="7772400" cy="1099609"/>
          </a:xfrm>
        </p:spPr>
        <p:txBody>
          <a:bodyPr anchor="b">
            <a:normAutofit/>
          </a:bodyPr>
          <a:lstStyle>
            <a:lvl1pPr algn="l">
              <a:defRPr sz="1800" b="1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раздела презентации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270" y="2936132"/>
            <a:ext cx="7772400" cy="150018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88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6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5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1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раздела презентации</a:t>
            </a:r>
            <a:endParaRPr lang="en-GB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9" y="534395"/>
            <a:ext cx="3200187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6" y="534408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5051" y="2835279"/>
            <a:ext cx="8707158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090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282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5" y="2540000"/>
            <a:ext cx="3788829" cy="1752600"/>
          </a:xfrm>
        </p:spPr>
        <p:txBody>
          <a:bodyPr bIns="18720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5" y="53440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60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40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70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3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DF61C1-2457-E848-BB6B-E1DA9A549776}" type="slidenum">
              <a:rPr kumimoji="0" lang="en-US" sz="1632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80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50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1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53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7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96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vmlDrawing" Target="../drawings/vmlDrawing2.vml"/><Relationship Id="rId18" Type="http://schemas.openxmlformats.org/officeDocument/2006/relationships/tags" Target="../tags/tag7.xml"/><Relationship Id="rId26" Type="http://schemas.openxmlformats.org/officeDocument/2006/relationships/tags" Target="../tags/tag15.xml"/><Relationship Id="rId39" Type="http://schemas.openxmlformats.org/officeDocument/2006/relationships/tags" Target="../tags/tag28.xml"/><Relationship Id="rId21" Type="http://schemas.openxmlformats.org/officeDocument/2006/relationships/tags" Target="../tags/tag10.xml"/><Relationship Id="rId34" Type="http://schemas.openxmlformats.org/officeDocument/2006/relationships/tags" Target="../tags/tag23.xml"/><Relationship Id="rId42" Type="http://schemas.openxmlformats.org/officeDocument/2006/relationships/tags" Target="../tags/tag31.xml"/><Relationship Id="rId47" Type="http://schemas.openxmlformats.org/officeDocument/2006/relationships/tags" Target="../tags/tag36.xml"/><Relationship Id="rId50" Type="http://schemas.openxmlformats.org/officeDocument/2006/relationships/tags" Target="../tags/tag39.xml"/><Relationship Id="rId55" Type="http://schemas.openxmlformats.org/officeDocument/2006/relationships/tags" Target="../tags/tag44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5.xml"/><Relationship Id="rId29" Type="http://schemas.openxmlformats.org/officeDocument/2006/relationships/tags" Target="../tags/tag18.xml"/><Relationship Id="rId11" Type="http://schemas.openxmlformats.org/officeDocument/2006/relationships/slideLayout" Target="../slideLayouts/slideLayout24.xml"/><Relationship Id="rId24" Type="http://schemas.openxmlformats.org/officeDocument/2006/relationships/tags" Target="../tags/tag13.xml"/><Relationship Id="rId32" Type="http://schemas.openxmlformats.org/officeDocument/2006/relationships/tags" Target="../tags/tag21.xml"/><Relationship Id="rId37" Type="http://schemas.openxmlformats.org/officeDocument/2006/relationships/tags" Target="../tags/tag26.xml"/><Relationship Id="rId40" Type="http://schemas.openxmlformats.org/officeDocument/2006/relationships/tags" Target="../tags/tag29.xml"/><Relationship Id="rId45" Type="http://schemas.openxmlformats.org/officeDocument/2006/relationships/tags" Target="../tags/tag34.xml"/><Relationship Id="rId53" Type="http://schemas.openxmlformats.org/officeDocument/2006/relationships/tags" Target="../tags/tag42.xml"/><Relationship Id="rId58" Type="http://schemas.openxmlformats.org/officeDocument/2006/relationships/image" Target="../media/image6.emf"/><Relationship Id="rId5" Type="http://schemas.openxmlformats.org/officeDocument/2006/relationships/slideLayout" Target="../slideLayouts/slideLayout18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3.xml"/><Relationship Id="rId22" Type="http://schemas.openxmlformats.org/officeDocument/2006/relationships/tags" Target="../tags/tag11.xml"/><Relationship Id="rId27" Type="http://schemas.openxmlformats.org/officeDocument/2006/relationships/tags" Target="../tags/tag16.xml"/><Relationship Id="rId30" Type="http://schemas.openxmlformats.org/officeDocument/2006/relationships/tags" Target="../tags/tag19.xml"/><Relationship Id="rId35" Type="http://schemas.openxmlformats.org/officeDocument/2006/relationships/tags" Target="../tags/tag24.xml"/><Relationship Id="rId43" Type="http://schemas.openxmlformats.org/officeDocument/2006/relationships/tags" Target="../tags/tag32.xml"/><Relationship Id="rId48" Type="http://schemas.openxmlformats.org/officeDocument/2006/relationships/tags" Target="../tags/tag37.xml"/><Relationship Id="rId56" Type="http://schemas.openxmlformats.org/officeDocument/2006/relationships/tags" Target="../tags/tag45.xml"/><Relationship Id="rId8" Type="http://schemas.openxmlformats.org/officeDocument/2006/relationships/slideLayout" Target="../slideLayouts/slideLayout21.xml"/><Relationship Id="rId51" Type="http://schemas.openxmlformats.org/officeDocument/2006/relationships/tags" Target="../tags/tag40.xml"/><Relationship Id="rId3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7" Type="http://schemas.openxmlformats.org/officeDocument/2006/relationships/tags" Target="../tags/tag6.xml"/><Relationship Id="rId25" Type="http://schemas.openxmlformats.org/officeDocument/2006/relationships/tags" Target="../tags/tag14.xml"/><Relationship Id="rId33" Type="http://schemas.openxmlformats.org/officeDocument/2006/relationships/tags" Target="../tags/tag22.xml"/><Relationship Id="rId38" Type="http://schemas.openxmlformats.org/officeDocument/2006/relationships/tags" Target="../tags/tag27.xml"/><Relationship Id="rId46" Type="http://schemas.openxmlformats.org/officeDocument/2006/relationships/tags" Target="../tags/tag35.xml"/><Relationship Id="rId59" Type="http://schemas.openxmlformats.org/officeDocument/2006/relationships/image" Target="../media/image7.png"/><Relationship Id="rId20" Type="http://schemas.openxmlformats.org/officeDocument/2006/relationships/tags" Target="../tags/tag9.xml"/><Relationship Id="rId41" Type="http://schemas.openxmlformats.org/officeDocument/2006/relationships/tags" Target="../tags/tag30.xml"/><Relationship Id="rId54" Type="http://schemas.openxmlformats.org/officeDocument/2006/relationships/tags" Target="../tags/tag4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5" Type="http://schemas.openxmlformats.org/officeDocument/2006/relationships/tags" Target="../tags/tag4.xml"/><Relationship Id="rId23" Type="http://schemas.openxmlformats.org/officeDocument/2006/relationships/tags" Target="../tags/tag12.xml"/><Relationship Id="rId28" Type="http://schemas.openxmlformats.org/officeDocument/2006/relationships/tags" Target="../tags/tag17.xml"/><Relationship Id="rId36" Type="http://schemas.openxmlformats.org/officeDocument/2006/relationships/tags" Target="../tags/tag25.xml"/><Relationship Id="rId49" Type="http://schemas.openxmlformats.org/officeDocument/2006/relationships/tags" Target="../tags/tag38.xml"/><Relationship Id="rId57" Type="http://schemas.openxmlformats.org/officeDocument/2006/relationships/oleObject" Target="../embeddings/oleObject2.bin"/><Relationship Id="rId10" Type="http://schemas.openxmlformats.org/officeDocument/2006/relationships/slideLayout" Target="../slideLayouts/slideLayout23.xml"/><Relationship Id="rId31" Type="http://schemas.openxmlformats.org/officeDocument/2006/relationships/tags" Target="../tags/tag20.xml"/><Relationship Id="rId44" Type="http://schemas.openxmlformats.org/officeDocument/2006/relationships/tags" Target="../tags/tag33.xml"/><Relationship Id="rId52" Type="http://schemas.openxmlformats.org/officeDocument/2006/relationships/tags" Target="../tags/tag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4"/>
            </p:custDataLst>
            <p:extLst/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think-cell Slide" r:id="rId57" imgW="270" imgH="270" progId="TCLayout.ActiveDocument.1">
                  <p:embed/>
                </p:oleObj>
              </mc:Choice>
              <mc:Fallback>
                <p:oleObj name="think-cell Slide" r:id="rId5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5"/>
            </p:custDataLst>
          </p:nvPr>
        </p:nvSpPr>
        <p:spPr bwMode="auto">
          <a:xfrm>
            <a:off x="2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07343" y="534397"/>
            <a:ext cx="5564811" cy="63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07339" y="207078"/>
            <a:ext cx="501740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6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07343" y="1213836"/>
            <a:ext cx="870988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21489" y="6051787"/>
            <a:ext cx="8794113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4775" marR="0" lvl="0" indent="-104775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21489" y="6257496"/>
            <a:ext cx="734667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21975" marR="0" lvl="0" indent="-621975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3032" algn="l"/>
              </a:tabLst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07343" y="2753026"/>
            <a:ext cx="8709885" cy="11305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207343" y="1528804"/>
            <a:ext cx="8709885" cy="387119"/>
            <a:chOff x="915" y="791"/>
            <a:chExt cx="2686" cy="239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91"/>
              <a:ext cx="2686" cy="23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E70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Название документа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8432646" y="192942"/>
            <a:ext cx="482953" cy="153247"/>
            <a:chOff x="8267465" y="285750"/>
            <a:chExt cx="473310" cy="15019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67465" y="285750"/>
              <a:ext cx="473310" cy="1501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ru-RU" sz="816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67465" y="285750"/>
              <a:ext cx="0" cy="150196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67465" y="435946"/>
              <a:ext cx="473310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doc id"/>
          <p:cNvSpPr>
            <a:spLocks noChangeArrowheads="1"/>
          </p:cNvSpPr>
          <p:nvPr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9" name="LegendLines" hidden="1"/>
          <p:cNvGrpSpPr/>
          <p:nvPr/>
        </p:nvGrpSpPr>
        <p:grpSpPr>
          <a:xfrm>
            <a:off x="7697289" y="2703595"/>
            <a:ext cx="1188976" cy="776933"/>
            <a:chOff x="7607284" y="279400"/>
            <a:chExt cx="1165239" cy="761466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>
              <a:off x="8169259" y="279400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>
              <a:off x="8169259" y="546100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ru-RU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8169259" y="825501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/>
        </p:nvGrpSpPr>
        <p:grpSpPr>
          <a:xfrm>
            <a:off x="8011549" y="3628502"/>
            <a:ext cx="874727" cy="1049051"/>
            <a:chOff x="5894005" y="919828"/>
            <a:chExt cx="857263" cy="1028167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6148005" y="919828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6148005" y="1189703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6148005" y="1461166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>
              <a:off x="6148005" y="1732629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7943502" y="4825525"/>
            <a:ext cx="942760" cy="1342226"/>
            <a:chOff x="5894005" y="2696542"/>
            <a:chExt cx="923940" cy="1315506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 bwMode="gray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Arc 131"/>
              <p:cNvSpPr>
                <a:spLocks noChangeAspect="1"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214680" y="2696542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6214680" y="2974156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ru-RU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6214680" y="3248596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6214680" y="3521448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6214680" y="3796682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sp>
        <p:nvSpPr>
          <p:cNvPr id="70" name="Oval" hidden="1">
            <a:extLst>
              <a:ext uri="{FF2B5EF4-FFF2-40B4-BE49-F238E27FC236}">
                <a16:creationId xmlns:a16="http://schemas.microsoft.com/office/drawing/2014/main" id="{A5B66859-B8C5-4236-957E-FF42841FD1BE}"/>
              </a:ext>
            </a:extLst>
          </p:cNvPr>
          <p:cNvSpPr txBox="1">
            <a:spLocks/>
          </p:cNvSpPr>
          <p:nvPr/>
        </p:nvSpPr>
        <p:spPr bwMode="gray">
          <a:xfrm>
            <a:off x="1985826" y="2493387"/>
            <a:ext cx="1556667" cy="1554955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</a:p>
        </p:txBody>
      </p:sp>
      <p:sp>
        <p:nvSpPr>
          <p:cNvPr id="71" name="Rectangle" hidden="1">
            <a:extLst>
              <a:ext uri="{FF2B5EF4-FFF2-40B4-BE49-F238E27FC236}">
                <a16:creationId xmlns:a16="http://schemas.microsoft.com/office/drawing/2014/main" id="{4AAC3372-A48A-4820-8F6F-A51D8691BD26}"/>
              </a:ext>
            </a:extLst>
          </p:cNvPr>
          <p:cNvSpPr txBox="1">
            <a:spLocks/>
          </p:cNvSpPr>
          <p:nvPr/>
        </p:nvSpPr>
        <p:spPr bwMode="gray">
          <a:xfrm>
            <a:off x="3664889" y="2493386"/>
            <a:ext cx="1556667" cy="1554955"/>
          </a:xfrm>
          <a:prstGeom prst="rect">
            <a:avLst/>
          </a:prstGeom>
          <a:solidFill>
            <a:schemeClr val="accent1"/>
          </a:solidFill>
        </p:spPr>
        <p:txBody>
          <a:bodyPr vert="horz" lIns="76200" tIns="76200" rIns="76200" bIns="7620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  <a:endParaRPr kumimoji="0" lang="en-US" sz="14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RoundedRectangle" hidden="1">
            <a:extLst>
              <a:ext uri="{FF2B5EF4-FFF2-40B4-BE49-F238E27FC236}">
                <a16:creationId xmlns:a16="http://schemas.microsoft.com/office/drawing/2014/main" id="{06304376-23F1-4490-9114-C60C97DE22A2}"/>
              </a:ext>
            </a:extLst>
          </p:cNvPr>
          <p:cNvSpPr txBox="1">
            <a:spLocks/>
          </p:cNvSpPr>
          <p:nvPr/>
        </p:nvSpPr>
        <p:spPr bwMode="gray">
          <a:xfrm>
            <a:off x="5394478" y="2493386"/>
            <a:ext cx="1556667" cy="1554955"/>
          </a:xfrm>
          <a:prstGeom prst="roundRect">
            <a:avLst/>
          </a:prstGeom>
          <a:solidFill>
            <a:schemeClr val="accent1"/>
          </a:solidFill>
        </p:spPr>
        <p:txBody>
          <a:bodyPr vert="horz" lIns="76200" tIns="76200" rIns="76200" bIns="7620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  <a:endParaRPr kumimoji="0" lang="en-US" sz="14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Arrow" hidden="1">
            <a:extLst>
              <a:ext uri="{FF2B5EF4-FFF2-40B4-BE49-F238E27FC236}">
                <a16:creationId xmlns:a16="http://schemas.microsoft.com/office/drawing/2014/main" id="{BCD31708-CFF4-45E1-8031-671FFD56A276}"/>
              </a:ext>
            </a:extLst>
          </p:cNvPr>
          <p:cNvSpPr txBox="1">
            <a:spLocks/>
          </p:cNvSpPr>
          <p:nvPr/>
        </p:nvSpPr>
        <p:spPr bwMode="gray">
          <a:xfrm>
            <a:off x="1985826" y="5286837"/>
            <a:ext cx="1867677" cy="932973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vert="horz" lIns="72000" tIns="0" rIns="0" bIns="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</a:p>
        </p:txBody>
      </p:sp>
      <p:sp>
        <p:nvSpPr>
          <p:cNvPr id="74" name="DirArrow" hidden="1">
            <a:extLst>
              <a:ext uri="{FF2B5EF4-FFF2-40B4-BE49-F238E27FC236}">
                <a16:creationId xmlns:a16="http://schemas.microsoft.com/office/drawing/2014/main" id="{6026344B-A03D-4688-A421-335E01CB795F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 rot="5400000">
            <a:off x="5667087" y="3894863"/>
            <a:ext cx="3153449" cy="35049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73462" tIns="73462" rIns="73462" bIns="73462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Bracket" hidden="1">
            <a:extLst>
              <a:ext uri="{FF2B5EF4-FFF2-40B4-BE49-F238E27FC236}">
                <a16:creationId xmlns:a16="http://schemas.microsoft.com/office/drawing/2014/main" id="{91B484D6-7466-4B36-93B1-31B47A6138BD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 bwMode="gray">
          <a:xfrm>
            <a:off x="6080457" y="4300603"/>
            <a:ext cx="194381" cy="1684537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5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6" name="Moon" hidden="1">
            <a:extLst>
              <a:ext uri="{FF2B5EF4-FFF2-40B4-BE49-F238E27FC236}">
                <a16:creationId xmlns:a16="http://schemas.microsoft.com/office/drawing/2014/main" id="{D49398DB-D67F-4A62-A452-18B19078B85C}"/>
              </a:ext>
            </a:extLst>
          </p:cNvPr>
          <p:cNvGrpSpPr/>
          <p:nvPr>
            <p:custDataLst>
              <p:tags r:id="rId18"/>
            </p:custDataLst>
          </p:nvPr>
        </p:nvGrpSpPr>
        <p:grpSpPr bwMode="gray">
          <a:xfrm>
            <a:off x="6519452" y="4300603"/>
            <a:ext cx="259242" cy="259159"/>
            <a:chOff x="762000" y="1270000"/>
            <a:chExt cx="254000" cy="254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CA376AA-846D-4317-A012-ADFE98A1847D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3EEEB8C2-76F9-45D4-A2B2-27B7D250B964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9" name="SingleChevron" hidden="1">
            <a:extLst>
              <a:ext uri="{FF2B5EF4-FFF2-40B4-BE49-F238E27FC236}">
                <a16:creationId xmlns:a16="http://schemas.microsoft.com/office/drawing/2014/main" id="{128E73BA-1EBA-430C-88A0-35028544977C}"/>
              </a:ext>
            </a:extLst>
          </p:cNvPr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4033150" y="5460001"/>
            <a:ext cx="357430" cy="816936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rot="0" spcFirstLastPara="0" vertOverflow="overflow" horzOverflow="overflow" vert="horz" wrap="square" lIns="73462" tIns="73462" rIns="73462" bIns="734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endParaRPr kumimoji="0" lang="ru-RU" sz="1665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0" name="DoubleChevron" hidden="1">
            <a:extLst>
              <a:ext uri="{FF2B5EF4-FFF2-40B4-BE49-F238E27FC236}">
                <a16:creationId xmlns:a16="http://schemas.microsoft.com/office/drawing/2014/main" id="{0895B480-2B5E-4F2C-8EAF-E65010EF54C5}"/>
              </a:ext>
            </a:extLst>
          </p:cNvPr>
          <p:cNvGrpSpPr>
            <a:grpSpLocks noChangeAspect="1"/>
          </p:cNvGrpSpPr>
          <p:nvPr>
            <p:custDataLst>
              <p:tags r:id="rId20"/>
            </p:custDataLst>
          </p:nvPr>
        </p:nvGrpSpPr>
        <p:grpSpPr>
          <a:xfrm>
            <a:off x="4542838" y="5460001"/>
            <a:ext cx="543760" cy="816936"/>
            <a:chOff x="1270000" y="1270000"/>
            <a:chExt cx="2409032" cy="3619500"/>
          </a:xfrm>
        </p:grpSpPr>
        <p:sp>
          <p:nvSpPr>
            <p:cNvPr id="81" name="Chevron1">
              <a:extLst>
                <a:ext uri="{FF2B5EF4-FFF2-40B4-BE49-F238E27FC236}">
                  <a16:creationId xmlns:a16="http://schemas.microsoft.com/office/drawing/2014/main" id="{8127E98D-BA45-442F-A3A7-1AD9BD784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Chevron2">
              <a:extLst>
                <a:ext uri="{FF2B5EF4-FFF2-40B4-BE49-F238E27FC236}">
                  <a16:creationId xmlns:a16="http://schemas.microsoft.com/office/drawing/2014/main" id="{29E53F46-7B6C-497F-B9C6-EEE3D351E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3" name="DoubleChevron2" hidden="1">
            <a:extLst>
              <a:ext uri="{FF2B5EF4-FFF2-40B4-BE49-F238E27FC236}">
                <a16:creationId xmlns:a16="http://schemas.microsoft.com/office/drawing/2014/main" id="{14374A13-E484-4DAA-8C78-650B0DAAE795}"/>
              </a:ext>
            </a:extLst>
          </p:cNvPr>
          <p:cNvGrpSpPr>
            <a:grpSpLocks noChangeAspect="1"/>
          </p:cNvGrpSpPr>
          <p:nvPr>
            <p:custDataLst>
              <p:tags r:id="rId21"/>
            </p:custDataLst>
          </p:nvPr>
        </p:nvGrpSpPr>
        <p:grpSpPr>
          <a:xfrm>
            <a:off x="5238856" y="5460001"/>
            <a:ext cx="666308" cy="816936"/>
            <a:chOff x="1270000" y="1270000"/>
            <a:chExt cx="2951957" cy="3619500"/>
          </a:xfrm>
        </p:grpSpPr>
        <p:sp>
          <p:nvSpPr>
            <p:cNvPr id="84" name="Chevron1">
              <a:extLst>
                <a:ext uri="{FF2B5EF4-FFF2-40B4-BE49-F238E27FC236}">
                  <a16:creationId xmlns:a16="http://schemas.microsoft.com/office/drawing/2014/main" id="{59304809-7EEF-463B-BD04-3614B0859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Chevron2">
              <a:extLst>
                <a:ext uri="{FF2B5EF4-FFF2-40B4-BE49-F238E27FC236}">
                  <a16:creationId xmlns:a16="http://schemas.microsoft.com/office/drawing/2014/main" id="{50E01209-7B7E-4A42-B968-9D49F2212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2126457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6" name="Flow" hidden="1">
            <a:extLst>
              <a:ext uri="{FF2B5EF4-FFF2-40B4-BE49-F238E27FC236}">
                <a16:creationId xmlns:a16="http://schemas.microsoft.com/office/drawing/2014/main" id="{743D461F-071D-4C30-B23A-AE700C43BE97}"/>
              </a:ext>
            </a:extLst>
          </p:cNvPr>
          <p:cNvGrpSpPr>
            <a:grpSpLocks/>
          </p:cNvGrpSpPr>
          <p:nvPr>
            <p:custDataLst>
              <p:tags r:id="rId22"/>
            </p:custDataLst>
          </p:nvPr>
        </p:nvGrpSpPr>
        <p:grpSpPr bwMode="gray">
          <a:xfrm>
            <a:off x="1988068" y="4300603"/>
            <a:ext cx="1867677" cy="932973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id="{56B90358-91E7-4F7A-8E67-A3838D0D7B1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345FE59-7E1E-4D60-A7E9-0170F89C6159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</a:p>
          </p:txBody>
        </p:sp>
      </p:grpSp>
      <p:grpSp>
        <p:nvGrpSpPr>
          <p:cNvPr id="89" name="SplitFlow" hidden="1">
            <a:extLst>
              <a:ext uri="{FF2B5EF4-FFF2-40B4-BE49-F238E27FC236}">
                <a16:creationId xmlns:a16="http://schemas.microsoft.com/office/drawing/2014/main" id="{372A61CB-91D8-4152-9504-873FB3B2ECAC}"/>
              </a:ext>
            </a:extLst>
          </p:cNvPr>
          <p:cNvGrpSpPr/>
          <p:nvPr>
            <p:custDataLst>
              <p:tags r:id="rId23"/>
            </p:custDataLst>
          </p:nvPr>
        </p:nvGrpSpPr>
        <p:grpSpPr bwMode="gray">
          <a:xfrm>
            <a:off x="4034258" y="4300603"/>
            <a:ext cx="1866542" cy="932973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id="{66E1C004-2490-400A-AECC-C481FEEBCBE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E9D728F-AF5A-4401-AE28-6019A508482E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id="{6D183288-53DE-4755-9E56-EE52B761240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52FE84C-CAD5-45AF-9BFB-C94D9E5BDC39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  <a:endPara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96" name="Picture 95" descr="Logo.png">
            <a:extLst>
              <a:ext uri="{FF2B5EF4-FFF2-40B4-BE49-F238E27FC236}">
                <a16:creationId xmlns:a16="http://schemas.microsoft.com/office/drawing/2014/main" id="{2A12DA99-A00D-4EE2-B4EA-C3DEF23DFE52}"/>
              </a:ext>
            </a:extLst>
          </p:cNvPr>
          <p:cNvPicPr>
            <a:picLocks/>
          </p:cNvPicPr>
          <p:nvPr/>
        </p:nvPicPr>
        <p:blipFill rotWithShape="1">
          <a:blip r:embed="rId5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E5F03421-F063-43E9-B7C3-8070DCD8E05D}"/>
              </a:ext>
            </a:extLst>
          </p:cNvPr>
          <p:cNvSpPr>
            <a:spLocks/>
          </p:cNvSpPr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23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6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28" baseline="0">
          <a:solidFill>
            <a:schemeClr val="tx1"/>
          </a:solidFill>
          <a:latin typeface="+mn-lt"/>
          <a:ea typeface="+mn-ea"/>
          <a:cs typeface="+mn-cs"/>
        </a:defRPr>
      </a:lvl1pPr>
      <a:lvl2pPr marL="202019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10000"/>
        <a:buFont typeface="Arial" panose="020B0604020202020204" pitchFamily="34" charset="0"/>
        <a:buChar char="•"/>
        <a:defRPr sz="1428" baseline="0">
          <a:solidFill>
            <a:schemeClr val="tx1"/>
          </a:solidFill>
          <a:latin typeface="+mn-lt"/>
        </a:defRPr>
      </a:lvl2pPr>
      <a:lvl3pPr marL="404039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428" baseline="0">
          <a:solidFill>
            <a:schemeClr val="tx1"/>
          </a:solidFill>
          <a:latin typeface="+mn-lt"/>
        </a:defRPr>
      </a:lvl3pPr>
      <a:lvl4pPr marL="606058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–"/>
        <a:defRPr sz="1428" baseline="0">
          <a:solidFill>
            <a:schemeClr val="tx1"/>
          </a:solidFill>
          <a:latin typeface="+mn-lt"/>
        </a:defRPr>
      </a:lvl4pPr>
      <a:lvl5pPr marL="808078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90000"/>
        <a:buFont typeface="Arial" panose="020B0604020202020204" pitchFamily="34" charset="0"/>
        <a:buChar char="♦"/>
        <a:defRPr sz="1428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73555" y="2663859"/>
            <a:ext cx="6573427" cy="830997"/>
          </a:xfrm>
        </p:spPr>
        <p:txBody>
          <a:bodyPr/>
          <a:lstStyle/>
          <a:p>
            <a:pPr algn="l"/>
            <a:r>
              <a:rPr lang="ru-RU" sz="2400" b="1" dirty="0" smtClean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Кредитные продукты Банка</a:t>
            </a:r>
            <a:br>
              <a:rPr lang="ru-RU" sz="2400" b="1" dirty="0" smtClean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для фермеров</a:t>
            </a:r>
            <a:endParaRPr lang="ru-RU" sz="2400" b="1" dirty="0"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4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982" y="6285388"/>
            <a:ext cx="2179022" cy="37896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Подзаголовок 1"/>
          <p:cNvSpPr txBox="1">
            <a:spLocks/>
          </p:cNvSpPr>
          <p:nvPr/>
        </p:nvSpPr>
        <p:spPr bwMode="gray">
          <a:xfrm>
            <a:off x="468990" y="5021158"/>
            <a:ext cx="3757352" cy="18841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224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51510" indent="-15151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sz="1224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3019" indent="-15151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ru-RU" sz="1224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529" indent="-15151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lang="ru-RU" sz="1224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038" indent="-15151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ru-RU" sz="1224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685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Pct val="100000"/>
              <a:buFontTx/>
              <a:buNone/>
              <a:tabLst/>
              <a:defRPr/>
            </a:pPr>
            <a:r>
              <a:rPr kumimoji="0" lang="ru-RU" sz="1400" b="0" i="0" u="none" strike="noStrike" kern="0" cap="all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ЯнварЬ</a:t>
            </a:r>
            <a:r>
              <a:rPr kumimoji="0" lang="ru-RU" sz="1400" b="0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 2021</a:t>
            </a:r>
            <a:endParaRPr kumimoji="0" lang="ru-RU" sz="1400" b="0" i="0" u="none" strike="noStrike" kern="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48598" y="285097"/>
            <a:ext cx="592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Приоритетная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фермерства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>
                <a:cs typeface="Arial" panose="020B0604020202020204" pitchFamily="34" charset="0"/>
              </a:rPr>
              <a:pPr/>
              <a:t>2</a:t>
            </a:fld>
            <a:endParaRPr lang="en-US" sz="1000" dirty="0">
              <a:cs typeface="Arial" panose="020B0604020202020204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179512" y="1949599"/>
            <a:ext cx="4608512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448124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7" y="1442333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22649" y="2079664"/>
            <a:ext cx="259243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Банка ориентированы на упрощение доступа МФХ к кредитам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652120" y="2498779"/>
            <a:ext cx="3312368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своевременного финансирования сезонных работ, приоритетная поддержка малых форм хозяйствования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0431" y="3068960"/>
            <a:ext cx="78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5530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Кредитное решение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фермеров «Микро_АПК»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28136" y="3371902"/>
            <a:ext cx="417184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ЛЬГОТНАЯ СТАВКА КРЕДИТОВАНИЯ 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4,5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 ГОДОВЫХ</a:t>
            </a: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СОКРАЩЕННЫЙ ПЕРЕЧЕНЬ ДОКУМЕНТОВ</a:t>
            </a:r>
            <a:b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3 ДОКУМЕНТОВ</a:t>
            </a: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УПРОЩЕННЫЙ ПОРЯДОК И</a:t>
            </a:r>
            <a:b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СРОКИ РАССМОТРЕНИЯ</a:t>
            </a:r>
            <a:b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3 ДНЕЙ</a:t>
            </a:r>
          </a:p>
          <a:p>
            <a:pPr marL="361950" indent="-3619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ПОДДЕРЖКИ (Пост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. Правительства РФ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29.12.2016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№ 1528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от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30.12.2018 № 1764)</a:t>
            </a: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беззалогового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кредитования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43723" y="3531089"/>
            <a:ext cx="3348049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МАЛЫЕ ФОРМЫ ХОЗЯЙСТВОВАНИЯ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343723" y="4124727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РАСЧЕТНАЯ ВЕЛИЧИНА,</a:t>
            </a:r>
            <a:endParaRPr lang="en-US" sz="1200" b="1" dirty="0" smtClean="0">
              <a:solidFill>
                <a:srgbClr val="2B603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НО НЕ БОЛЕЕ 5 МЛН РУБ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343723" y="5156993"/>
            <a:ext cx="3135061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ВОЗМОЖНОСТЬ ПОЛУЧЕНИЯ </a:t>
            </a:r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БЕЗЗАЛОГОВЫХ/ ЧАСТИЧНО/ ОБЕСПЕЧЕННЫХ </a:t>
            </a:r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КРЕДИТОВ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624240" y="3600272"/>
            <a:ext cx="817227" cy="475253"/>
            <a:chOff x="633703" y="4595227"/>
            <a:chExt cx="817227" cy="475253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4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35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7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8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1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33" name="Прямоугольник 32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24240" y="4105875"/>
            <a:ext cx="817227" cy="475253"/>
            <a:chOff x="-792725" y="4047737"/>
            <a:chExt cx="817227" cy="475253"/>
          </a:xfrm>
        </p:grpSpPr>
        <p:sp>
          <p:nvSpPr>
            <p:cNvPr id="63" name="Овал 62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</a:t>
              </a: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24240" y="5214179"/>
            <a:ext cx="817227" cy="475253"/>
            <a:chOff x="-795017" y="2692105"/>
            <a:chExt cx="817227" cy="475253"/>
          </a:xfrm>
        </p:grpSpPr>
        <p:grpSp>
          <p:nvGrpSpPr>
            <p:cNvPr id="82" name="Группа 81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83" name="Овал 82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обеспечение</a:t>
                </a:r>
                <a:endParaRPr lang="ru-RU" sz="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52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3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4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5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6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7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0" name="DoubleChevron3 19">
            <a:extLst>
              <a:ext uri="{FF2B5EF4-FFF2-40B4-BE49-F238E27FC236}">
                <a16:creationId xmlns:a16="http://schemas.microsoft.com/office/drawing/2014/main" id="{DF6F834B-5BF5-4F60-BB99-E4757E35F705}"/>
              </a:ext>
            </a:extLst>
          </p:cNvPr>
          <p:cNvGrpSpPr/>
          <p:nvPr/>
        </p:nvGrpSpPr>
        <p:grpSpPr>
          <a:xfrm>
            <a:off x="348598" y="6220541"/>
            <a:ext cx="307936" cy="346973"/>
            <a:chOff x="1270000" y="1270000"/>
            <a:chExt cx="450850" cy="508000"/>
          </a:xfrm>
        </p:grpSpPr>
        <p:sp>
          <p:nvSpPr>
            <p:cNvPr id="59" name="Chevron1">
              <a:extLst>
                <a:ext uri="{FF2B5EF4-FFF2-40B4-BE49-F238E27FC236}">
                  <a16:creationId xmlns:a16="http://schemas.microsoft.com/office/drawing/2014/main" id="{B7FA7BC2-4784-432A-91AB-23BF9249A0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320800"/>
              <a:ext cx="238760" cy="4064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6AA744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txBody>
            <a:bodyPr rtlCol="0"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Chevron2">
              <a:extLst>
                <a:ext uri="{FF2B5EF4-FFF2-40B4-BE49-F238E27FC236}">
                  <a16:creationId xmlns:a16="http://schemas.microsoft.com/office/drawing/2014/main" id="{9E0DC117-B0ED-43DF-98CE-AC0E17E389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2400" y="1270000"/>
              <a:ext cx="298450" cy="5080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245F34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txBody>
            <a:bodyPr rtlCol="0"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4186713" y="5951172"/>
            <a:ext cx="4957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Залог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нежилой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недвижимости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 defTabSz="871888"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кредитования до 18 месяцев</a:t>
            </a:r>
          </a:p>
          <a:p>
            <a:pPr marL="361950" lvl="1" indent="-361950" defTabSz="871888"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Сумма 10 млн. руб.</a:t>
            </a:r>
          </a:p>
          <a:p>
            <a:pPr marL="361950" lvl="1" indent="-361950" defTabSz="871888"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Расширение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отраслей кредитования</a:t>
            </a:r>
          </a:p>
          <a:p>
            <a:pPr marL="361950" lvl="1" indent="-361950" defTabSz="871888"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Расширение организационно-правовой формы (возможность рассматривать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СПК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1950" lvl="1" indent="-361950" defTabSz="871888"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Расширение целевого использования (рефинансирование)</a:t>
            </a:r>
          </a:p>
          <a:p>
            <a:pPr marL="361950" lvl="1" indent="-361950" defTabSz="871888"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Отсрочка в погашении основного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долга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V="1">
            <a:off x="2266491" y="5947695"/>
            <a:ext cx="6986029" cy="695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8" name="Блок-схема: данные 67"/>
          <p:cNvSpPr/>
          <p:nvPr/>
        </p:nvSpPr>
        <p:spPr>
          <a:xfrm>
            <a:off x="-1658366" y="5949280"/>
            <a:ext cx="5868982" cy="997551"/>
          </a:xfrm>
          <a:prstGeom prst="flowChartInputOutp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3334525" y="594408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611560" y="4653136"/>
            <a:ext cx="817227" cy="475253"/>
            <a:chOff x="2273440" y="5295480"/>
            <a:chExt cx="817227" cy="475253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85" name="Овал 84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срок</a:t>
                </a:r>
                <a:endPara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7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78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7" name="Прямоугольник 86"/>
          <p:cNvSpPr/>
          <p:nvPr/>
        </p:nvSpPr>
        <p:spPr>
          <a:xfrm>
            <a:off x="1372337" y="4702425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en-US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МЕСЯЦЕВ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ый треугольник 70"/>
          <p:cNvSpPr/>
          <p:nvPr/>
        </p:nvSpPr>
        <p:spPr>
          <a:xfrm rot="17524258">
            <a:off x="2756554" y="2588206"/>
            <a:ext cx="2621332" cy="113825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48598" y="285097"/>
            <a:ext cx="592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Приоритетная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фермерства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3</a:t>
            </a:fld>
            <a:endParaRPr lang="en-US" sz="1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49599"/>
            <a:ext cx="4788024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448124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4762" y="1172371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7" y="1442333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90431" y="3068960"/>
            <a:ext cx="78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65530" y="2941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Кредитное решение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фермеров «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АПК_Инвест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2498779"/>
            <a:ext cx="3312368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Инвестиционное финансирование на приобретение техники, оборудования, молодняка с/х животных и земельных участков с/х назначения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22649" y="1987331"/>
            <a:ext cx="2999532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внедрения целевого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продуктового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ряда и оптимизация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кредитного процесса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продуктам для </a:t>
            </a: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микробизнеса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01996" y="3573016"/>
            <a:ext cx="817227" cy="475253"/>
            <a:chOff x="633703" y="4595227"/>
            <a:chExt cx="817227" cy="475253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20" name="Овал 19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1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23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6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8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9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0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1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9" name="Прямоугольник 18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01996" y="4054641"/>
            <a:ext cx="817227" cy="475253"/>
            <a:chOff x="-792725" y="4047737"/>
            <a:chExt cx="817227" cy="475253"/>
          </a:xfrm>
        </p:grpSpPr>
        <p:sp>
          <p:nvSpPr>
            <p:cNvPr id="34" name="Овал 33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</a:t>
              </a: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01996" y="5062753"/>
            <a:ext cx="817227" cy="475253"/>
            <a:chOff x="-795017" y="2692105"/>
            <a:chExt cx="817227" cy="475253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обеспечение</a:t>
                </a:r>
                <a:endParaRPr lang="ru-RU" sz="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40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2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4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5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601996" y="4558697"/>
            <a:ext cx="817227" cy="475253"/>
            <a:chOff x="2273440" y="5295480"/>
            <a:chExt cx="817227" cy="475253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срок</a:t>
                </a:r>
                <a:endPara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53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9" name="Прямоугольник 58"/>
          <p:cNvSpPr/>
          <p:nvPr/>
        </p:nvSpPr>
        <p:spPr>
          <a:xfrm>
            <a:off x="1362773" y="4607986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84 МЕСЯЦЕВ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362773" y="4103930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 МЛН РУБ.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362773" y="5250679"/>
            <a:ext cx="3231466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ПРИОБРЕТАЕМОЕ ИМУЩЕСТВО +</a:t>
            </a:r>
          </a:p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ДОПОЛНИТЕЛЬНОЕ ОБЕСПЕЧЕНИЕ</a:t>
            </a:r>
            <a:b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900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(недвижимость, транспорт и с/х техника, оборудование, земельные участки с/х назначения, а также гарантии Корпорации МСП, поручительство гарантийного фонда, поручительство бенефициаров (для </a:t>
            </a:r>
            <a:r>
              <a:rPr lang="ru-RU" sz="900" dirty="0" err="1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юр.лиц</a:t>
            </a:r>
            <a:r>
              <a:rPr lang="ru-RU" sz="900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))</a:t>
            </a:r>
            <a:endParaRPr lang="ru-RU" sz="900" dirty="0">
              <a:solidFill>
                <a:srgbClr val="2B603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343723" y="3501008"/>
            <a:ext cx="3348049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МАЛЫЕ ФОРМЫ ХОЗЯЙСТВОВАНИЯ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393654" y="6085165"/>
            <a:ext cx="49278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Расширение отраслей кредитования</a:t>
            </a:r>
          </a:p>
          <a:p>
            <a:pPr marL="361950" lvl="1" indent="-361950" defTabSz="871888"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Расширение организационно-правовой формы (возможность рассматривать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СПК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1950" lvl="1" indent="-361950" defTabSz="871888"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Снижение размера собственного участия клиента в кредитной сделке</a:t>
            </a:r>
          </a:p>
          <a:p>
            <a:pPr marL="361950" lvl="1" indent="-361950" defTabSz="871888"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871888">
              <a:buClr>
                <a:srgbClr val="000000"/>
              </a:buClr>
              <a:buSzPct val="125000"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2266491" y="6021288"/>
            <a:ext cx="6986029" cy="695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4" name="Блок-схема: данные 63"/>
          <p:cNvSpPr/>
          <p:nvPr/>
        </p:nvSpPr>
        <p:spPr>
          <a:xfrm>
            <a:off x="-1658366" y="6033434"/>
            <a:ext cx="5868982" cy="997551"/>
          </a:xfrm>
          <a:prstGeom prst="flowChartInputOutp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3327527" y="602117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644008" y="3400251"/>
            <a:ext cx="46277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ЦЕЛИ</a:t>
            </a:r>
            <a:b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(приобретение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с/х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транспорт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оборудования,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с/х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животных, в т.ч. НЕПЛЕМЕННЫХ и з/у с/х назначения)</a:t>
            </a: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ПРОГРАММЫ ГОСУДАРСТВЕННОЙ ПОДДЕРЖКИ (Пост. Правительства РФ от 29.12.2016 № 1528, от 30.12.2018 № 1764)</a:t>
            </a: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МЛН РУБ</a:t>
            </a:r>
            <a:b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УПРОЩЕННЫЙ ПОРЯДОК РАССМОТРЕНИЯ </a:t>
            </a: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СОКРАЩЕННЫЙ ПАКЕТ ДОКУМЕНТОВ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ПРИНЯТИЯ РЕШЕНИЯ</a:t>
            </a:r>
            <a:b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4 ДНЕЙ</a:t>
            </a: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 24 месяцев льготный период</a:t>
            </a:r>
            <a:b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 погашению основного долга</a:t>
            </a: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Льготная ставка кредитования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% годовых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ый треугольник 70"/>
          <p:cNvSpPr/>
          <p:nvPr/>
        </p:nvSpPr>
        <p:spPr>
          <a:xfrm rot="17524258">
            <a:off x="2756554" y="2588206"/>
            <a:ext cx="2621332" cy="113825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48598" y="285097"/>
            <a:ext cx="592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Приоритетная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фермерства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4</a:t>
            </a:fld>
            <a:endParaRPr lang="en-US" sz="1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49506" y="1950370"/>
            <a:ext cx="4788024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448124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4762" y="1172371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7" y="1442333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90431" y="3068960"/>
            <a:ext cx="7836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 Black" panose="020B0A04020102020204" pitchFamily="34" charset="0"/>
              </a:rPr>
              <a:t>цель</a:t>
            </a:r>
            <a:endParaRPr lang="ru-RU" sz="900" dirty="0"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65530" y="2941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Кредитное решение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фермеров «Овердрафт»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2775778"/>
            <a:ext cx="3312368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Покрытие кассовых разрывов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22649" y="1987331"/>
            <a:ext cx="2999532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внедрения целевого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продуктового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ряда и оптимизация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кредитного процесса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продуктам для </a:t>
            </a: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микробизнеса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01996" y="3573016"/>
            <a:ext cx="817227" cy="475253"/>
            <a:chOff x="633703" y="4595227"/>
            <a:chExt cx="817227" cy="475253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20" name="Овал 19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1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23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6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8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9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0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1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9" name="Прямоугольник 18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01996" y="4105875"/>
            <a:ext cx="817227" cy="475253"/>
            <a:chOff x="-792725" y="4047737"/>
            <a:chExt cx="817227" cy="475253"/>
          </a:xfrm>
        </p:grpSpPr>
        <p:sp>
          <p:nvSpPr>
            <p:cNvPr id="34" name="Овал 33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</a:t>
              </a: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01996" y="5242461"/>
            <a:ext cx="817227" cy="475253"/>
            <a:chOff x="-795017" y="2692105"/>
            <a:chExt cx="817227" cy="475253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обеспечение</a:t>
                </a:r>
                <a:endParaRPr lang="ru-RU" sz="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40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2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4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5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601996" y="4681939"/>
            <a:ext cx="817227" cy="475253"/>
            <a:chOff x="2273440" y="5295480"/>
            <a:chExt cx="817227" cy="475253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срок</a:t>
                </a:r>
                <a:endPara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53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9" name="Прямоугольник 58"/>
          <p:cNvSpPr/>
          <p:nvPr/>
        </p:nvSpPr>
        <p:spPr>
          <a:xfrm>
            <a:off x="1362773" y="4731228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12 МЕСЯЦЕВ </a:t>
            </a:r>
          </a:p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(ТРАНШ 30 ДНЕЙ)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362773" y="4155164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ОТ ЧКО, </a:t>
            </a:r>
          </a:p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НЕ БОЛЕЕ 5 МЛН РУБ.</a:t>
            </a:r>
            <a:endParaRPr lang="ru-RU" sz="1200" b="1" dirty="0">
              <a:solidFill>
                <a:srgbClr val="DD11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355984" y="5229001"/>
            <a:ext cx="3065211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ПОЛУЧЕНИЯ </a:t>
            </a:r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БЕЗЗАЛОГОВЫХ</a:t>
            </a:r>
            <a:endParaRPr lang="ru-RU" sz="1200" strike="sngStrike" dirty="0">
              <a:solidFill>
                <a:srgbClr val="DD112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343723" y="3501008"/>
            <a:ext cx="3348049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МАЛЫЕ ФОРМЫ ХОЗЯЙСТВОВАНИЯ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2266491" y="6021288"/>
            <a:ext cx="6986029" cy="695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327527" y="602117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901886" y="3650492"/>
            <a:ext cx="3983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СТАВКА КРЕДИТОВАНИЯ ОТ </a:t>
            </a:r>
            <a:r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8,96</a:t>
            </a:r>
            <a:r>
              <a:rPr lang="ru-RU" sz="1200" b="1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ГОДОВЫХ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СОКРАЩЕННЫЙ ПЕРЕЧЕНЬ ДОКУМЕНТОВ</a:t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3 ДОКУМЕНТОВ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УПРОЩЕН ПОРЯДОК И</a:t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СРОКИ РАССМОТРЕНИЯ</a:t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3 ДНЕЙ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беззалогового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кредитования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67648" y="285097"/>
            <a:ext cx="592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Специализированная поддержка фермерства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5</a:t>
            </a:fld>
            <a:endParaRPr lang="en-US" sz="1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79512" y="1949599"/>
            <a:ext cx="4608512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448124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7" y="1442333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22649" y="2100093"/>
            <a:ext cx="289556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Россельхозбанк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активно участвует в создании и реализации инструментов содействия развитию фермерства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652120" y="2591112"/>
            <a:ext cx="331236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Поддержка создания комплексов по производству и переработке животноводческой продукции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890430" y="3509521"/>
            <a:ext cx="3901182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ТИПОВЫЕ БИЗНЕС-ПЛАНЫ:</a:t>
            </a:r>
          </a:p>
          <a:p>
            <a:pPr marL="628650" lvl="1" indent="-171450" defTabSz="871888">
              <a:spcBef>
                <a:spcPts val="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–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комплексов/ объектов по производству молока на 100 голов дойного стада КРС</a:t>
            </a:r>
          </a:p>
          <a:p>
            <a:pPr marL="628650" lvl="1" indent="-171450" defTabSz="871888">
              <a:spcBef>
                <a:spcPts val="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–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КРС для развития семейной животноводческой фермы по производству мяса-говядины на базе КФХ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ГРАНТ УЧИТЫВАЕТСЯ В КАЧЕСТВЕ СОБСТВЕННОГО УЧАСТИЯ КЛИЕНТА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ПОДДЕРЖКИ (Пост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. Правительства РФ от 14.07.2012 №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717, от 29.12.2016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№ 1528)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КРЕДИТОВАНИЕ НА УСЛОВИЯХ ПРОЕКТНОГО ФИНАНСИРОВАНИЯ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типовых бизнес-моделей создания основных отраслевых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сельхозпредприятий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65530" y="3087802"/>
            <a:ext cx="42864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Кредитование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цели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комплексов/ объектов по производству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молока, мяса-говядины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601996" y="4167872"/>
            <a:ext cx="817227" cy="475253"/>
            <a:chOff x="633703" y="4595227"/>
            <a:chExt cx="817227" cy="475253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64" name="Овал 63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5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66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7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8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0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1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2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3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62" name="Прямоугольник 61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601996" y="4807209"/>
            <a:ext cx="817227" cy="475253"/>
            <a:chOff x="-792725" y="4047737"/>
            <a:chExt cx="817227" cy="475253"/>
          </a:xfrm>
        </p:grpSpPr>
        <p:sp>
          <p:nvSpPr>
            <p:cNvPr id="75" name="Овал 74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</a:t>
              </a: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601996" y="6085884"/>
            <a:ext cx="817227" cy="475253"/>
            <a:chOff x="-795017" y="2692105"/>
            <a:chExt cx="817227" cy="475253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91" name="Овал 90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обеспечение</a:t>
                </a:r>
                <a:endParaRPr lang="ru-RU" sz="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0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85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6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7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8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9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0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93" name="Группа 92"/>
          <p:cNvGrpSpPr/>
          <p:nvPr/>
        </p:nvGrpSpPr>
        <p:grpSpPr>
          <a:xfrm>
            <a:off x="601996" y="5446546"/>
            <a:ext cx="817227" cy="475253"/>
            <a:chOff x="2273440" y="5295480"/>
            <a:chExt cx="817227" cy="475253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111" name="Овал 110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срок</a:t>
                </a:r>
                <a:endPara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0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108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3" name="Прямоугольник 112"/>
          <p:cNvSpPr/>
          <p:nvPr/>
        </p:nvSpPr>
        <p:spPr>
          <a:xfrm>
            <a:off x="1343723" y="4147662"/>
            <a:ext cx="3348049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МАЛЫЙ И МИКРОБИЗНЕС АПК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343723" y="4852673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75 МЛН РУБ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343723" y="6021089"/>
            <a:ext cx="3135061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 ОСНОВНЫХ СРЕДСТВ, В Т.Ч. СОЗДАННЫХ В ПРОЦЕССЕ РЕАЛИЗАЦИИ ПРОЕКТА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343723" y="5470652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180 МЕСЯЦЕВ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890431" y="3055595"/>
            <a:ext cx="78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7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Прямоугольник 125"/>
          <p:cNvSpPr/>
          <p:nvPr/>
        </p:nvSpPr>
        <p:spPr>
          <a:xfrm>
            <a:off x="0" y="6475227"/>
            <a:ext cx="8316416" cy="463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6421533" y="4356735"/>
            <a:ext cx="2633474" cy="1741902"/>
          </a:xfrm>
          <a:prstGeom prst="rect">
            <a:avLst/>
          </a:prstGeom>
          <a:noFill/>
          <a:ln w="127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6923" y="2647645"/>
            <a:ext cx="5760571" cy="891259"/>
          </a:xfrm>
          <a:prstGeom prst="rect">
            <a:avLst/>
          </a:prstGeom>
          <a:noFill/>
          <a:ln w="12700">
            <a:solidFill>
              <a:srgbClr val="2B603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192965" y="224187"/>
            <a:ext cx="592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Новый продукт на рефинансирование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6</a:t>
            </a:fld>
            <a:endParaRPr lang="en-US" sz="10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25119" y="1319004"/>
            <a:ext cx="4835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Рефинансирование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кредитов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предоставленных сторонними кредитными организациями</a:t>
            </a:r>
          </a:p>
        </p:txBody>
      </p:sp>
      <p:grpSp>
        <p:nvGrpSpPr>
          <p:cNvPr id="60" name="Группа 59"/>
          <p:cNvGrpSpPr/>
          <p:nvPr/>
        </p:nvGrpSpPr>
        <p:grpSpPr>
          <a:xfrm>
            <a:off x="-109317" y="3545784"/>
            <a:ext cx="817227" cy="475253"/>
            <a:chOff x="633703" y="4595227"/>
            <a:chExt cx="817227" cy="475253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64" name="Овал 63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5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66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7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8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0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1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2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3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62" name="Прямоугольник 61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-107025" y="4170089"/>
            <a:ext cx="817227" cy="475253"/>
            <a:chOff x="-792725" y="4047737"/>
            <a:chExt cx="817227" cy="475253"/>
          </a:xfrm>
        </p:grpSpPr>
        <p:sp>
          <p:nvSpPr>
            <p:cNvPr id="75" name="Овал 74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</a:t>
              </a: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-101336" y="5815340"/>
            <a:ext cx="817227" cy="475253"/>
            <a:chOff x="-795017" y="2692105"/>
            <a:chExt cx="817227" cy="475253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91" name="Овал 90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обеспечение</a:t>
                </a:r>
                <a:endParaRPr lang="ru-RU" sz="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0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85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6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7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8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9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0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93" name="Группа 92"/>
          <p:cNvGrpSpPr/>
          <p:nvPr/>
        </p:nvGrpSpPr>
        <p:grpSpPr>
          <a:xfrm>
            <a:off x="-101335" y="5013176"/>
            <a:ext cx="817227" cy="475253"/>
            <a:chOff x="2273440" y="5295480"/>
            <a:chExt cx="817227" cy="475253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111" name="Овал 110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срок</a:t>
                </a:r>
                <a:endPara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0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108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3" name="Прямоугольник 112"/>
          <p:cNvSpPr/>
          <p:nvPr/>
        </p:nvSpPr>
        <p:spPr>
          <a:xfrm>
            <a:off x="621278" y="3613307"/>
            <a:ext cx="2456442" cy="24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СЕГМЕНТЫ БИЗНЕСА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621278" y="4077072"/>
            <a:ext cx="5578844" cy="74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РАССЧИТЫВАЕТСЯ, ИСХОДЯ ИЗ РЕЗУЛЬТАТОВ ФИНАНСОВО-ХОЗЯЙСТВЕННОЙ ДЕЯТЕЛЬНОСТИ КЛИЕНТА</a:t>
            </a:r>
          </a:p>
          <a:p>
            <a:pPr algn="just"/>
            <a:r>
              <a:rPr lang="ru-RU" sz="1000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000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рефинансировании кредита </a:t>
            </a:r>
            <a:r>
              <a:rPr lang="ru-RU" sz="10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одновременным кредитованием на иные </a:t>
            </a: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r>
              <a:rPr lang="ru-RU" sz="1000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1000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первый </a:t>
            </a:r>
            <a:r>
              <a:rPr lang="ru-RU" sz="1000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транш равен ссудной задолженности Клиента по рефинансируемому кредиту</a:t>
            </a:r>
            <a:r>
              <a:rPr lang="ru-RU" sz="1000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ru-RU" sz="1000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00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 и последующие транши расходуются на иные цели в размере остатка лимита по кредитному </a:t>
            </a:r>
            <a:r>
              <a:rPr lang="ru-RU" sz="1000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договору</a:t>
            </a:r>
            <a:endParaRPr lang="ru-RU" sz="1000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503018" y="5775837"/>
            <a:ext cx="6060643" cy="893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 имущества, обремененного правом залога первоначального кредитора по рефинансируемому кредиту </a:t>
            </a:r>
            <a:r>
              <a:rPr lang="ru-RU" sz="1000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условии, что отсутствуют иные обременения данного </a:t>
            </a:r>
            <a:r>
              <a:rPr lang="ru-RU" sz="1000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имущества) </a:t>
            </a:r>
          </a:p>
          <a:p>
            <a:r>
              <a:rPr lang="ru-RU" sz="1000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и/или</a:t>
            </a:r>
          </a:p>
          <a:p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 </a:t>
            </a:r>
            <a:r>
              <a:rPr lang="ru-RU" sz="10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ликвидного имущества, </a:t>
            </a: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поручительство  </a:t>
            </a:r>
            <a:r>
              <a:rPr lang="ru-RU" sz="10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гарантийных фондов</a:t>
            </a: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ФЛ/ЮЛ/ИП, гарантии</a:t>
            </a:r>
            <a:r>
              <a:rPr lang="ru-RU" sz="10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</a:p>
          <a:p>
            <a:pPr marL="360363"/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Возможен </a:t>
            </a:r>
            <a:r>
              <a:rPr lang="ru-RU" sz="10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необеспеченный/частично обеспеченный кредит </a:t>
            </a:r>
            <a:endParaRPr lang="ru-RU" sz="1000" b="1" dirty="0" smtClean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/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зависимости от кредитного качества </a:t>
            </a: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клиента</a:t>
            </a:r>
            <a:endParaRPr lang="ru-RU" sz="10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00207" y="5030360"/>
            <a:ext cx="5599915" cy="476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12/18 МЕСЯЦЕВ – </a:t>
            </a:r>
            <a:r>
              <a:rPr lang="ru-RU" sz="1000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кредитов на сезонные работы</a:t>
            </a:r>
          </a:p>
          <a:p>
            <a:pPr defTabSz="914206"/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36 МЕСЯЦЕВ – </a:t>
            </a:r>
            <a:r>
              <a:rPr lang="ru-RU" sz="1000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кредитов на пополнение оборотных средств</a:t>
            </a:r>
            <a:endParaRPr lang="ru-RU" sz="1000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206"/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60 МЕСЯЦЕВ – </a:t>
            </a:r>
            <a:r>
              <a:rPr lang="ru-RU" sz="1000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кредитов на инвестиционные цели</a:t>
            </a:r>
            <a:endParaRPr lang="ru-RU" sz="1000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200122" y="1919089"/>
            <a:ext cx="3006480" cy="379629"/>
            <a:chOff x="3882765" y="1413137"/>
            <a:chExt cx="2846249" cy="44877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117758" y="1413137"/>
              <a:ext cx="2388301" cy="448776"/>
            </a:xfrm>
            <a:prstGeom prst="rect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882765" y="1475432"/>
              <a:ext cx="2846249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defTabSz="871888">
                <a:spcBef>
                  <a:spcPts val="1200"/>
                </a:spcBef>
                <a:buClr>
                  <a:srgbClr val="000000"/>
                </a:buClr>
                <a:buSzPct val="125000"/>
              </a:pPr>
              <a:r>
                <a:rPr 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Сезонный </a:t>
              </a:r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Растениеводство </a:t>
              </a:r>
              <a:r>
                <a:rPr 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Рефинанс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341606" y="2381511"/>
            <a:ext cx="2711943" cy="381051"/>
            <a:chOff x="3884039" y="1992693"/>
            <a:chExt cx="2595552" cy="450457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3976770" y="1992693"/>
              <a:ext cx="2423908" cy="450457"/>
            </a:xfrm>
            <a:prstGeom prst="rect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3884039" y="2073918"/>
              <a:ext cx="2595552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defTabSz="871888">
                <a:spcBef>
                  <a:spcPts val="1200"/>
                </a:spcBef>
                <a:buClr>
                  <a:srgbClr val="000000"/>
                </a:buClr>
                <a:buSzPct val="125000"/>
              </a:pPr>
              <a:r>
                <a:rPr 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Сезонный </a:t>
              </a:r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Животноводство </a:t>
              </a:r>
              <a:r>
                <a:rPr 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Рефинанс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426084" y="2848262"/>
            <a:ext cx="2545012" cy="372063"/>
            <a:chOff x="3986426" y="3411673"/>
            <a:chExt cx="2401597" cy="439832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4006742" y="3411673"/>
              <a:ext cx="2381281" cy="439832"/>
            </a:xfrm>
            <a:prstGeom prst="rect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3986426" y="3478857"/>
              <a:ext cx="2359972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defTabSz="871888">
                <a:spcBef>
                  <a:spcPts val="1200"/>
                </a:spcBef>
                <a:buClr>
                  <a:srgbClr val="000000"/>
                </a:buClr>
                <a:buSzPct val="125000"/>
              </a:pPr>
              <a:r>
                <a:rPr 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Сезонный Переработка Рефинанс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6447613" y="3291521"/>
            <a:ext cx="2518166" cy="349508"/>
            <a:chOff x="3989991" y="3433554"/>
            <a:chExt cx="2376264" cy="413169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3989991" y="3433554"/>
              <a:ext cx="2376264" cy="413169"/>
            </a:xfrm>
            <a:prstGeom prst="rect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3989991" y="3494230"/>
              <a:ext cx="2359972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defTabSz="871888">
                <a:buClr>
                  <a:srgbClr val="000000"/>
                </a:buClr>
                <a:buSzPct val="125000"/>
              </a:pPr>
              <a:r>
                <a:rPr 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Оборотный-стандарт Рефинанс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6443824" y="3716673"/>
            <a:ext cx="2521943" cy="377441"/>
            <a:chOff x="3998137" y="3373199"/>
            <a:chExt cx="2383017" cy="446190"/>
          </a:xfrm>
        </p:grpSpPr>
        <p:sp>
          <p:nvSpPr>
            <p:cNvPr id="118" name="Прямоугольник 117"/>
            <p:cNvSpPr/>
            <p:nvPr/>
          </p:nvSpPr>
          <p:spPr>
            <a:xfrm>
              <a:off x="3998137" y="3373199"/>
              <a:ext cx="2382102" cy="446190"/>
            </a:xfrm>
            <a:prstGeom prst="rect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4033468" y="3465489"/>
              <a:ext cx="234768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defTabSz="871888">
                <a:buClr>
                  <a:srgbClr val="000000"/>
                </a:buClr>
                <a:buSzPct val="125000"/>
              </a:pPr>
              <a:r>
                <a:rPr 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Инвестиционный Рефинанс</a:t>
              </a:r>
              <a:endPara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1" name="Прямоугольник 120"/>
          <p:cNvSpPr/>
          <p:nvPr/>
        </p:nvSpPr>
        <p:spPr>
          <a:xfrm>
            <a:off x="300434" y="1935522"/>
            <a:ext cx="3680707" cy="202523"/>
          </a:xfrm>
          <a:prstGeom prst="rect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6447613" y="4405866"/>
            <a:ext cx="2607394" cy="1692771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Возможно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рефинансирование льготных кредитов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предоставленных сторонними организациями*</a:t>
            </a:r>
          </a:p>
          <a:p>
            <a:pPr algn="just"/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*  Условиями Постановления Правительства РФ № 1528 предусмотрена возможность рефинансирования льготного инвестиционного кредита</a:t>
            </a:r>
          </a:p>
          <a:p>
            <a:pPr algn="just"/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Условиями Постановления Правительства РФ № 1764 предусмотрена возможность рефинансирования кредитов на инвестиционные цели и  на цели пополнения оборотных средств</a:t>
            </a: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5724128" y="1342099"/>
            <a:ext cx="3896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Новая линейка продуктов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рефинансирование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9653" y="2204864"/>
            <a:ext cx="625363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1" indent="-182563" algn="just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Рефинансирование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кредитов,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предоставленных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текущие цели (в том числе на проведение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сезонных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 и пополнение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оборотных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средств) и инвестиционные цели</a:t>
            </a:r>
          </a:p>
          <a:p>
            <a:pPr marL="442913" lvl="1" algn="just" defTabSz="871888">
              <a:spcBef>
                <a:spcPts val="600"/>
              </a:spcBef>
              <a:buClr>
                <a:srgbClr val="000000"/>
              </a:buClr>
              <a:buSzPct val="125000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 рефинансирование кредита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одновременным кредитованием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текущие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цели, т.е. с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увеличением суммы финансирования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(направление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первого транша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погашение задолженности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кредита в стороннем банке,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последующие транши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 иные цели в рамках заключенного кредитного договора).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Рисунок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" y="2815645"/>
            <a:ext cx="435662" cy="435662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8" y="6525344"/>
            <a:ext cx="338730" cy="33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0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uegTCgRWO_36p.38Ovr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oMdboPxqmxk9sWjSYEk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oMdboPxqmxk9sWjSYEk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oGcoftxcLxfaN2KO4h6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5_Firm Format - template_Blue">
  <a:themeElements>
    <a:clrScheme name="РСБ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33333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9525">
          <a:noFill/>
        </a:ln>
      </a:spPr>
      <a:bodyPr rtlCol="0" anchor="ctr"/>
      <a:lstStyle>
        <a:defPPr algn="l">
          <a:defRPr sz="16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УГМК">
        <a:dk1>
          <a:srgbClr val="000000"/>
        </a:dk1>
        <a:lt1>
          <a:srgbClr val="FFFFFF"/>
        </a:lt1>
        <a:dk2>
          <a:srgbClr val="565C6C"/>
        </a:dk2>
        <a:lt2>
          <a:srgbClr val="DBEFF9"/>
        </a:lt2>
        <a:accent1>
          <a:srgbClr val="DCE2EC"/>
        </a:accent1>
        <a:accent2>
          <a:srgbClr val="003EAB"/>
        </a:accent2>
        <a:accent3>
          <a:srgbClr val="009DE2"/>
        </a:accent3>
        <a:accent4>
          <a:srgbClr val="565C6C"/>
        </a:accent4>
        <a:accent5>
          <a:srgbClr val="FF7675"/>
        </a:accent5>
        <a:accent6>
          <a:srgbClr val="C8BCC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РоссельхозБанк (RSHB) 4x3.potx" id="{71569C02-40C5-4F2D-ADBB-DC173588E1BF}" vid="{C5B0BF87-2EF8-46AB-9EA0-C4F2E2C11BC1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9550</TotalTime>
  <Words>839</Words>
  <Application>Microsoft Office PowerPoint</Application>
  <PresentationFormat>Экран (4:3)</PresentationFormat>
  <Paragraphs>136</Paragraphs>
  <Slides>6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Microsoft JhengHei Light</vt:lpstr>
      <vt:lpstr>Arial</vt:lpstr>
      <vt:lpstr>Arial Black</vt:lpstr>
      <vt:lpstr>Calibri</vt:lpstr>
      <vt:lpstr>Montserrat SemiBold</vt:lpstr>
      <vt:lpstr>Tahoma</vt:lpstr>
      <vt:lpstr>Wingdings</vt:lpstr>
      <vt:lpstr>Тема Office</vt:lpstr>
      <vt:lpstr>45_Firm Format - template_Blue</vt:lpstr>
      <vt:lpstr>think-cell Slide</vt:lpstr>
      <vt:lpstr>Кредитные продукты Банка для фермеров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Россельхозбанк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Бизнес-встречи в Красноярске</dc:title>
  <dc:creator>Чагина Ольга Вячеславовна</dc:creator>
  <cp:lastModifiedBy>Перминова Екатерина Николаевна</cp:lastModifiedBy>
  <cp:revision>747</cp:revision>
  <cp:lastPrinted>2020-02-17T10:36:21Z</cp:lastPrinted>
  <dcterms:created xsi:type="dcterms:W3CDTF">2016-10-06T10:10:33Z</dcterms:created>
  <dcterms:modified xsi:type="dcterms:W3CDTF">2021-03-09T11:57:47Z</dcterms:modified>
</cp:coreProperties>
</file>