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704" autoAdjust="0"/>
  </p:normalViewPr>
  <p:slideViewPr>
    <p:cSldViewPr>
      <p:cViewPr varScale="1">
        <p:scale>
          <a:sx n="75" d="100"/>
          <a:sy n="75" d="100"/>
        </p:scale>
        <p:origin x="-12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C48E1-4961-4D8A-9D42-ADA225FB48E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4629-D2D5-4F0B-A724-12615EDCE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rp@dsx-kirov.ru" TargetMode="External"/><Relationship Id="rId2" Type="http://schemas.openxmlformats.org/officeDocument/2006/relationships/hyperlink" Target="http://www.kleverkirov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43204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Министерство сельского хозяйства и продовольствия Кировской области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800200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Правовые аспекты деятельности сельскохозяйственных потребительских кооперативов</a:t>
            </a:r>
            <a:endParaRPr lang="ru-RU" b="1" i="1" dirty="0"/>
          </a:p>
        </p:txBody>
      </p:sp>
      <p:sp>
        <p:nvSpPr>
          <p:cNvPr id="12290" name="AutoShape 2" descr="https://rbsmi.ru/upload/iblock/782/7826d79e2d5a348858259a1882b744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rbsmi.ru/upload/iblock/782/7826d79e2d5a348858259a1882b744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rbsmi.ru/upload/iblock/782/7826d79e2d5a348858259a1882b744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rbsmi.ru/upload/iblock/782/7826d79e2d5a348858259a1882b744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 descr="C:\Users\Владелец\Desktop\тит 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50482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299695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Правовые аспекты деятельности сельскохозяйственных потребительских кооперативов</a:t>
            </a:r>
            <a:endParaRPr lang="ru-RU" sz="3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9269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Центр компетенций в сфере сельскохозяйственной кооперации  поддержки фермеров Кировской области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9675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Государственная</a:t>
            </a:r>
          </a:p>
          <a:p>
            <a:pPr algn="ctr">
              <a:buNone/>
            </a:pPr>
            <a:r>
              <a:rPr lang="ru-RU" sz="2400" dirty="0" smtClean="0"/>
              <a:t>    регистрация   кооператива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572000" cy="5517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Заявление, подписанное заявителем по установленной форме;</a:t>
            </a:r>
          </a:p>
          <a:p>
            <a:r>
              <a:rPr lang="ru-RU" sz="2400" dirty="0" smtClean="0"/>
              <a:t>Протокол общего организационного собрания членов кооператива;</a:t>
            </a:r>
          </a:p>
          <a:p>
            <a:r>
              <a:rPr lang="ru-RU" sz="2400" dirty="0" smtClean="0"/>
              <a:t>Устав (2 </a:t>
            </a:r>
            <a:r>
              <a:rPr lang="ru-RU" sz="2400" dirty="0" err="1" smtClean="0"/>
              <a:t>экз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Квитанция об уплате государственной пошлины;</a:t>
            </a:r>
          </a:p>
          <a:p>
            <a:r>
              <a:rPr lang="ru-RU" sz="2400" dirty="0" smtClean="0"/>
              <a:t>Копия свидетельства о праве собственности на помещение;</a:t>
            </a:r>
          </a:p>
          <a:p>
            <a:r>
              <a:rPr lang="ru-RU" sz="2400" dirty="0" smtClean="0"/>
              <a:t>Гарантийное письмо от собственника помещения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76672"/>
            <a:ext cx="424847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ЧЕЧЕТ</a:t>
            </a:r>
            <a:r>
              <a:rPr lang="ru-RU" sz="2400" b="1" dirty="0" smtClean="0">
                <a:solidFill>
                  <a:schemeClr val="tx1"/>
                </a:solidFill>
              </a:rPr>
              <a:t>ЧЕТВЕРТЫЙ ШАГ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Владелец\Desktop\nalogovii-inspektor-vidaet-registracionnuyu-kar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17646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2800" dirty="0" smtClean="0"/>
              <a:t>ПЯТЫЙ</a:t>
            </a:r>
            <a:r>
              <a:rPr lang="ru-RU" dirty="0" smtClean="0"/>
              <a:t> ШАГ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Организационный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Формируются органы управления кооператива;</a:t>
            </a:r>
          </a:p>
          <a:p>
            <a:r>
              <a:rPr lang="ru-RU" sz="2600" dirty="0" smtClean="0"/>
              <a:t>Распределяются центры ответственности;</a:t>
            </a:r>
          </a:p>
          <a:p>
            <a:r>
              <a:rPr lang="ru-RU" sz="2600" dirty="0" smtClean="0"/>
              <a:t>Изготавливается печать;</a:t>
            </a:r>
          </a:p>
          <a:p>
            <a:r>
              <a:rPr lang="ru-RU" sz="2600" dirty="0" smtClean="0"/>
              <a:t>Открытие расчетного счета;</a:t>
            </a:r>
          </a:p>
          <a:p>
            <a:r>
              <a:rPr lang="ru-RU" sz="2600" dirty="0" smtClean="0"/>
              <a:t>Вступление в ревизионный союз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60648"/>
            <a:ext cx="374441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ПЯТЫЙ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ШАГ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Владелец\Desktop\rw4GGLaBA-dwvfHhVDqKB_K7B-GkuwPhw9gH4XC98eGwvw_jsLk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960440" cy="1584176"/>
          </a:xfrm>
          <a:prstGeom prst="rect">
            <a:avLst/>
          </a:prstGeom>
          <a:noFill/>
        </p:spPr>
      </p:pic>
      <p:pic>
        <p:nvPicPr>
          <p:cNvPr id="4098" name="Picture 2" descr="C:\Users\Владелец\Desktop\1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40324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Процедура приема в члены кооператива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196753"/>
            <a:ext cx="8136904" cy="72007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3400" dirty="0" smtClean="0"/>
              <a:t>Письменное заявление с просьбой о приеме в члены (ассоциированные члены) кооператива</a:t>
            </a:r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060849"/>
            <a:ext cx="8075240" cy="108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Решение правления о приеме нового члена (ассоциированного члена) подлежит утверждению председателем и наблюдательным советом кооператива.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5699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Заявитель считается принятым в члены (ассоциированные члены)              кооператива со дня утверждения соответствующего решения правления кооператива наблюдательным советом кооператива или общим собранием членов кооператива.</a:t>
            </a:r>
            <a:endParaRPr lang="ru-RU" sz="2400" dirty="0"/>
          </a:p>
        </p:txBody>
      </p:sp>
      <p:pic>
        <p:nvPicPr>
          <p:cNvPr id="3073" name="Picture 1" descr="C:\Users\Владелец\Desktop\1_53c662d113dec53c662d113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29200"/>
            <a:ext cx="367240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Членские взносы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178696" cy="864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1"/>
            <a:ext cx="4536504" cy="118072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200" dirty="0" smtClean="0"/>
              <a:t>      Вносится в обязательном порядке и дает право голоса, участия в хозяйственной деятельности, получение кооперативных выплат.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2996952"/>
            <a:ext cx="30243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99992" y="2924944"/>
            <a:ext cx="42484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99992" y="3068960"/>
            <a:ext cx="403244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212976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Вносится по желанию члена кооператива. Размер дополнительного паевого взноса не ограничен.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572000" y="4715851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Членские целевые взносы невозвратные. 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700808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Обязательный паевой взнос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212976"/>
            <a:ext cx="345638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Дополнительный паевой взнос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509120"/>
            <a:ext cx="345638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Вступительный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взнос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Фонды, материально-техническая база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424936" cy="12241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Решение об образовании и размере неделимого фонда принимается членами кооператива и прописывается в уставе. Перечень имущества прилагается к уставу</a:t>
            </a:r>
            <a:endParaRPr lang="ru-RU" sz="2400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2736304" cy="26642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Внесение земли и другого имущества  (зданий, сооружений, техники, оборудования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276872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Покупка, строительство за счет собственных, заемных и бюджетных средств необходимого оборудования, зданий, сооружений и др.)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14908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Аренда земли и другого имущества у членов кооператива или других организаций и учреждений.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301208"/>
            <a:ext cx="8712968" cy="155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Формирование МТБ с использованием всех или не менее двух предыдущих вариантов: частично за счет внесения имущества в качестве паевого взноса, за счет покупки зданий, сооружений, техники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flipH="1">
            <a:off x="1835696" y="213285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198884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91880" y="1988840"/>
            <a:ext cx="21602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15816" y="2132856"/>
            <a:ext cx="504056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Контакты: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7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Центр компетенций в сфере сельскохозяйственной кооперации и поддержки фермеров Кировской области</a:t>
            </a:r>
          </a:p>
          <a:p>
            <a:endParaRPr lang="ru-RU" b="1" i="1" dirty="0" smtClean="0"/>
          </a:p>
          <a:p>
            <a:r>
              <a:rPr lang="ru-RU" dirty="0" smtClean="0"/>
              <a:t>г. Киров, ул. </a:t>
            </a:r>
            <a:r>
              <a:rPr lang="ru-RU" dirty="0" err="1" smtClean="0"/>
              <a:t>Прображенская</a:t>
            </a:r>
            <a:r>
              <a:rPr lang="ru-RU" dirty="0" smtClean="0"/>
              <a:t>, д. 66 , </a:t>
            </a:r>
            <a:r>
              <a:rPr lang="ru-RU" dirty="0" err="1" smtClean="0"/>
              <a:t>оф</a:t>
            </a:r>
            <a:r>
              <a:rPr lang="ru-RU" dirty="0" smtClean="0"/>
              <a:t>. 215 тел. </a:t>
            </a:r>
            <a:r>
              <a:rPr lang="ru-RU" b="1" dirty="0" smtClean="0"/>
              <a:t>64-01-91, 64-99-98</a:t>
            </a:r>
          </a:p>
          <a:p>
            <a:r>
              <a:rPr lang="ru-RU" dirty="0" smtClean="0"/>
              <a:t>Адрес электронной почты: </a:t>
            </a:r>
            <a:r>
              <a:rPr lang="en-US" b="1" dirty="0" err="1" smtClean="0"/>
              <a:t>kleverkirov@mail</a:t>
            </a:r>
            <a:r>
              <a:rPr lang="en-US" b="1" dirty="0" smtClean="0"/>
              <a:t>. </a:t>
            </a:r>
            <a:r>
              <a:rPr lang="en-US" b="1" dirty="0" err="1" smtClean="0"/>
              <a:t>Ru</a:t>
            </a:r>
            <a:endParaRPr lang="en-US" b="1" dirty="0" smtClean="0"/>
          </a:p>
          <a:p>
            <a:r>
              <a:rPr lang="ru-RU" b="1" dirty="0" smtClean="0">
                <a:hlinkClick r:id="rId2"/>
              </a:rPr>
              <a:t>Сайт : </a:t>
            </a:r>
            <a:r>
              <a:rPr lang="en-US" b="1" dirty="0" smtClean="0">
                <a:hlinkClick r:id="rId2"/>
              </a:rPr>
              <a:t>www.kleverkirov.ru</a:t>
            </a:r>
            <a:endParaRPr lang="en-US" b="1" dirty="0" smtClean="0"/>
          </a:p>
          <a:p>
            <a:r>
              <a:rPr lang="ru-RU" b="1" dirty="0" smtClean="0"/>
              <a:t>Бухгалтер, консультант Малафеева Ольга Геннадьевна</a:t>
            </a:r>
          </a:p>
          <a:p>
            <a:r>
              <a:rPr lang="ru-RU" b="1" dirty="0" smtClean="0"/>
              <a:t>Юрисконсульт, консультант </a:t>
            </a:r>
            <a:r>
              <a:rPr lang="ru-RU" b="1" dirty="0" err="1" smtClean="0"/>
              <a:t>Батюсь</a:t>
            </a:r>
            <a:r>
              <a:rPr lang="ru-RU" b="1" dirty="0" smtClean="0"/>
              <a:t> Алена Дмитриевна</a:t>
            </a:r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0100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Министерство сельского хозяйства и продовольствия Кировской области</a:t>
            </a:r>
          </a:p>
          <a:p>
            <a:r>
              <a:rPr lang="ru-RU" dirty="0" smtClean="0"/>
              <a:t>г.  Киров, ул. </a:t>
            </a:r>
            <a:r>
              <a:rPr lang="ru-RU" dirty="0" err="1" smtClean="0"/>
              <a:t>Дерендяева</a:t>
            </a:r>
            <a:r>
              <a:rPr lang="ru-RU" dirty="0" smtClean="0"/>
              <a:t>, д. 23 , </a:t>
            </a:r>
            <a:r>
              <a:rPr lang="ru-RU" dirty="0" err="1" smtClean="0"/>
              <a:t>каб</a:t>
            </a:r>
            <a:r>
              <a:rPr lang="ru-RU" dirty="0" smtClean="0"/>
              <a:t>. 334. Тел (</a:t>
            </a:r>
            <a:r>
              <a:rPr lang="ru-RU" b="1" dirty="0" smtClean="0"/>
              <a:t>88332) 27-27-38 (</a:t>
            </a:r>
            <a:r>
              <a:rPr lang="ru-RU" b="1" dirty="0" err="1" smtClean="0"/>
              <a:t>доб</a:t>
            </a:r>
            <a:r>
              <a:rPr lang="ru-RU" b="1" dirty="0" smtClean="0"/>
              <a:t>. 3842)</a:t>
            </a:r>
          </a:p>
          <a:p>
            <a:r>
              <a:rPr lang="ru-RU" dirty="0" smtClean="0"/>
              <a:t>Адрес электронной почты: </a:t>
            </a:r>
            <a:r>
              <a:rPr lang="en-US" b="1" dirty="0" smtClean="0">
                <a:hlinkClick r:id="rId3"/>
              </a:rPr>
              <a:t>orp@dsx-kirov.ru</a:t>
            </a:r>
            <a:endParaRPr lang="en-US" b="1" dirty="0" smtClean="0"/>
          </a:p>
          <a:p>
            <a:r>
              <a:rPr lang="ru-RU" b="1" dirty="0" smtClean="0"/>
              <a:t>Главный специалист- эксперт  Ковалева Антонина Николаевна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83568" y="5006006"/>
            <a:ext cx="8136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Ревизионный союз сельскохозяйственных кооперативов Кировской области «Вятка» </a:t>
            </a:r>
          </a:p>
          <a:p>
            <a:r>
              <a:rPr lang="ru-RU" dirty="0" smtClean="0"/>
              <a:t>г. Киров, ул. Производственная, д. 20, тел. </a:t>
            </a:r>
            <a:r>
              <a:rPr lang="ru-RU" b="1" dirty="0" smtClean="0"/>
              <a:t>8-953-677-01-77</a:t>
            </a:r>
          </a:p>
          <a:p>
            <a:r>
              <a:rPr lang="ru-RU" dirty="0" smtClean="0"/>
              <a:t>Адрес электронной почты : </a:t>
            </a:r>
            <a:r>
              <a:rPr lang="en-US" b="1" dirty="0" smtClean="0"/>
              <a:t>elenaok11@mail.ru</a:t>
            </a:r>
            <a:endParaRPr lang="ru-RU" b="1" dirty="0" smtClean="0"/>
          </a:p>
          <a:p>
            <a:r>
              <a:rPr lang="ru-RU" dirty="0" err="1" smtClean="0"/>
              <a:t>Исполнителный</a:t>
            </a:r>
            <a:r>
              <a:rPr lang="ru-RU" dirty="0" smtClean="0"/>
              <a:t> директор </a:t>
            </a:r>
            <a:r>
              <a:rPr lang="ru-RU" dirty="0" err="1" smtClean="0"/>
              <a:t>Караулова</a:t>
            </a:r>
            <a:r>
              <a:rPr lang="ru-RU" dirty="0" smtClean="0"/>
              <a:t> Елена Владимировна</a:t>
            </a:r>
          </a:p>
          <a:p>
            <a:r>
              <a:rPr lang="ru-RU" dirty="0" smtClean="0"/>
              <a:t>Ревизор-консультант Мальцева Олеся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НОРМАТИВНО-ПРАВОВАЯ БАЗА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Федеральный закон  №193- ФЗ  от 08.12.1995 г. </a:t>
            </a:r>
          </a:p>
          <a:p>
            <a:pPr algn="ctr"/>
            <a:r>
              <a:rPr lang="ru-RU" sz="2400" b="1" dirty="0" smtClean="0"/>
              <a:t>«О сельскохозяйственной кооперации» </a:t>
            </a:r>
            <a:endParaRPr lang="ru-RU" sz="2400" dirty="0"/>
          </a:p>
        </p:txBody>
      </p:sp>
      <p:pic>
        <p:nvPicPr>
          <p:cNvPr id="2050" name="Picture 2" descr="C:\Users\Владелец\Desktop\c557916b3c19c55e5df1f088e12c56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8412"/>
            <a:ext cx="8496944" cy="452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Проблемы, породившие внимание к кооперативной тематике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23529" y="1484784"/>
            <a:ext cx="8568951" cy="15838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tx1"/>
                </a:solidFill>
              </a:rPr>
              <a:t>Низкий уровень доходности сельскохозяйственного производства в личных подсобных хозяйствах, крестьянских (фермерских) хозяйствах, малых сельскохозяйственных организаций при том, что значение данных форм для производства сельскохозяйственной продукции и развития сельских территорий – велико.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3212976"/>
            <a:ext cx="82893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Малый масштаб деятельности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9552" y="3717032"/>
            <a:ext cx="836131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Закупка ресурсов по розничным ценам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noProof="0" dirty="0" smtClean="0"/>
              <a:t>Использование низкоэффективной техники и оборудования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Сбыт продукции в неудобное время (с поля)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noProof="0" dirty="0" smtClean="0"/>
              <a:t>Сбыт малыми партиями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Сбыт продукции малой глубины переработки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noProof="0" dirty="0" smtClean="0"/>
              <a:t>Не используется труд специалистов (зоотехник, агроном, бухгалтер и др.)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РЕШЕНИЕ</a:t>
            </a:r>
            <a:endParaRPr lang="ru-RU" sz="2400" b="1" i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71600" y="1340768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1412776"/>
            <a:ext cx="7776864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noProof="0" dirty="0" smtClean="0">
                <a:cs typeface="Times New Roman" pitchFamily="18" charset="0"/>
              </a:rPr>
              <a:t>Эффективные технологии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Оборудование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noProof="0" dirty="0" smtClean="0">
                <a:cs typeface="Times New Roman" pitchFamily="18" charset="0"/>
              </a:rPr>
              <a:t>Рынки сбыта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cs typeface="Times New Roman" pitchFamily="18" charset="0"/>
              </a:rPr>
              <a:t>Заключение договоров с крупными поставщиками на более выгодных условиях с минимальной ценой.</a:t>
            </a:r>
            <a:endParaRPr lang="ru-RU" sz="2000" noProof="0" dirty="0" smtClean="0"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cs typeface="Times New Roman" pitchFamily="18" charset="0"/>
              </a:rPr>
              <a:t>Специалисты и т.д.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cs typeface="Times New Roman" pitchFamily="18" charset="0"/>
              </a:rPr>
              <a:t>Доступность кредитов и господдержка (гранты, субсидии)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noProof="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noProof="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4509120"/>
            <a:ext cx="777686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05064"/>
            <a:ext cx="8496944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000" b="1" dirty="0" smtClean="0"/>
              <a:t>       Сельскохозяйственный</a:t>
            </a:r>
            <a:r>
              <a:rPr lang="ru-RU" sz="2000" dirty="0" smtClean="0"/>
              <a:t> </a:t>
            </a:r>
            <a:r>
              <a:rPr lang="ru-RU" sz="2000" b="1" dirty="0" smtClean="0"/>
              <a:t>потребительский</a:t>
            </a:r>
            <a:r>
              <a:rPr lang="ru-RU" sz="2000" dirty="0" smtClean="0"/>
              <a:t> </a:t>
            </a:r>
            <a:r>
              <a:rPr lang="ru-RU" sz="2000" b="1" dirty="0" smtClean="0"/>
              <a:t>кооператив -</a:t>
            </a:r>
            <a:r>
              <a:rPr lang="ru-RU" sz="2000" dirty="0" smtClean="0"/>
              <a:t> некоммерческая организация, созданная </a:t>
            </a:r>
            <a:r>
              <a:rPr lang="ru-RU" sz="2000" b="1" dirty="0" smtClean="0"/>
              <a:t>сельскохозяйственными</a:t>
            </a:r>
            <a:r>
              <a:rPr lang="ru-RU" sz="2000" dirty="0" smtClean="0"/>
              <a:t> товаропроизводителями при условии их обязательного участия в хозяйственной деятельности </a:t>
            </a:r>
            <a:r>
              <a:rPr lang="ru-RU" sz="2000" b="1" dirty="0" smtClean="0"/>
              <a:t>кооператива</a:t>
            </a:r>
            <a:r>
              <a:rPr lang="ru-RU" sz="2000" dirty="0" smtClean="0"/>
              <a:t>, в целях переработки </a:t>
            </a:r>
            <a:r>
              <a:rPr lang="ru-RU" sz="2000" b="1" dirty="0" smtClean="0"/>
              <a:t>сельскохозяйственной</a:t>
            </a:r>
            <a:r>
              <a:rPr lang="ru-RU" sz="2000" dirty="0" smtClean="0"/>
              <a:t> продукции, ее сбыта, выполнения мелиоративных, транспортных, строительных работ, ветеринарного обслуживания и др. (ст. 4 Федерального закона от 8 декабря 1995 г. N 193-ФЗ "О </a:t>
            </a:r>
            <a:r>
              <a:rPr lang="ru-RU" sz="2000" b="1" dirty="0" smtClean="0"/>
              <a:t>сельскохозяйственной</a:t>
            </a:r>
            <a:r>
              <a:rPr lang="ru-RU" sz="2000" dirty="0" smtClean="0"/>
              <a:t> </a:t>
            </a:r>
            <a:r>
              <a:rPr lang="ru-RU" sz="2000" b="1" dirty="0" smtClean="0"/>
              <a:t>кооперации</a:t>
            </a:r>
            <a:r>
              <a:rPr lang="ru-RU" sz="2000" dirty="0" smtClean="0"/>
              <a:t>") (далее </a:t>
            </a:r>
            <a:r>
              <a:rPr lang="ru-RU" sz="2000" dirty="0" err="1" smtClean="0"/>
              <a:t>СПоК</a:t>
            </a:r>
            <a:r>
              <a:rPr lang="ru-RU" sz="2000" dirty="0" smtClean="0"/>
              <a:t>).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5696" y="260648"/>
            <a:ext cx="5544616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КООПЕРАЦИЯ</a:t>
            </a:r>
            <a:endParaRPr lang="ru-RU" b="1" i="1" dirty="0"/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4644008" y="1124744"/>
            <a:ext cx="51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9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000" dirty="0" smtClean="0"/>
              <a:t>Потребительский кооператив образуется, если в его состав входит не менее двух юридических лиц или не менее пяти граждан, если иное не предусмотрено ФЗ «О сельскохозяйственной кооперации»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менее 50 процентов объема работ (услуг)  должно осуществляться для членов данных кооперативов.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0648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Calibri" pitchFamily="34" charset="0"/>
                <a:cs typeface="Times New Roman" pitchFamily="18" charset="0"/>
              </a:rPr>
              <a:t>Сельскохозяйственные потребительские кооперативы</a:t>
            </a:r>
            <a:endParaRPr lang="ru-RU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104456" cy="648072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Перерабатывающие</a:t>
            </a:r>
            <a:endParaRPr lang="ru-RU" sz="2400" dirty="0"/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395536" y="2708920"/>
            <a:ext cx="410445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Сбытовые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4788024" y="2564904"/>
            <a:ext cx="4032448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Продажа продукции,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виды сопутствующих услуг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395536" y="4365104"/>
            <a:ext cx="41044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Обслуживающие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 txBox="1">
            <a:spLocks/>
          </p:cNvSpPr>
          <p:nvPr/>
        </p:nvSpPr>
        <p:spPr>
          <a:xfrm rot="10800000" flipV="1">
            <a:off x="4788024" y="4005064"/>
            <a:ext cx="4032448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    Все виды работ,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     обеспечивающих работу кооператива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395536" y="5661248"/>
            <a:ext cx="41044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Снабженческие</a:t>
            </a:r>
          </a:p>
        </p:txBody>
      </p:sp>
      <p:sp>
        <p:nvSpPr>
          <p:cNvPr id="15" name="Содержимое 6"/>
          <p:cNvSpPr txBox="1">
            <a:spLocks/>
          </p:cNvSpPr>
          <p:nvPr/>
        </p:nvSpPr>
        <p:spPr>
          <a:xfrm>
            <a:off x="4788024" y="5373216"/>
            <a:ext cx="4032448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Снабжение</a:t>
            </a:r>
            <a:r>
              <a:rPr lang="ru-RU" sz="2400" dirty="0" smtClean="0"/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техникой,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средствами производства,      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материалами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6"/>
          <p:cNvSpPr txBox="1">
            <a:spLocks/>
          </p:cNvSpPr>
          <p:nvPr/>
        </p:nvSpPr>
        <p:spPr>
          <a:xfrm>
            <a:off x="4788024" y="1556792"/>
            <a:ext cx="404083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   П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ереработка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с/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продукции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83671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dk1"/>
                </a:solidFill>
              </a:rPr>
              <a:t>       Наименование потребительского кооператива должно содержать указание на основную цель деятельности, а также слова «с/</a:t>
            </a:r>
            <a:r>
              <a:rPr lang="ru-RU" dirty="0" err="1" smtClean="0">
                <a:solidFill>
                  <a:schemeClr val="dk1"/>
                </a:solidFill>
              </a:rPr>
              <a:t>х</a:t>
            </a:r>
            <a:r>
              <a:rPr lang="ru-RU" dirty="0" smtClean="0">
                <a:solidFill>
                  <a:schemeClr val="dk1"/>
                </a:solidFill>
              </a:rPr>
              <a:t>  потребительский кооператив»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Создание кооператива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038600" cy="2880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Собрание потенциальных членов кооператива, имеющих общие потребности, задачи, которые можно решить с помощью кооператива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824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Необходимость создания кооператива</a:t>
            </a:r>
          </a:p>
          <a:p>
            <a:r>
              <a:rPr lang="ru-RU" sz="2400" dirty="0" smtClean="0"/>
              <a:t>Потенциальны члены кооператива</a:t>
            </a:r>
          </a:p>
          <a:p>
            <a:r>
              <a:rPr lang="ru-RU" sz="2400" dirty="0" smtClean="0"/>
              <a:t>Виды деятельности</a:t>
            </a:r>
          </a:p>
          <a:p>
            <a:r>
              <a:rPr lang="ru-RU" sz="2400" dirty="0" smtClean="0"/>
              <a:t>Создается инициативная группа.</a:t>
            </a:r>
          </a:p>
          <a:p>
            <a:r>
              <a:rPr lang="ru-RU" sz="2400" dirty="0" smtClean="0"/>
              <a:t>ТЭО</a:t>
            </a:r>
            <a:endParaRPr lang="ru-RU" sz="2400" dirty="0"/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1907704" y="1052736"/>
            <a:ext cx="5472608" cy="576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ПЕРВЫЙ ШАГ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Владелец\Desktop\1438854430_istock_meeting8382715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417646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ВТОРОЙ ШАГ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392488" cy="309634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dirty="0" smtClean="0"/>
              <a:t>     Инициативная группа оценивает возможности и потребности успешной деятельности кооператива и его членов, проводит  первое организационное собрание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3898776" cy="51125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Объединение с/</a:t>
            </a:r>
            <a:r>
              <a:rPr lang="ru-RU" sz="2400" dirty="0" err="1" smtClean="0"/>
              <a:t>х</a:t>
            </a:r>
            <a:r>
              <a:rPr lang="ru-RU" sz="2400" dirty="0" smtClean="0"/>
              <a:t> товаропроизводителей</a:t>
            </a:r>
          </a:p>
          <a:p>
            <a:r>
              <a:rPr lang="ru-RU" sz="2400" dirty="0" smtClean="0"/>
              <a:t>Спрос на услуги</a:t>
            </a:r>
          </a:p>
          <a:p>
            <a:r>
              <a:rPr lang="ru-RU" sz="2400" dirty="0" smtClean="0"/>
              <a:t>Объем хозяйственного участия</a:t>
            </a:r>
          </a:p>
          <a:p>
            <a:r>
              <a:rPr lang="ru-RU" sz="2400" dirty="0" smtClean="0"/>
              <a:t>Правила определения величины обязательного паевого взноса в зависимости от предполагаемого объема хозяйственного участия члена кооператива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ВТОРОЙ ШАГ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69" name="Picture 1" descr="C:\Users\Владелец\Desktop\Team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439248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ТРЕТИЙ ШАГ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10744" cy="226084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Проведение учредительного собрания. Принимаются решения: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752528" cy="4997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 учреждении кооператива;</a:t>
            </a:r>
          </a:p>
          <a:p>
            <a:r>
              <a:rPr lang="ru-RU" sz="2400" dirty="0" smtClean="0"/>
              <a:t>О приеме в члены</a:t>
            </a:r>
          </a:p>
          <a:p>
            <a:r>
              <a:rPr lang="ru-RU" sz="2400" dirty="0" smtClean="0"/>
              <a:t>Об избрании правления, наблюдательного совета</a:t>
            </a:r>
          </a:p>
          <a:p>
            <a:r>
              <a:rPr lang="ru-RU" sz="2400" dirty="0" smtClean="0"/>
              <a:t>Утверждение сметы доходов и расходов;</a:t>
            </a:r>
          </a:p>
          <a:p>
            <a:r>
              <a:rPr lang="ru-RU" sz="2400" dirty="0" smtClean="0"/>
              <a:t>Выбор системы налогообложения;</a:t>
            </a:r>
          </a:p>
          <a:p>
            <a:r>
              <a:rPr lang="ru-RU" sz="2400" dirty="0" smtClean="0"/>
              <a:t>Вступление в ревизионный союз</a:t>
            </a:r>
          </a:p>
          <a:p>
            <a:pPr>
              <a:buNone/>
            </a:pPr>
            <a:r>
              <a:rPr lang="ru-RU" sz="2400" dirty="0" smtClean="0"/>
              <a:t>      Решение оформляется </a:t>
            </a:r>
            <a:r>
              <a:rPr lang="ru-RU" sz="2400" b="1" i="1" dirty="0" smtClean="0"/>
              <a:t>протоколом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76672"/>
            <a:ext cx="43204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ТРЕТИЙ ШАГ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Владелец\Desktop\signature_contract_person_signing_a_document-1197862.jpg!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888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сельского хозяйства и продовольствия Кировской области </vt:lpstr>
      <vt:lpstr>Слайд 2</vt:lpstr>
      <vt:lpstr>Проблемы, породившие внимание к кооперативной тематике</vt:lpstr>
      <vt:lpstr>РЕШЕНИЕ</vt:lpstr>
      <vt:lpstr>Слайд 5</vt:lpstr>
      <vt:lpstr>Сельскохозяйственные потребительские кооперативы</vt:lpstr>
      <vt:lpstr>Создание кооператива </vt:lpstr>
      <vt:lpstr>ВТОРОЙ ШАГ</vt:lpstr>
      <vt:lpstr>ТРЕТИЙ ШАГ</vt:lpstr>
      <vt:lpstr>Четвертый шаг</vt:lpstr>
      <vt:lpstr>ПЯТЫЙ ШАГ</vt:lpstr>
      <vt:lpstr>Процедура приема в члены кооператива</vt:lpstr>
      <vt:lpstr>Членские взносы </vt:lpstr>
      <vt:lpstr>Фонды, материально-техническая база</vt:lpstr>
      <vt:lpstr> Контакты: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сельского хозяйства и продовольствия Кировской области Центр компетенций в сфере сельскохозяйственной кооперации  поддержки фермеров Кировской области</dc:title>
  <dc:creator>Владелец</dc:creator>
  <cp:lastModifiedBy>Владелец</cp:lastModifiedBy>
  <cp:revision>88</cp:revision>
  <dcterms:created xsi:type="dcterms:W3CDTF">2021-03-04T11:26:55Z</dcterms:created>
  <dcterms:modified xsi:type="dcterms:W3CDTF">2021-03-10T10:16:16Z</dcterms:modified>
</cp:coreProperties>
</file>