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59" r:id="rId6"/>
    <p:sldId id="261" r:id="rId7"/>
    <p:sldId id="266" r:id="rId8"/>
    <p:sldId id="275" r:id="rId9"/>
    <p:sldId id="276" r:id="rId10"/>
    <p:sldId id="277" r:id="rId11"/>
    <p:sldId id="278" r:id="rId12"/>
    <p:sldId id="279" r:id="rId13"/>
    <p:sldId id="280" r:id="rId14"/>
    <p:sldId id="271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F69F2-3FCD-4EEE-94EF-CA5ECBAE85B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3EF7-F795-42B9-BB63-6BCE763E2E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3EF7-F795-42B9-BB63-6BCE763E2E5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FDEC-8521-4EBE-9900-627610C01F43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7D8FA-A03E-4F4F-93C7-92F34B8B8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772400" cy="1470025"/>
          </a:xfrm>
        </p:spPr>
        <p:txBody>
          <a:bodyPr>
            <a:normAutofit/>
          </a:bodyPr>
          <a:lstStyle/>
          <a:p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Порядок внесения имущества К(Ф)Х, </a:t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победителя конкурсного отбора</a:t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в неделимый фонд </a:t>
            </a:r>
            <a:r>
              <a:rPr lang="ru-RU" sz="2500" b="1" i="1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57.userapi.com/c639420/v639420729/8932/xseu1_oE6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143" cy="23488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6093296"/>
            <a:ext cx="237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2021 год, г. Киров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51345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Копии бухгалтерской отчетности организаций, индивидуальных предпринимателей (кроме сельскохозяйственных потребительских кооперативов), являвшихся членами кооператива                   на 1-е число месяца подачи заявки на участие в конкурсе, составленной по форме, установленной Министерством сельского хозяйства Российской Федерации. Если указанные организации и индивидуальные предприниматели не составляют в соответствии с законодательством Российской Федерации бухгалтерскую отчетность, то представляются копии документов, в которых ведется налоговый учет доходов и расходов, и копии налоговой отчетности с отметками налоговых органов о ее принятии.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212976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Утвержденный кооперативом бизнес-план по форме, установленной правовым актом министерства (представляется на бумажном и электронном носителях).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14908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Копия протокола общего собрания членов кооператива о принятии крестьянского (фермерского) хозяйства или индивидуального предпринимателя, планирующего направить не менее 25% и не более 50% средств гранта на формирование неделимого фонда кооператива, в члены вышеуказанного кооператива.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973591" cy="936104"/>
          </a:xfrm>
          <a:prstGeom prst="rect">
            <a:avLst/>
          </a:prstGeom>
          <a:noFill/>
        </p:spPr>
      </p:pic>
      <p:pic>
        <p:nvPicPr>
          <p:cNvPr id="6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973591" cy="936104"/>
          </a:xfrm>
          <a:prstGeom prst="rect">
            <a:avLst/>
          </a:prstGeom>
          <a:noFill/>
        </p:spPr>
      </p:pic>
      <p:pic>
        <p:nvPicPr>
          <p:cNvPr id="7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973591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Справки об отсутствии (наличии) у кооператива задолженности по налогам (сборам), по страховым взносам и начисленным по ним пеням и штрафам, выданные налоговым органом и региональным отделением Фонда социального страхования Российской Федерации, на учете в которых состоит кооператив, по состоянию на дату подачи заявки на участие в конкурсе (могут быть представлены по инициативе кооператива)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564904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Справка о состоянии расчетов по налогам, сборам, страховым взносам, пеням, штрафам, процентам организаций и индивидуальных предпринимателей по форме, утвержденной приложением № 1 или приложением № 4 к приказу Министерства финансов Российской Федерации и Федеральной налоговой службы от 28.12.2016 №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ММВ-7-17/722@, – в случае если у кооператива имеется задолженность по налогам (сборам), по страховым взносам и начисленным по ним пеням и штрафам.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509121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Справка, содержащая сведения о фамилиях, именах, отчествах членов правления и главного бухгалтера кооператива, подписанная председателем кооператива.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58924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Положительное заключение ревизионного союза о деятельности кооператива за отчетный период, содержащее сведения о соблюдении кооперативом требования по выполнению работ и оказанию услуг для членов кооператива в объеме не менее 50%.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973591" cy="864096"/>
          </a:xfrm>
          <a:prstGeom prst="rect">
            <a:avLst/>
          </a:prstGeom>
          <a:noFill/>
        </p:spPr>
      </p:pic>
      <p:pic>
        <p:nvPicPr>
          <p:cNvPr id="7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04" y="2780928"/>
            <a:ext cx="973591" cy="1008112"/>
          </a:xfrm>
          <a:prstGeom prst="rect">
            <a:avLst/>
          </a:prstGeom>
          <a:noFill/>
        </p:spPr>
      </p:pic>
      <p:pic>
        <p:nvPicPr>
          <p:cNvPr id="8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973591" cy="936104"/>
          </a:xfrm>
          <a:prstGeom prst="rect">
            <a:avLst/>
          </a:prstGeom>
          <a:noFill/>
        </p:spPr>
      </p:pic>
      <p:pic>
        <p:nvPicPr>
          <p:cNvPr id="9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33256"/>
            <a:ext cx="973591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Справка (уведомление) о членстве кооператива в ревизионном союзе (на дату подачи заявки на участие в конкурсе)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973591" cy="936104"/>
          </a:xfrm>
          <a:prstGeom prst="rect">
            <a:avLst/>
          </a:prstGeom>
          <a:noFill/>
        </p:spPr>
      </p:pic>
      <p:pic>
        <p:nvPicPr>
          <p:cNvPr id="1026" name="Picture 2" descr="D:\ОЛЬГА ПК\ОЛЬГА ПК\ЦЕНТР КОМПЕТЕНЦИИ МСП\2021\document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136904" cy="498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</a:t>
            </a:r>
            <a:r>
              <a:rPr lang="en-US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отчетности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76470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Победитель конкурса представляет в министерство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973591" cy="864096"/>
          </a:xfrm>
          <a:prstGeom prst="rect">
            <a:avLst/>
          </a:prstGeom>
          <a:noFill/>
        </p:spPr>
      </p:pic>
      <p:pic>
        <p:nvPicPr>
          <p:cNvPr id="5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04" y="2708920"/>
            <a:ext cx="973591" cy="936104"/>
          </a:xfrm>
          <a:prstGeom prst="rect">
            <a:avLst/>
          </a:prstGeom>
          <a:noFill/>
        </p:spPr>
      </p:pic>
      <p:pic>
        <p:nvPicPr>
          <p:cNvPr id="6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04" y="4221088"/>
            <a:ext cx="973591" cy="9361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196753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 о финансово-экономическом состоянии победителя конкурса, получившего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грантовую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поддержку в рамках регионального проекта «Акселерация субъектов малого и среднего предпринимательства в Кировской области», по формам (в том числе в электронном формате), утверждаемым правовым актом министерства, в срок до 10-го числа квартала, следующего за отчетным;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70892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 о достижении значений результатов предоставления гранта по форме, предусмотренной типовой формой соглашения, установленной Министерством финансов Российской Федерации, в срок до 10 января года, следующего за отчетным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861048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 если победитель конкурса планирует направить не менее 25% и не более 50% средств гранта на формирование неделимого фонда кооператива, кооператив представляет в министерство отчет о результатах своей деятельности по форме, установленной правовым актом министерства, в срок до 10 января года, следующего за отчетным.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37321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вправе устанавливать в соглашении сроки и формы представления победителем конкурса дополнительной отчетности.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s://cstor.nn2.ru/forum/data/forum/images/2019-04/229250258-esclamativo.jpg"/>
          <p:cNvPicPr/>
          <p:nvPr/>
        </p:nvPicPr>
        <p:blipFill>
          <a:blip r:embed="rId3" cstate="print"/>
          <a:srcRect l="22115" t="7276" r="26945" b="6686"/>
          <a:stretch>
            <a:fillRect/>
          </a:stretch>
        </p:blipFill>
        <p:spPr bwMode="auto">
          <a:xfrm>
            <a:off x="395536" y="5281301"/>
            <a:ext cx="792088" cy="13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8024" y="442555"/>
            <a:ext cx="4032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распоряжением министерства сельского хозяйства и продовольствия Кировской области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06.05.2021 № 43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826723"/>
            <a:ext cx="86409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финансово-экономическом состоянии победителя конкурса, получившего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грантовую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поддержку в рамках регионального проекта 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Акселерация субъектов малого и среднего предпринимательства в Кировской области»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«_____» _____________ 2021 года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(наименование победителя конкурса)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5281870"/>
            <a:ext cx="84249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Представляется в министерство сельского хозяйства и продовольствия Кировской области победителем конкурса по отбору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заявителей для предоставления грантов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Агростартап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раз в квартал не позднее 10-го числа квартала, следующего за отчетным, на бумажном носителе и в электронном формате на адрес электронной почты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@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kirov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372770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4. Расход средств сельскохозяйственным потребительским кооперативом (далее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в неделимый фонд которого внесены средства гранта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5" y="1196752"/>
          <a:ext cx="8088559" cy="5504157"/>
        </p:xfrm>
        <a:graphic>
          <a:graphicData uri="http://schemas.openxmlformats.org/drawingml/2006/table">
            <a:tbl>
              <a:tblPr/>
              <a:tblGrid>
                <a:gridCol w="743457"/>
                <a:gridCol w="513946"/>
                <a:gridCol w="387140"/>
                <a:gridCol w="612413"/>
                <a:gridCol w="547568"/>
                <a:gridCol w="476961"/>
                <a:gridCol w="463031"/>
                <a:gridCol w="487048"/>
                <a:gridCol w="613372"/>
                <a:gridCol w="761793"/>
                <a:gridCol w="761793"/>
                <a:gridCol w="624901"/>
                <a:gridCol w="547568"/>
                <a:gridCol w="547568"/>
              </a:tblGrid>
              <a:tr h="9193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Ф.И.О.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послед-нее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– при наличии) главы КФХ или ИП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ИНН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Год получения гранта на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реализа-цию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проекта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Агростар-тап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Полное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наиме-нование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ИНН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деяте-льности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по ОКВЭД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Направ-ление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деяте-льности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на которое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направ-лены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средства гранта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Агрос-тартап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»,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соответ-ствии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 ОКВЭД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Сумма гранта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Агростар-тап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», внесенная в неделимый фонд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Использовано средств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 соответствии с планом расходов (рублей)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оборудо-вание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для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производ-ственных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объектов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оборудова-ние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предназна-ченное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для объектов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аквакультуры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рыбоводства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приобрете-ние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сельскохо-зяйствен-ной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техники и транспорта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приобре-тение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снегоход-ных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транспор-тных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средств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доставка и монтаж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оборудо-вания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техники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93784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5. Приобретение имущества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неделимый фонд которого внесены средства гранта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1" y="908720"/>
          <a:ext cx="8424940" cy="5879072"/>
        </p:xfrm>
        <a:graphic>
          <a:graphicData uri="http://schemas.openxmlformats.org/drawingml/2006/table">
            <a:tbl>
              <a:tblPr/>
              <a:tblGrid>
                <a:gridCol w="640543"/>
                <a:gridCol w="592362"/>
                <a:gridCol w="431086"/>
                <a:gridCol w="646630"/>
                <a:gridCol w="578161"/>
                <a:gridCol w="647137"/>
                <a:gridCol w="608591"/>
                <a:gridCol w="470137"/>
                <a:gridCol w="725239"/>
                <a:gridCol w="859636"/>
                <a:gridCol w="859636"/>
                <a:gridCol w="719152"/>
                <a:gridCol w="646630"/>
              </a:tblGrid>
              <a:tr h="37346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Полное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наимено-вание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ИНН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Год внесения части средств гранта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Агростар-тап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 в неделимый фонд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Количе-ство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КФХ и ИП, внесших часть средств гранта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Агро-стартап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недели-мый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фонд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единиц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Общая сумма гранта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Агростар-тап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», часть из которого внесена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недели-мый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фонд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Сумма гранта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Агро-стартап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», внесенная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недели-мый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фонд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деяте-льно-сти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по ОКВЭД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Направ-ление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деяте-льности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на которое направлены средства гранта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Агрос-тартап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»,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соответ-ствии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 ОКВЭД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Приобретено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за счет средств гранта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 в соответствии с планом расходов (единиц)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Оборудо-вания для производ-ственных объектов СПоК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оборудования, предназначен-ного для объектов аквакультуры и рыбоводства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сельскохо-зяйственной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техники и транспорта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приобрете-ние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снегоход-ных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транспорт-ных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средств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8-(8332) 64-02-56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13285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работы понедельник - четверг с 08.00 до 17.00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пятница с 08.00 до 16.00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 с 12.00 до 12.45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4297" y="3244334"/>
            <a:ext cx="40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Просьба заранее сообщать о приезде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94116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Малафеева Ольга Геннадьевна  тел. 64-01-91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bsmi.ru/upload/iblock/f61/f612043aa9d8ab73ec0321cd0847c8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620688"/>
            <a:ext cx="3038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30.04.2021 № 224-П «О предоставлении грантов «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068960"/>
            <a:ext cx="339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Условные сокращения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4052124"/>
            <a:ext cx="8424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сельского хозяйства и продовольствия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(далее Министерство)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(Ф)Х – крестьянское (фермерское) Хозяйство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ИП- индивидуальный предприниматель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сельскохозяйственный потребительский кооператив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Направить часть средств гранта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36904" cy="5760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Заявитель вправе вносить не менее 25% и не более 50% средств гранта в неделимый фонд кооператива.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85293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направлении части средств гранта на формирование неделимого фонда кооператива вступить в кооператив после государственной регистрации крестьянского (фермерского) хозяйства или индивидуального предпринимателя в органах Федеральной налоговой службы на территории Кировской области до предоставления средств гранта (для граждан Российской Федерации).</a:t>
            </a:r>
            <a:endParaRPr lang="ru-RU" sz="1400" dirty="0"/>
          </a:p>
        </p:txBody>
      </p:sp>
      <p:pic>
        <p:nvPicPr>
          <p:cNvPr id="12290" name="Picture 2" descr="https://avatars.mds.yandex.net/get-zen_doc/168279/pub_5b34c06a38ac4100aa56be72_5b34cbe5fe1d2c00a932aba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21088"/>
            <a:ext cx="4824536" cy="2532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293096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Являться членом одного из ревизионных союзов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780928"/>
            <a:ext cx="788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Иметь в наименовании указание на основную цель его деятельности, а также слова «сельскохозяйственный потребительский кооператив»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7232" y="5724872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97152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Иметь бизнес-план, составленный по форме, утвержденной правовым актом министерства.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4482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 сельскохозяйственными товаропроизводителями и (или) ведущими личное подсобное хозяйство гражданами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420888"/>
            <a:ext cx="7884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Быть созданным не менее чем 2 юридическими лицами или не менее чем 5 гражданами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284984"/>
            <a:ext cx="788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Быть субъектом малого и среднего предпринимательства в соответствии с Федеральным законом от 24.07.2007 №209-ФЗ «О развитии малого и среднего предпринимательства в Российской Федерации» и состоять в реестре  субъектов МСП, размещенном на сайте Федеральной налоговой службы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67136" y="508518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согласно приложения № 3 (для кооперативов с организацией учета на давальческом сырье)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приложения № 4 (для кооперативов с организацией учета затрат на приобретение сырья)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052736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Зарегистрирован в соответствии с ФЗ от 08.12.1995 №193-ФЗ «О сельскохозяйственной кооперации» и осуществлять деятельность на сельской территории или территории сельской агломерации Кировской области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https://static.wixstatic.com/media/ab94c9_ace527adbd8943ebb327a9c48dcfdb31~mv2_d_5840_5700_s_4_2.jpg"/>
          <p:cNvPicPr>
            <a:picLocks noChangeAspect="1" noChangeArrowheads="1"/>
          </p:cNvPicPr>
          <p:nvPr/>
        </p:nvPicPr>
        <p:blipFill>
          <a:blip r:embed="rId2" cstate="print"/>
          <a:srcRect l="18825" r="16466"/>
          <a:stretch>
            <a:fillRect/>
          </a:stretch>
        </p:blipFill>
        <p:spPr bwMode="auto">
          <a:xfrm>
            <a:off x="0" y="1844824"/>
            <a:ext cx="1115616" cy="25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4744"/>
            <a:ext cx="8316416" cy="1080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иметь неисполненных обязанностей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сборах, в сумме, превышающей 10 тыс. рублей, по состоянию на дату подачи на участие в конкурсе.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2422060"/>
            <a:ext cx="7956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иметь просроченной задолженности по возврату в областной бюджет субсидий, бюджетных инвестиций, предоставленных в том числе в соответствии с иными правовыми актами, и иной просроченной  (неурегулированной) задолженности по денежным обязательствам перед областным бюджетом по состоянию на 1-е число месяца подачи заявки на участие в конкурсе.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3645024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находиться в процессе реорганизации (за исключением реорганизации в форме присоединения к кооперативу другого юридического лица), ликвидации, в его отношении не должна быть введена процедура банкротства, деятельность кооператива не должна быть приостановлена в порядке, предусмотренном законодательством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4749393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иметь сведений о председателе, членах правления и главном бухгалтере кооператива в реестре дисквалифицированных лиц.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87624" y="5524204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менее 50% объема работ (услуг) оказывать членам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кооператива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https://static.wixstatic.com/media/ab94c9_ace527adbd8943ebb327a9c48dcfdb31~mv2_d_5840_5700_s_4_2.jpg"/>
          <p:cNvPicPr>
            <a:picLocks noChangeAspect="1" noChangeArrowheads="1"/>
          </p:cNvPicPr>
          <p:nvPr/>
        </p:nvPicPr>
        <p:blipFill>
          <a:blip r:embed="rId2" cstate="print"/>
          <a:srcRect l="18825" r="16466"/>
          <a:stretch>
            <a:fillRect/>
          </a:stretch>
        </p:blipFill>
        <p:spPr bwMode="auto">
          <a:xfrm>
            <a:off x="0" y="1844824"/>
            <a:ext cx="1115616" cy="252008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24" y="5084414"/>
            <a:ext cx="1943876" cy="17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Обязанности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556792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Использовать средства гранта, внесенные заявителем в неделимый фонд кооператива, в течение 18 месяцев со дня их получения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14096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Состоять в ревизионном союзе в течение 5 лет со дня получения средств гранта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157192"/>
            <a:ext cx="3654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Ежегодно в течение 5 лет со дня получения средств гранта представлять в министерство ревизионное заключение о результатах деятельности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512" y="3140968"/>
            <a:ext cx="360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Приобретать имущество с использованием части средств гранта, внесенных заявителем в неделимый фонд кооператива, исключительно в соответствии с перечнем имущества, приобретаемого кооперативом с использованием части средств гранта, внесенных заявителем в неделимый фонд кооператива, определенным Министерством сельского хозяйства Российской Федерации.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7" y="1484784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Осуществлять деятельность в течение не менее 5 лет со дня получения части средств гранта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cstor.nn2.ru/forum/data/forum/images/2019-04/229250258-esclamativo.jpg"/>
          <p:cNvPicPr/>
          <p:nvPr/>
        </p:nvPicPr>
        <p:blipFill>
          <a:blip r:embed="rId2" cstate="print"/>
          <a:srcRect l="22115" t="7276" r="26945" b="6686"/>
          <a:stretch>
            <a:fillRect/>
          </a:stretch>
        </p:blipFill>
        <p:spPr bwMode="auto">
          <a:xfrm>
            <a:off x="3851920" y="1556792"/>
            <a:ext cx="994742" cy="364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cdn.pixabay.com/photo/2012/04/02/16/08/arrow-24845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373216"/>
            <a:ext cx="1515569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41805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Перечень имущества, которое может быть приобретено кооперативом:</a:t>
            </a:r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564904"/>
            <a:ext cx="8028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Оборудование, приобретаемое кооперативом в соответствии с приказом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Минсельхоза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 18.11.2014 № 452 «Об утверждении Классификатора в области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аквакультуры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(рыбоводства)» по номенклатуре, определенной разделом 4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Объекты рыбоводной инфраструктуры и иные объекты, используемые для осуществления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аквакультуры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(рыбоводства)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также специальные устройства и (или) технологии» вышеуказанного приказа, за исключением группы кодов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04.01, 04.02, 04.06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(далее – оборудование для рыбоводства)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00506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Сельскохозяйственная техника, специализированный транспорт, фургоны, прицепы, полуприцепы для транспортировки, обеспечения сохранности при перевозке и реализации сельскохозяйственной продукции и продуктов ее переработки, соответствующие кодам Общероссийского классификатора продукции по видам экономической деятельности (далее – ОКПД 2): 22.22.19, 27.52.14, 28.13.14, 28.22.17.190, 28.22.18.210, 28.22.18.220 – 28.22.18.224, 28.22.18.230 – 28.22.18.234, 28.22.18.240 – 28.22.18.246, 28.22.18.249, 28.22.18.250 – 28.22.18.254, 28.22.18.255, 28.22.18.260, 28.22.18.269, 28.22.18.320, 28.22.18.390, 28.25.13.115, 28.29.12.110, 28.30.2, 28.30.3, 28.30.5 – 28.30.8, 28.30.91, 28.30.92, 28.30.93, 28.92.25, 28.92.50.000, 28.93.16, 28.93.2, 29.10.41.110 – 29.10.41.112, 29.10.41.120 – 29.10.41.122, 29.10.42.110 – 29.10.42.112, 29.10.42.120 – 29.10.42.122, 29.10.44.000, 29.10.59.240, 29.10.59.280, 29.20.23.120, 29.20.23.130, 28.93.14 (далее – сельскохозяйственная техника кооперативов).</a:t>
            </a:r>
          </a:p>
          <a:p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980728"/>
            <a:ext cx="81003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 для объектов кооператива, предназначенных для заготовки, хранения, подработки, переработки, сортировки, калибровки, маркировки, упаковки, убоя, охлаждения, подготовки к реализации, погрузки, разгрузки сельскохозяйственной продукции, дикорастущих плодов, грибов и ягод, а также продуктов переработки указанной продукции, оснащения лабораторий производственного контроля качества и безопасности выпускаемой (производимой и перерабатываемой) продукции и проведения государственной ветеринарно-санитарной экспертизы (приобретение оборудования для лабораторного анализа качества сельскохозяйственной продукции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1081095" cy="1080120"/>
          </a:xfrm>
          <a:prstGeom prst="rect">
            <a:avLst/>
          </a:prstGeom>
          <a:noFill/>
        </p:spPr>
      </p:pic>
      <p:pic>
        <p:nvPicPr>
          <p:cNvPr id="9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2"/>
            <a:ext cx="1081095" cy="1080120"/>
          </a:xfrm>
          <a:prstGeom prst="rect">
            <a:avLst/>
          </a:prstGeom>
          <a:noFill/>
        </p:spPr>
      </p:pic>
      <p:pic>
        <p:nvPicPr>
          <p:cNvPr id="10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09120"/>
            <a:ext cx="1081095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Документы, подтверждающие соответствие кооператива требованиям, установленным подпунктами 2.4.1 – 2.4.4 подпункта 2.4 пункта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настоящего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предоставления грантов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1277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Копия протокола общего организационного собрания членов кооператива, заверенная его председателем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2768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Выписки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похозяйственных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книг об учете личных подсобных хозяйств граждан, являвшихся членами кооператива на дату его создания, выданные администрациями соответствующих муниципальных образований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1112" y="3573016"/>
            <a:ext cx="7813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Копии бухгалтерской отчетности организаций, индивидуальных предпринимателей (кроме сельскохозяйственных потребительских кооперативов), являвшихся членами кооператива на дату его создания, составленной по форме, установленной Министерством сельского хозяйства Российской Федерации. Если указанные организации и индивидуальные предприниматели не составляют в соответствии с законодательством Российской Федерации бухгалтерскую отчетность, то представляются копии документов, в которых ведется налоговый учет доходов и расходов, и копии налоговой отчетности с отметками налоговых органов о ее принятии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340768"/>
            <a:ext cx="864096" cy="936104"/>
          </a:xfrm>
          <a:prstGeom prst="rect">
            <a:avLst/>
          </a:prstGeom>
          <a:noFill/>
        </p:spPr>
      </p:pic>
      <p:pic>
        <p:nvPicPr>
          <p:cNvPr id="7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92896"/>
            <a:ext cx="1043608" cy="720080"/>
          </a:xfrm>
          <a:prstGeom prst="rect">
            <a:avLst/>
          </a:prstGeom>
          <a:noFill/>
        </p:spPr>
      </p:pic>
      <p:pic>
        <p:nvPicPr>
          <p:cNvPr id="8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973591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36713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Справка об осуществлении деятельности кооператива на сельской территории или на территории сельской агломерации Кировской области с указанием производственных объектов, предназначенных для заготовки, хранения, подработки, переработки, сортировки, убоя, первичной переработки, охлаждения, подготовки к реализации, погрузки, разгрузки сельскохозяйственной продукции, выданная администрацией соответствующего муниципального образования по состоянию на 1-е число месяца подачи заявки на участие в конкурсе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996952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Реестр членов кооператива по состоянию на 1-е число месяца подачи заявки на участие в конкурсе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221088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Выписки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похозяйственных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книг об учете личных подсобных хозяйств граждан, являвшихся членами кооператива на 1-е число месяца подачи заявки на участие в конкурсе, выданные администрациями муниципальных образований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6"/>
            <a:ext cx="1296144" cy="1152128"/>
          </a:xfrm>
          <a:prstGeom prst="rect">
            <a:avLst/>
          </a:prstGeom>
          <a:noFill/>
        </p:spPr>
      </p:pic>
      <p:pic>
        <p:nvPicPr>
          <p:cNvPr id="10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904" y="2924944"/>
            <a:ext cx="973591" cy="792088"/>
          </a:xfrm>
          <a:prstGeom prst="rect">
            <a:avLst/>
          </a:prstGeom>
          <a:noFill/>
        </p:spPr>
      </p:pic>
      <p:pic>
        <p:nvPicPr>
          <p:cNvPr id="11" name="Picture 2" descr="https://www.freeiconspng.com/uploads/green-check-mark-symbol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973591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1708</Words>
  <Application>Microsoft Office PowerPoint</Application>
  <PresentationFormat>Экран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Порядок внесения имущества К(Ф)Х,  победителя конкурсного отбора  в неделимый фонд СПоК</vt:lpstr>
      <vt:lpstr>Слайд 2</vt:lpstr>
      <vt:lpstr>Направить часть средств гранта «Агростартап» в СПоК</vt:lpstr>
      <vt:lpstr>Требования к СПоК</vt:lpstr>
      <vt:lpstr>Требования к СПоК</vt:lpstr>
      <vt:lpstr>Обязанности СПоК:</vt:lpstr>
      <vt:lpstr>Перечень имущества, которое может быть приобретено кооперативом: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внесения имущества К (Ф)Х , победителя конкурсного отбора в неделимый фонд СПоК</dc:title>
  <dc:creator>Владелец</dc:creator>
  <cp:lastModifiedBy>Владелец</cp:lastModifiedBy>
  <cp:revision>51</cp:revision>
  <dcterms:created xsi:type="dcterms:W3CDTF">2021-05-12T06:07:17Z</dcterms:created>
  <dcterms:modified xsi:type="dcterms:W3CDTF">2021-05-13T06:23:40Z</dcterms:modified>
</cp:coreProperties>
</file>