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64" r:id="rId2"/>
    <p:sldId id="271" r:id="rId3"/>
    <p:sldId id="273" r:id="rId4"/>
    <p:sldId id="274" r:id="rId5"/>
    <p:sldId id="272" r:id="rId6"/>
    <p:sldId id="275" r:id="rId7"/>
    <p:sldId id="287" r:id="rId8"/>
    <p:sldId id="276" r:id="rId9"/>
    <p:sldId id="277" r:id="rId10"/>
    <p:sldId id="256" r:id="rId11"/>
    <p:sldId id="282" r:id="rId12"/>
    <p:sldId id="279" r:id="rId13"/>
    <p:sldId id="283" r:id="rId14"/>
    <p:sldId id="280" r:id="rId15"/>
    <p:sldId id="281" r:id="rId16"/>
    <p:sldId id="284" r:id="rId17"/>
    <p:sldId id="263" r:id="rId18"/>
    <p:sldId id="285" r:id="rId19"/>
    <p:sldId id="267" r:id="rId20"/>
    <p:sldId id="289" r:id="rId21"/>
    <p:sldId id="288" r:id="rId22"/>
    <p:sldId id="290" r:id="rId23"/>
    <p:sldId id="291" r:id="rId24"/>
    <p:sldId id="292" r:id="rId25"/>
    <p:sldId id="293" r:id="rId26"/>
    <p:sldId id="269" r:id="rId27"/>
    <p:sldId id="262" r:id="rId28"/>
    <p:sldId id="286" r:id="rId29"/>
    <p:sldId id="294" r:id="rId30"/>
    <p:sldId id="295" r:id="rId31"/>
    <p:sldId id="297" r:id="rId32"/>
    <p:sldId id="296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544B"/>
    <a:srgbClr val="099CBF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88" autoAdjust="0"/>
  </p:normalViewPr>
  <p:slideViewPr>
    <p:cSldViewPr>
      <p:cViewPr>
        <p:scale>
          <a:sx n="82" d="100"/>
          <a:sy n="82" d="100"/>
        </p:scale>
        <p:origin x="-2454" y="-7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E5EA0-EB53-47ED-B694-96F6237CB7A5}" type="datetimeFigureOut">
              <a:rPr lang="ru-RU" smtClean="0"/>
              <a:pPr/>
              <a:t>23.11.2021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271E5-2B2F-453F-A9A5-7B4FBC3F7B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0BE9C83-54A3-4A2B-8F50-62033F42CB76}" type="datetime1">
              <a:rPr lang="ru-RU" smtClean="0"/>
              <a:pPr/>
              <a:t>23.11.2021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Олькова Анна Юрьевна, VK  @foodcluster</a:t>
            </a: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6706-2289-43C6-8D16-99316D136657}" type="datetime1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Олькова Анна Юрьевна, VK  @foodcluster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D0BB8029-76A6-40A1-A5DF-630E222EEDFA}" type="datetime1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ru-RU" smtClean="0"/>
              <a:t>Олькова Анна Юрьевна, VK  @foodcluster</a:t>
            </a: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75F27-87A8-4AFD-A581-1D4919929131}" type="datetime1">
              <a:rPr lang="ru-RU" smtClean="0"/>
              <a:pPr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Олькова Анна Юрьевна, VK  @foodcluster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B8A5C-E7C8-4D62-ABC5-447E996454B6}" type="datetime1">
              <a:rPr lang="ru-RU" smtClean="0"/>
              <a:pPr/>
              <a:t>23.11.2021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u-RU" smtClean="0"/>
              <a:t>Олькова Анна Юрьевна, VK  @foodcluster</a:t>
            </a: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32ED6C7-CBDD-43CC-87B5-99238B8C0EC7}" type="datetime1">
              <a:rPr lang="ru-RU" smtClean="0"/>
              <a:pPr/>
              <a:t>23.11.2021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ru-RU" smtClean="0"/>
              <a:t>Олькова Анна Юрьевна, VK  @foodcluster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CA625999-2924-4CB2-899B-EDDA65726CB1}" type="datetime1">
              <a:rPr lang="ru-RU" smtClean="0"/>
              <a:pPr/>
              <a:t>23.11.2021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ru-RU" smtClean="0"/>
              <a:t>Олькова Анна Юрьевна, VK  @foodcluster</a:t>
            </a:r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19148-E2A2-487A-83E3-34E115BA0E4A}" type="datetime1">
              <a:rPr lang="ru-RU" smtClean="0"/>
              <a:pPr/>
              <a:t>23.11.2021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Олькова Анна Юрьевна, VK  @foodcluster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AF7E-7542-4423-BC89-3D169E5392E6}" type="datetime1">
              <a:rPr lang="ru-RU" smtClean="0"/>
              <a:pPr/>
              <a:t>23.11.2021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Олькова Анна Юрьевна, VK  @foodcluster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B2C89-979A-4399-892D-7E9A9DE80475}" type="datetime1">
              <a:rPr lang="ru-RU" smtClean="0"/>
              <a:pPr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Олькова Анна Юрьевна, VK  @foodcluster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8E8330A6-E4C0-40EA-A9ED-23861EA30104}" type="datetime1">
              <a:rPr lang="ru-RU" smtClean="0"/>
              <a:pPr/>
              <a:t>23.11.2021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ru-RU" smtClean="0"/>
              <a:t>Олькова Анна Юрьевна, VK  @foodcluster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4A37956-C548-47D7-8F32-26F0B56942FD}" type="datetime1">
              <a:rPr lang="ru-RU" smtClean="0"/>
              <a:pPr/>
              <a:t>23.11.2021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Олькова Анна Юрьевна, VK  @foodcluster</a:t>
            </a:r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2214554"/>
            <a:ext cx="75724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Arial Unicode MS" pitchFamily="34" charset="-128"/>
                <a:cs typeface="David" pitchFamily="34" charset="-79"/>
              </a:rPr>
              <a:t>Опыт взаимодействия </a:t>
            </a:r>
            <a:r>
              <a:rPr lang="ru-RU" sz="3200" dirty="0" err="1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Arial Unicode MS" pitchFamily="34" charset="-128"/>
                <a:cs typeface="David" pitchFamily="34" charset="-79"/>
              </a:rPr>
              <a:t>сельхозтоваропроизводителей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Arial Unicode MS" pitchFamily="34" charset="-128"/>
                <a:cs typeface="David" pitchFamily="34" charset="-79"/>
              </a:rPr>
              <a:t> с кластером пищевой промышленности Кировской области (КППКО)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Arial Black" pitchFamily="34" charset="0"/>
              <a:ea typeface="Arial Unicode MS" pitchFamily="34" charset="-128"/>
              <a:cs typeface="David" pitchFamily="34" charset="-79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214678" y="6143644"/>
            <a:ext cx="5421083" cy="365125"/>
          </a:xfrm>
        </p:spPr>
        <p:txBody>
          <a:bodyPr/>
          <a:lstStyle/>
          <a:p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sz="16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9457" name="Picture 1" descr="C:\1_Олькова А.Ю\Кластер для ОПС\Лого\╨║-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4429156" cy="10759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2357422" y="285728"/>
            <a:ext cx="7000924" cy="12144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Проведены  общие мероприятия:</a:t>
            </a:r>
          </a:p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Торгово-закупочная сессия 53 участника</a:t>
            </a:r>
          </a:p>
          <a:p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ru-RU" b="1" dirty="0">
              <a:solidFill>
                <a:schemeClr val="accent2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410" name="AutoShape 2" descr="https://docviewer.yandex.ru/view/18205172/htmlimage?id=3kpa-bzb5xcetnlfusam5ji2uybv458rj1b32c29x5y10e1lixmnotkcgnq1209jpr9gpvuingu6b212q46ncqnc4ot4wha6qt5alope&amp;name=image-qvt0ibIJB1L7wsbvDH.png&amp;dsid=f4c4a4a7155fec73e7d259e882b73c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s://docviewer.yandex.ru/view/18205172/htmlimage?id=3kpa-bzb5xcetnlfusam5ji2uybv458rj1b32c29x5y10e1lixmnotkcgnq1209jpr9gpvuingu6b212q46ncqnc4ot4wha6qt5alope&amp;name=image-qvt0ibIJB1L7wsbvDH.png&amp;dsid=f4c4a4a7155fec73e7d259e882b73c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 descr="T:\__Общая__\ФОТО\2021\тогово-закупочная сессия 19.05.2021\фото готовые\DSC_0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1857364"/>
            <a:ext cx="2571768" cy="2054991"/>
          </a:xfrm>
          <a:prstGeom prst="rect">
            <a:avLst/>
          </a:prstGeom>
          <a:noFill/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3357554" y="6459751"/>
            <a:ext cx="5605474" cy="398249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7409" name="Picture 1" descr="T:\__Общая__\ФОТО\2021\тогово-закупочная сессия 19.05.2021\фото готовые\CSC_05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857364"/>
            <a:ext cx="2571768" cy="2184942"/>
          </a:xfrm>
          <a:prstGeom prst="rect">
            <a:avLst/>
          </a:prstGeom>
          <a:noFill/>
        </p:spPr>
      </p:pic>
      <p:pic>
        <p:nvPicPr>
          <p:cNvPr id="2" name="Picture 2" descr="T:\__Общая__\ФОТО\2021\тогово-закупочная сессия 19.05.2021\фото готовые\DSC_05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000504"/>
            <a:ext cx="2268589" cy="2500330"/>
          </a:xfrm>
          <a:prstGeom prst="rect">
            <a:avLst/>
          </a:prstGeom>
          <a:noFill/>
        </p:spPr>
      </p:pic>
      <p:pic>
        <p:nvPicPr>
          <p:cNvPr id="17411" name="Picture 3" descr="T:\__Общая__\ФОТО\2021\тогово-закупочная сессия 19.05.2021\фото готовые\DSC_03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3" y="1928803"/>
            <a:ext cx="2556660" cy="1785950"/>
          </a:xfrm>
          <a:prstGeom prst="rect">
            <a:avLst/>
          </a:prstGeom>
          <a:noFill/>
        </p:spPr>
      </p:pic>
      <p:pic>
        <p:nvPicPr>
          <p:cNvPr id="3" name="Picture 4" descr="T:\__Общая__\ФОТО\2021\тогово-закупочная сессия 19.05.2021\фото готовые\DSC_03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4214818"/>
            <a:ext cx="3357586" cy="2244235"/>
          </a:xfrm>
          <a:prstGeom prst="rect">
            <a:avLst/>
          </a:prstGeom>
          <a:noFill/>
        </p:spPr>
      </p:pic>
      <p:pic>
        <p:nvPicPr>
          <p:cNvPr id="17413" name="Picture 5" descr="T:\__Общая__\ФОТО\2021\тогово-закупочная сессия 19.05.2021\фото готовые\DSC_05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702" y="4143380"/>
            <a:ext cx="2000264" cy="23034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3000364" y="571480"/>
            <a:ext cx="7715304" cy="64294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Ярмарка на Театральной площади</a:t>
            </a:r>
          </a:p>
        </p:txBody>
      </p:sp>
      <p:sp>
        <p:nvSpPr>
          <p:cNvPr id="17410" name="AutoShape 2" descr="https://docviewer.yandex.ru/view/18205172/htmlimage?id=3kpa-bzb5xcetnlfusam5ji2uybv458rj1b32c29x5y10e1lixmnotkcgnq1209jpr9gpvuingu6b212q46ncqnc4ot4wha6qt5alope&amp;name=image-qvt0ibIJB1L7wsbvDH.png&amp;dsid=f4c4a4a7155fec73e7d259e882b73c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s://docviewer.yandex.ru/view/18205172/htmlimage?id=3kpa-bzb5xcetnlfusam5ji2uybv458rj1b32c29x5y10e1lixmnotkcgnq1209jpr9gpvuingu6b212q46ncqnc4ot4wha6qt5alope&amp;name=image-qvt0ibIJB1L7wsbvDH.png&amp;dsid=f4c4a4a7155fec73e7d259e882b73c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3722917" y="6492875"/>
            <a:ext cx="5421083" cy="365125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9940" name="Picture 4" descr="https://sun9-44.userapi.com/impg/8S_16K_aLrXHTvxN0d3EDs74ZmMj2ABm8bEjOg/v154wlVuJJA.jpg?size=600x401&amp;quality=96&amp;sign=1a85d9793fc8ecec61629465466c7237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357298"/>
            <a:ext cx="3714776" cy="2482708"/>
          </a:xfrm>
          <a:prstGeom prst="rect">
            <a:avLst/>
          </a:prstGeom>
          <a:noFill/>
        </p:spPr>
      </p:pic>
      <p:pic>
        <p:nvPicPr>
          <p:cNvPr id="39942" name="Picture 6" descr="https://sun9-60.userapi.com/impg/dNOx2e8V6sq9RBzuAMV0vkApZI-xelTXkqF3YQ/busqdoUU5LY.jpg?size=600x401&amp;quality=96&amp;sign=00025e4ffcdbbdc9ccced670b8f8227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285860"/>
            <a:ext cx="3643338" cy="2434964"/>
          </a:xfrm>
          <a:prstGeom prst="rect">
            <a:avLst/>
          </a:prstGeom>
          <a:noFill/>
        </p:spPr>
      </p:pic>
      <p:pic>
        <p:nvPicPr>
          <p:cNvPr id="39944" name="Picture 8" descr="https://sun9-42.userapi.com/impg/VJQbVthYN_ael1XwkkDomAcj9XIxZu5SPNz0zg/qvzLbGUmuEo.jpg?size=600x401&amp;quality=96&amp;sign=9eb5917a0573940eec51dff52819355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929066"/>
            <a:ext cx="3857652" cy="2578197"/>
          </a:xfrm>
          <a:prstGeom prst="rect">
            <a:avLst/>
          </a:prstGeom>
          <a:noFill/>
        </p:spPr>
      </p:pic>
      <p:pic>
        <p:nvPicPr>
          <p:cNvPr id="39946" name="Picture 10" descr="https://sun9-13.userapi.com/impg/K5ryGjpyc0LJZk0O8DOS6K2sHqn5ifO-Z7BY2Q/OiPXrSRu3M0.jpg?size=600x401&amp;quality=96&amp;sign=dccb1f2c8d664a5fe7497aeaa53ba616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000504"/>
            <a:ext cx="3741143" cy="2500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1214414" y="142852"/>
            <a:ext cx="7715304" cy="64294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Участие  в соревнованиях федерального проекта "Северная ходьба - новый образ жизни"  в рамках национального проекта "Демография" 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с.Порошино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410" name="AutoShape 2" descr="https://docviewer.yandex.ru/view/18205172/htmlimage?id=3kpa-bzb5xcetnlfusam5ji2uybv458rj1b32c29x5y10e1lixmnotkcgnq1209jpr9gpvuingu6b212q46ncqnc4ot4wha6qt5alope&amp;name=image-qvt0ibIJB1L7wsbvDH.png&amp;dsid=f4c4a4a7155fec73e7d259e882b73c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s://docviewer.yandex.ru/view/18205172/htmlimage?id=3kpa-bzb5xcetnlfusam5ji2uybv458rj1b32c29x5y10e1lixmnotkcgnq1209jpr9gpvuingu6b212q46ncqnc4ot4wha6qt5alope&amp;name=image-qvt0ibIJB1L7wsbvDH.png&amp;dsid=f4c4a4a7155fec73e7d259e882b73c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3722917" y="6286520"/>
            <a:ext cx="5421083" cy="365125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2772" name="Picture 4" descr="https://sun9-26.userapi.com/impg/-3IErWs3lG50DFRcIqEwA6yIvuapVo_uorV0Qg/YUch7ZCNkeg.jpg?size=1200x1600&amp;quality=96&amp;sign=880d0dd001721fea866f769587d7e1a4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1857364"/>
            <a:ext cx="2464611" cy="3286148"/>
          </a:xfrm>
          <a:prstGeom prst="rect">
            <a:avLst/>
          </a:prstGeom>
          <a:noFill/>
        </p:spPr>
      </p:pic>
      <p:pic>
        <p:nvPicPr>
          <p:cNvPr id="32774" name="Picture 6" descr="https://sun9-79.userapi.com/impg/yNQjipmirxcMi9VeEoC1vOZlbZiBI3mNYe8pOA/hUJiAbRx7ow.jpg?size=1200x980&amp;quality=96&amp;sign=78b09ec9c740afb5ae0314e0056feee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285992"/>
            <a:ext cx="2974153" cy="2428892"/>
          </a:xfrm>
          <a:prstGeom prst="rect">
            <a:avLst/>
          </a:prstGeom>
          <a:noFill/>
        </p:spPr>
      </p:pic>
      <p:pic>
        <p:nvPicPr>
          <p:cNvPr id="32776" name="Picture 8" descr="https://sun9-5.userapi.com/impg/SLqMKsJH0tvVH_bwUf1EUKUwQCkh_7zL7Wzd4Q/dxIufV5b8sI.jpg?size=1200x1600&amp;quality=96&amp;sign=c0a421f1d2f5d659adebe79c6f3ebf5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2143116"/>
            <a:ext cx="2411033" cy="32147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928662" y="214290"/>
            <a:ext cx="7715304" cy="642942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Международный форум «Потребительская кооперация – открытые возможности для каждого на благо всех»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1-2 октября 2021 г.Тула</a:t>
            </a:r>
          </a:p>
        </p:txBody>
      </p:sp>
      <p:sp>
        <p:nvSpPr>
          <p:cNvPr id="17410" name="AutoShape 2" descr="https://docviewer.yandex.ru/view/18205172/htmlimage?id=3kpa-bzb5xcetnlfusam5ji2uybv458rj1b32c29x5y10e1lixmnotkcgnq1209jpr9gpvuingu6b212q46ncqnc4ot4wha6qt5alope&amp;name=image-qvt0ibIJB1L7wsbvDH.png&amp;dsid=f4c4a4a7155fec73e7d259e882b73c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s://docviewer.yandex.ru/view/18205172/htmlimage?id=3kpa-bzb5xcetnlfusam5ji2uybv458rj1b32c29x5y10e1lixmnotkcgnq1209jpr9gpvuingu6b212q46ncqnc4ot4wha6qt5alope&amp;name=image-qvt0ibIJB1L7wsbvDH.png&amp;dsid=f4c4a4a7155fec73e7d259e882b73c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3722917" y="6286520"/>
            <a:ext cx="5421083" cy="365125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8914" name="Picture 2" descr="https://sun9-1.userapi.com/impg/88hDVsU3oOf-YLMnms4mt1jJ7oRoT77VSIX5hg/9SzThlXZefI.jpg?size=600x450&amp;quality=96&amp;sign=51cd4d9bc0fb314a76734e32256db630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428868"/>
            <a:ext cx="4357718" cy="3268288"/>
          </a:xfrm>
          <a:prstGeom prst="rect">
            <a:avLst/>
          </a:prstGeom>
          <a:noFill/>
        </p:spPr>
      </p:pic>
      <p:pic>
        <p:nvPicPr>
          <p:cNvPr id="38916" name="Picture 4" descr="https://sun9-57.userapi.com/impg/-iJjKP7nVJ1FQr3KJrjYy30y01tqsIwMMuCGBw/pCFJ8ezrJwA.jpg?size=810x1080&amp;quality=96&amp;sign=1ef1b26e1053522bca8acc4a1bef713f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285992"/>
            <a:ext cx="2732504" cy="3643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1071538" y="142852"/>
            <a:ext cx="7715304" cy="64294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Круглый стол на площадке Центра «Мой бизнес» на тему «Тренды в упаковке пищевых продуктов» от сертифицированного спикера-практика </a:t>
            </a:r>
            <a:r>
              <a:rPr lang="ru-RU" sz="18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Global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8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Speakers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8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Federation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Алексея </a:t>
            </a:r>
            <a:r>
              <a:rPr lang="ru-RU" sz="1800" b="1" dirty="0" err="1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Обжерина</a:t>
            </a:r>
            <a:endParaRPr lang="ru-RU" sz="1800" b="1" dirty="0" smtClean="0">
              <a:solidFill>
                <a:schemeClr val="accent2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410" name="AutoShape 2" descr="https://docviewer.yandex.ru/view/18205172/htmlimage?id=3kpa-bzb5xcetnlfusam5ji2uybv458rj1b32c29x5y10e1lixmnotkcgnq1209jpr9gpvuingu6b212q46ncqnc4ot4wha6qt5alope&amp;name=image-qvt0ibIJB1L7wsbvDH.png&amp;dsid=f4c4a4a7155fec73e7d259e882b73c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s://docviewer.yandex.ru/view/18205172/htmlimage?id=3kpa-bzb5xcetnlfusam5ji2uybv458rj1b32c29x5y10e1lixmnotkcgnq1209jpr9gpvuingu6b212q46ncqnc4ot4wha6qt5alope&amp;name=image-qvt0ibIJB1L7wsbvDH.png&amp;dsid=f4c4a4a7155fec73e7d259e882b73c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3722917" y="6286520"/>
            <a:ext cx="5421083" cy="365125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6866" name="Picture 2" descr="https://sun9-82.userapi.com/impg/kufGBoxpGnxtFe_SwAoEaIb5Zn1re-3Fnbw7hw/IIcs9zwWtDo.jpg?size=1440x1440&amp;quality=96&amp;sign=0b9e78383946fa4fccf100b13255befa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785926"/>
            <a:ext cx="3929090" cy="3929091"/>
          </a:xfrm>
          <a:prstGeom prst="rect">
            <a:avLst/>
          </a:prstGeom>
          <a:noFill/>
        </p:spPr>
      </p:pic>
      <p:pic>
        <p:nvPicPr>
          <p:cNvPr id="36868" name="Picture 4" descr="https://sun9-62.userapi.com/impg/JxqaaOFvbYpOluBimwISC5AcVPpOVPUIIDm2qg/PZVcGYs3mGU.jpg?size=1440x1440&amp;quality=96&amp;sign=244d9628443e277a78b3b95c34bb82d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857364"/>
            <a:ext cx="3786213" cy="3786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857224" y="142852"/>
            <a:ext cx="7715304" cy="64294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Экскурсия на радиостанцию «Мария ФМ»</a:t>
            </a:r>
          </a:p>
        </p:txBody>
      </p:sp>
      <p:sp>
        <p:nvSpPr>
          <p:cNvPr id="17410" name="AutoShape 2" descr="https://docviewer.yandex.ru/view/18205172/htmlimage?id=3kpa-bzb5xcetnlfusam5ji2uybv458rj1b32c29x5y10e1lixmnotkcgnq1209jpr9gpvuingu6b212q46ncqnc4ot4wha6qt5alope&amp;name=image-qvt0ibIJB1L7wsbvDH.png&amp;dsid=f4c4a4a7155fec73e7d259e882b73c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https://docviewer.yandex.ru/view/18205172/htmlimage?id=3kpa-bzb5xcetnlfusam5ji2uybv458rj1b32c29x5y10e1lixmnotkcgnq1209jpr9gpvuingu6b212q46ncqnc4ot4wha6qt5alope&amp;name=image-qvt0ibIJB1L7wsbvDH.png&amp;dsid=f4c4a4a7155fec73e7d259e882b73c4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>
          <a:xfrm>
            <a:off x="3722917" y="6492875"/>
            <a:ext cx="5421083" cy="365125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7890" name="Picture 2" descr="https://sun9-74.userapi.com/impg/1G0WZmbPh2pjkku59PPKXgABfEdp4KwcJzETFA/-KFhadJc7mM.jpg?size=1600x1200&amp;quality=96&amp;sign=f609523be4aa6cf48564e3582b9879c3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785794"/>
            <a:ext cx="3786214" cy="2839661"/>
          </a:xfrm>
          <a:prstGeom prst="rect">
            <a:avLst/>
          </a:prstGeom>
          <a:noFill/>
        </p:spPr>
      </p:pic>
      <p:pic>
        <p:nvPicPr>
          <p:cNvPr id="37892" name="Picture 4" descr="https://sun9-52.userapi.com/impg/zIChVAq4BUwicr6Am1im43NH6r7JIatcX-C5NQ/sdaO1KFvzgw.jpg?size=1200x1600&amp;quality=96&amp;sign=b3c93449bc80f2b849acd93ae3edda2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5" y="1285860"/>
            <a:ext cx="1875248" cy="2500330"/>
          </a:xfrm>
          <a:prstGeom prst="rect">
            <a:avLst/>
          </a:prstGeom>
          <a:noFill/>
        </p:spPr>
      </p:pic>
      <p:pic>
        <p:nvPicPr>
          <p:cNvPr id="37894" name="Picture 6" descr="https://sun9-43.userapi.com/impg/oW_y5pB44ac0fFKUAKSHt5Tq8nGxspf-3vn-1A/IVF-QjCQnVQ.jpg?size=1200x1600&amp;quality=96&amp;sign=213cc27c3edccd40e17d5b02519cc7fc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3929066"/>
            <a:ext cx="2035983" cy="2714644"/>
          </a:xfrm>
          <a:prstGeom prst="rect">
            <a:avLst/>
          </a:prstGeom>
          <a:noFill/>
        </p:spPr>
      </p:pic>
      <p:pic>
        <p:nvPicPr>
          <p:cNvPr id="37896" name="Picture 8" descr="https://sun9-57.userapi.com/impg/F5u1grTtFA_TsGbrmO_0yKmKUYKcNll_n2vXPw/fSLgWtcyf4g.jpg?size=1600x1104&amp;quality=96&amp;sign=41634e3110e1af954ca3891ccc37ff7b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857628"/>
            <a:ext cx="3727199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71472" y="285728"/>
            <a:ext cx="8077200" cy="86995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</a:rPr>
              <a:t>Программа </a:t>
            </a:r>
            <a:r>
              <a:rPr lang="en-US" sz="2800" b="1" cap="all" dirty="0" smtClean="0">
                <a:solidFill>
                  <a:schemeClr val="accent2">
                    <a:lumMod val="50000"/>
                  </a:schemeClr>
                </a:solidFill>
              </a:rPr>
              <a:t>Scale up </a:t>
            </a:r>
            <a:endParaRPr lang="ru-RU" sz="28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428596" y="1214422"/>
            <a:ext cx="8286808" cy="5286412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b="1" dirty="0" smtClean="0"/>
          </a:p>
          <a:p>
            <a:pPr lvl="0">
              <a:buNone/>
            </a:pPr>
            <a:endParaRPr lang="ru-RU" b="1" dirty="0" smtClean="0"/>
          </a:p>
          <a:p>
            <a:pPr lvl="0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        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endParaRPr lang="ru-RU" b="1" dirty="0" smtClean="0"/>
          </a:p>
          <a:p>
            <a:r>
              <a:rPr lang="en-US" dirty="0" smtClean="0"/>
              <a:t>Scale up</a:t>
            </a:r>
            <a:endParaRPr lang="ru-RU" b="1" dirty="0"/>
          </a:p>
        </p:txBody>
      </p:sp>
      <p:pic>
        <p:nvPicPr>
          <p:cNvPr id="28674" name="Picture 2" descr="https://sun9-19.userapi.com/impg/VA_KBUsvnu1jAQFss3Hy3Y9eW8doKfLwHZy3WA/DQiXVjXN1to.jpg?size=1200x1600&amp;quality=96&amp;sign=4ebb6704093d372374d991ef2727f8b5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3" y="1357298"/>
            <a:ext cx="2571769" cy="3429024"/>
          </a:xfrm>
          <a:prstGeom prst="rect">
            <a:avLst/>
          </a:prstGeom>
          <a:noFill/>
        </p:spPr>
      </p:pic>
      <p:pic>
        <p:nvPicPr>
          <p:cNvPr id="28676" name="Picture 4" descr="https://sun9-72.userapi.com/impg/im2DyCrjkPf-QsePyXQpLUFXuw9hd19wV-jWjA/PYqYJc-lCI8.jpg?size=900x1600&amp;quality=96&amp;sign=78ad1cac3f5312e927b248a45d3bc68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428736"/>
            <a:ext cx="1888642" cy="3357586"/>
          </a:xfrm>
          <a:prstGeom prst="rect">
            <a:avLst/>
          </a:prstGeom>
          <a:noFill/>
        </p:spPr>
      </p:pic>
      <p:pic>
        <p:nvPicPr>
          <p:cNvPr id="28678" name="Picture 6" descr="https://sun9-54.userapi.com/impg/loSre0aATaGfdQDbCt1OgHjEyFCKwKkaZE7NKQ/RLe8Y2A796w.jpg?size=1200x1600&amp;quality=96&amp;sign=e7f526d43d2d8c75bcb33eb28121326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571612"/>
            <a:ext cx="2518190" cy="335758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42910" y="4857760"/>
            <a:ext cx="7429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ООО «Мир вкуса» (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Кикнур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 lvl="0"/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Учеба масштабированию бизнеса</a:t>
            </a:r>
          </a:p>
          <a:p>
            <a:pPr lvl="0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Взгляд на бизнес извне</a:t>
            </a:r>
          </a:p>
          <a:p>
            <a:pPr lvl="0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Участвуем в мозговых штурмах с другими предпринимателями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722917" y="6357958"/>
            <a:ext cx="5421083" cy="365125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14348" y="285728"/>
            <a:ext cx="7786742" cy="78581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lvl="0" algn="ctr"/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</a:rPr>
              <a:t>Работа с центром «мой бизнес»</a:t>
            </a:r>
            <a:endParaRPr lang="ru-RU" sz="28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357158" y="1714488"/>
            <a:ext cx="8501122" cy="528641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Обучения </a:t>
            </a:r>
            <a:r>
              <a:rPr lang="ru-RU" b="1" i="1" dirty="0" err="1" smtClean="0">
                <a:solidFill>
                  <a:srgbClr val="002060"/>
                </a:solidFill>
              </a:rPr>
              <a:t>онлайн</a:t>
            </a:r>
            <a:r>
              <a:rPr lang="ru-RU" b="1" i="1" dirty="0" smtClean="0">
                <a:solidFill>
                  <a:srgbClr val="002060"/>
                </a:solidFill>
              </a:rPr>
              <a:t> и </a:t>
            </a:r>
            <a:r>
              <a:rPr lang="ru-RU" b="1" i="1" dirty="0" err="1" smtClean="0">
                <a:solidFill>
                  <a:srgbClr val="002060"/>
                </a:solidFill>
              </a:rPr>
              <a:t>оффлайн</a:t>
            </a:r>
            <a:endParaRPr lang="ru-RU" b="1" i="1" dirty="0" smtClean="0">
              <a:solidFill>
                <a:srgbClr val="002060"/>
              </a:solidFill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Сертификация продукции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Мероприятия по «Выращиванию»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Социальное предпринимательство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Маркетинговые мероприятия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Участие в круглых столах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Займы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Торгово-закупочные сессии</a:t>
            </a: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722917" y="6357958"/>
            <a:ext cx="5421083" cy="365125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14348" y="285728"/>
            <a:ext cx="7786742" cy="78581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lvl="0" algn="ctr"/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</a:rPr>
              <a:t>Работа с центром «мой бизнес»</a:t>
            </a:r>
            <a:endParaRPr lang="ru-RU" sz="28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722917" y="6492875"/>
            <a:ext cx="5421083" cy="365125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50" name="Picture 2" descr="https://sun9-21.userapi.com/impg/hCbaKseXzJWdaWTnjtvcTSBgLAqhrnBTy0dfmQ/YZBB9rjBXzo.jpg?size=653x798&amp;quality=96&amp;sign=1b46a5a452df84cd38b878ec8bd093a1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3403478" cy="4071966"/>
          </a:xfrm>
          <a:prstGeom prst="rect">
            <a:avLst/>
          </a:prstGeom>
          <a:noFill/>
        </p:spPr>
      </p:pic>
      <p:pic>
        <p:nvPicPr>
          <p:cNvPr id="2051" name="Picture 3" descr="C:\Users\olkova\Desktop\Фото\Меркурий Туж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643050"/>
            <a:ext cx="3141225" cy="4071966"/>
          </a:xfrm>
          <a:prstGeom prst="rect">
            <a:avLst/>
          </a:prstGeom>
          <a:noFill/>
        </p:spPr>
      </p:pic>
      <p:pic>
        <p:nvPicPr>
          <p:cNvPr id="2052" name="Picture 4" descr="C:\Users\olkova\Desktop\Фото\Меркурий Тужа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2848" y="1643050"/>
            <a:ext cx="3121152" cy="407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71472" y="285728"/>
            <a:ext cx="8077200" cy="86995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lvl="0" algn="ctr"/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</a:rPr>
              <a:t>Работа с центром «мой бизнес»</a:t>
            </a:r>
            <a:endParaRPr lang="ru-RU" sz="28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722917" y="6492875"/>
            <a:ext cx="5421083" cy="365125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94264" y="1714488"/>
            <a:ext cx="64122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rgbClr val="002060"/>
                </a:solidFill>
              </a:rPr>
              <a:t>Торгово</a:t>
            </a:r>
            <a:r>
              <a:rPr lang="ru-RU" sz="2400" b="1" i="1" dirty="0" smtClean="0">
                <a:solidFill>
                  <a:srgbClr val="002060"/>
                </a:solidFill>
              </a:rPr>
              <a:t> – закупочная сессия с X5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Retail</a:t>
            </a:r>
            <a:r>
              <a:rPr lang="ru-RU" sz="2400" b="1" i="1" dirty="0" smtClean="0">
                <a:solidFill>
                  <a:srgbClr val="002060"/>
                </a:solidFill>
              </a:rPr>
              <a:t>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Group</a:t>
            </a:r>
            <a:r>
              <a:rPr lang="ru-RU" sz="2400" b="1" i="1" dirty="0" smtClean="0">
                <a:solidFill>
                  <a:srgbClr val="002060"/>
                </a:solidFill>
              </a:rPr>
              <a:t>-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</a:rPr>
              <a:t>магазины "Пятерочка " и "Перекресток"</a:t>
            </a:r>
          </a:p>
        </p:txBody>
      </p:sp>
      <p:pic>
        <p:nvPicPr>
          <p:cNvPr id="1026" name="Picture 2" descr="C:\Users\olkova\Desktop\Фото\Фото\Торг закуп сессия в ЦМБ 24.06\20210624_11310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8898" y="2991442"/>
            <a:ext cx="3357585" cy="2518189"/>
          </a:xfrm>
          <a:prstGeom prst="rect">
            <a:avLst/>
          </a:prstGeom>
          <a:noFill/>
        </p:spPr>
      </p:pic>
      <p:pic>
        <p:nvPicPr>
          <p:cNvPr id="1028" name="Picture 4" descr="C:\Users\olkova\Desktop\Фото\Фото\Торг закуп сессия в ЦМБ 24.06\20210624_1056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866418" y="2991442"/>
            <a:ext cx="3357587" cy="2518191"/>
          </a:xfrm>
          <a:prstGeom prst="rect">
            <a:avLst/>
          </a:prstGeom>
          <a:noFill/>
        </p:spPr>
      </p:pic>
      <p:pic>
        <p:nvPicPr>
          <p:cNvPr id="1029" name="Picture 5" descr="C:\Users\olkova\Desktop\Фото\Фото\Торг закуп сессия в ЦМБ 24.06\20210624_1057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652499" y="2991442"/>
            <a:ext cx="3357586" cy="25181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722917" y="6492875"/>
            <a:ext cx="5421083" cy="365125"/>
          </a:xfrm>
        </p:spPr>
        <p:txBody>
          <a:bodyPr/>
          <a:lstStyle/>
          <a:p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sz="16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6" name="Picture 2" descr="C:\Users\olkova\Desktop\Фото\Молодежный Форум\20210902_1014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785926"/>
            <a:ext cx="3214710" cy="428628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357686" y="714356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/>
            <a:r>
              <a:rPr lang="ru-RU" b="1" i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ru-RU" sz="2400" b="1" i="1" dirty="0" err="1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Олькова</a:t>
            </a:r>
            <a:r>
              <a:rPr lang="ru-RU" sz="2400" b="1" i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Анна Юрьевна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/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/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Кандидат биологических наук,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Начальник отдела развития и проектов Кировского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облпотребсоюза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Ответственный секретарь Ассоциации «КППКО»,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Участник клуба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маркетологов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Кировской области,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Участник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PR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-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клуба ВТПП.</a:t>
            </a:r>
          </a:p>
          <a:p>
            <a:pPr marL="342900" indent="-342900"/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7" name="Picture 3" descr="C:\1_Олькова А.Ю\Кластер для ОПС\Лого\╨║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3071834" cy="7462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71868" y="214290"/>
            <a:ext cx="5357850" cy="78581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lvl="0" algn="ctr"/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</a:rPr>
              <a:t>Кировский </a:t>
            </a:r>
            <a:r>
              <a:rPr lang="ru-RU" sz="2800" b="1" cap="all" dirty="0" err="1" smtClean="0">
                <a:solidFill>
                  <a:schemeClr val="accent2">
                    <a:lumMod val="50000"/>
                  </a:schemeClr>
                </a:solidFill>
              </a:rPr>
              <a:t>облпотребсоюз</a:t>
            </a:r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</a:rPr>
              <a:t> в цифрах</a:t>
            </a:r>
            <a:endParaRPr lang="ru-RU" sz="28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428596" y="1714488"/>
            <a:ext cx="8501122" cy="5286412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b="1" i="1" dirty="0" smtClean="0">
              <a:solidFill>
                <a:srgbClr val="002060"/>
              </a:solidFill>
            </a:endParaRPr>
          </a:p>
          <a:p>
            <a:r>
              <a:rPr lang="ru-RU" sz="1800" b="1" i="1" dirty="0" smtClean="0">
                <a:solidFill>
                  <a:srgbClr val="002060"/>
                </a:solidFill>
              </a:rPr>
              <a:t>В составе 23 </a:t>
            </a:r>
            <a:r>
              <a:rPr lang="ru-RU" sz="1800" b="1" i="1" dirty="0" err="1" smtClean="0">
                <a:solidFill>
                  <a:srgbClr val="002060"/>
                </a:solidFill>
              </a:rPr>
              <a:t>райпо</a:t>
            </a:r>
            <a:r>
              <a:rPr lang="ru-RU" sz="1800" b="1" i="1" dirty="0" smtClean="0">
                <a:solidFill>
                  <a:srgbClr val="002060"/>
                </a:solidFill>
              </a:rPr>
              <a:t>, 2 районных союза потребительских обществ, 19 потребительских обществ, более 40 организаций, созданных районными потребительскими обществами, а также 5 организаций </a:t>
            </a:r>
            <a:r>
              <a:rPr lang="ru-RU" sz="1800" b="1" i="1" dirty="0" err="1" smtClean="0">
                <a:solidFill>
                  <a:srgbClr val="002060"/>
                </a:solidFill>
              </a:rPr>
              <a:t>облпотребсоюза</a:t>
            </a:r>
            <a:r>
              <a:rPr lang="ru-RU" sz="1800" b="1" i="1" dirty="0" smtClean="0">
                <a:solidFill>
                  <a:srgbClr val="002060"/>
                </a:solidFill>
              </a:rPr>
              <a:t> и образовательное учреждение среднего профессионального образования - Кировский кооперативный техникум.</a:t>
            </a:r>
          </a:p>
          <a:p>
            <a:r>
              <a:rPr lang="ru-RU" sz="1800" b="1" i="1" dirty="0" smtClean="0">
                <a:solidFill>
                  <a:srgbClr val="002060"/>
                </a:solidFill>
              </a:rPr>
              <a:t>Деятельность на территории 30 районов в 1897 сельских населенных пунктах и обслуживание 334.000 жителей районных центров в сельской местности.</a:t>
            </a:r>
          </a:p>
          <a:p>
            <a:r>
              <a:rPr lang="ru-RU" sz="1800" b="1" i="1" dirty="0" smtClean="0">
                <a:solidFill>
                  <a:srgbClr val="002060"/>
                </a:solidFill>
              </a:rPr>
              <a:t>674 предприятия торговли, в т.ч. 273 магазина самообслуживания,              52- специализированных магазинов, 70 магазинов «Раздолье».</a:t>
            </a:r>
          </a:p>
          <a:p>
            <a:r>
              <a:rPr lang="ru-RU" sz="1800" b="1" i="1" dirty="0" smtClean="0">
                <a:solidFill>
                  <a:srgbClr val="002060"/>
                </a:solidFill>
              </a:rPr>
              <a:t>152 предприятия общепита, среди них – кафе, столовые, бары, закусочные.</a:t>
            </a:r>
          </a:p>
          <a:p>
            <a:r>
              <a:rPr lang="ru-RU" sz="1800" b="1" i="1" dirty="0" smtClean="0">
                <a:solidFill>
                  <a:srgbClr val="002060"/>
                </a:solidFill>
              </a:rPr>
              <a:t>42 предприятия  по производству хлебобулочных изделий, 5 цехов  по выпуску мясной копченой, колбасной продукции; 23  цеха по выпуску кондитерских изделий, 7 цехов  по производству безалкогольных напитков, 8 - по переработке рыбы, 4-  по производству макаронных изделий; 13-по производству мясных полуфабрикатов, 5-по переработке овощей.</a:t>
            </a:r>
          </a:p>
          <a:p>
            <a:endParaRPr lang="ru-RU" sz="1800" b="1" i="1" dirty="0" smtClean="0">
              <a:solidFill>
                <a:srgbClr val="00206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722917" y="6492875"/>
            <a:ext cx="5421083" cy="365125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1285860"/>
            <a:ext cx="84296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 smtClean="0">
              <a:solidFill>
                <a:srgbClr val="002060"/>
              </a:solidFill>
            </a:endParaRPr>
          </a:p>
          <a:p>
            <a:r>
              <a:rPr lang="ru-RU" b="1" i="1" dirty="0" smtClean="0">
                <a:solidFill>
                  <a:srgbClr val="002060"/>
                </a:solidFill>
              </a:rPr>
              <a:t>В 2020 г исполнилось 150 лет со дня образования первого потребительского общества.</a:t>
            </a:r>
          </a:p>
          <a:p>
            <a:endParaRPr lang="ru-RU" b="1" i="1" dirty="0" smtClean="0">
              <a:solidFill>
                <a:srgbClr val="0C544B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</p:txBody>
      </p:sp>
      <p:pic>
        <p:nvPicPr>
          <p:cNvPr id="36866" name="Picture 2" descr="C:\1_Олькова А.Ю\Маркетинг\Логотипы ОПС все\лого Кир облпотреб сою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2740025" cy="814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071934" y="285728"/>
            <a:ext cx="4429156" cy="78581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lvl="0" algn="ctr"/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</a:rPr>
              <a:t>Работа с КФХ, </a:t>
            </a:r>
            <a:b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</a:rPr>
              <a:t>частными лицами</a:t>
            </a:r>
            <a:endParaRPr lang="ru-RU" sz="28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142844" y="1571588"/>
            <a:ext cx="8501122" cy="528641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Закупка картофеля 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002060"/>
                </a:solidFill>
              </a:rPr>
              <a:t>(средняя цена 20-30 р.)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Орловское КООП (КФХ Русаков С.В.), </a:t>
            </a:r>
          </a:p>
          <a:p>
            <a:pPr>
              <a:buNone/>
            </a:pPr>
            <a:r>
              <a:rPr lang="ru-RU" sz="2000" b="1" i="1" dirty="0" err="1" smtClean="0">
                <a:solidFill>
                  <a:srgbClr val="002060"/>
                </a:solidFill>
              </a:rPr>
              <a:t>Тужинское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райпо</a:t>
            </a:r>
            <a:r>
              <a:rPr lang="ru-RU" sz="2000" b="1" i="1" dirty="0" smtClean="0">
                <a:solidFill>
                  <a:srgbClr val="002060"/>
                </a:solidFill>
              </a:rPr>
              <a:t> (КФХ Русинов С.В.)</a:t>
            </a:r>
          </a:p>
          <a:p>
            <a:pPr>
              <a:buNone/>
            </a:pPr>
            <a:r>
              <a:rPr lang="ru-RU" sz="2000" b="1" i="1" dirty="0" err="1" smtClean="0">
                <a:solidFill>
                  <a:srgbClr val="002060"/>
                </a:solidFill>
              </a:rPr>
              <a:t>Нолинское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райпо</a:t>
            </a:r>
            <a:r>
              <a:rPr lang="ru-RU" sz="2000" b="1" i="1" dirty="0" smtClean="0">
                <a:solidFill>
                  <a:srgbClr val="002060"/>
                </a:solidFill>
              </a:rPr>
              <a:t> (КФХ Овечкин К.А.)</a:t>
            </a:r>
          </a:p>
          <a:p>
            <a:pPr>
              <a:buNone/>
            </a:pPr>
            <a:r>
              <a:rPr lang="ru-RU" sz="2000" b="1" i="1" dirty="0" err="1" smtClean="0">
                <a:solidFill>
                  <a:srgbClr val="002060"/>
                </a:solidFill>
              </a:rPr>
              <a:t>Фаленский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р.пс</a:t>
            </a:r>
            <a:r>
              <a:rPr lang="ru-RU" sz="2000" b="1" i="1" dirty="0" smtClean="0">
                <a:solidFill>
                  <a:srgbClr val="002060"/>
                </a:solidFill>
              </a:rPr>
              <a:t>. (ранее работали с КФХ Ефремов А.Ю.)</a:t>
            </a:r>
          </a:p>
          <a:p>
            <a:pPr>
              <a:buNone/>
            </a:pPr>
            <a:r>
              <a:rPr lang="ru-RU" sz="2000" b="1" i="1" dirty="0" err="1" smtClean="0">
                <a:solidFill>
                  <a:srgbClr val="002060"/>
                </a:solidFill>
              </a:rPr>
              <a:t>Котельничское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райпо</a:t>
            </a:r>
            <a:r>
              <a:rPr lang="ru-RU" sz="2000" b="1" i="1" dirty="0" smtClean="0">
                <a:solidFill>
                  <a:srgbClr val="002060"/>
                </a:solidFill>
              </a:rPr>
              <a:t> (ранее работали с КФХ Савков</a:t>
            </a:r>
            <a:r>
              <a:rPr lang="en-US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</a:rPr>
              <a:t>Н.В.)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Наиболее активно – у населения.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</a:rPr>
              <a:t>Закупка капусты </a:t>
            </a:r>
          </a:p>
          <a:p>
            <a:pPr>
              <a:buNone/>
            </a:pPr>
            <a:r>
              <a:rPr lang="ru-RU" sz="2000" b="1" i="1" dirty="0" err="1" smtClean="0">
                <a:solidFill>
                  <a:srgbClr val="002060"/>
                </a:solidFill>
              </a:rPr>
              <a:t>Яранское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райпо</a:t>
            </a:r>
            <a:r>
              <a:rPr lang="ru-RU" sz="2000" b="1" i="1" dirty="0" smtClean="0">
                <a:solidFill>
                  <a:srgbClr val="002060"/>
                </a:solidFill>
              </a:rPr>
              <a:t> (КФХ Попова Г.Н.)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У населения.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Закупка моркови, свеклы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только у населения.</a:t>
            </a:r>
          </a:p>
          <a:p>
            <a:pPr>
              <a:buNone/>
            </a:pPr>
            <a:r>
              <a:rPr lang="ru-RU" sz="1800" b="1" i="1" dirty="0" smtClean="0">
                <a:solidFill>
                  <a:srgbClr val="002060"/>
                </a:solidFill>
              </a:rPr>
              <a:t>(средняя цена 15-25 р.)</a:t>
            </a:r>
          </a:p>
          <a:p>
            <a:pPr>
              <a:buNone/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08669" y="6572272"/>
            <a:ext cx="5135331" cy="285728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Picture 2" descr="C:\1_Олькова А.Ю\Маркетинг\Логотипы ОПС все\лого Кир облпотреб сою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2740025" cy="814387"/>
          </a:xfrm>
          <a:prstGeom prst="rect">
            <a:avLst/>
          </a:prstGeom>
          <a:noFill/>
        </p:spPr>
      </p:pic>
      <p:pic>
        <p:nvPicPr>
          <p:cNvPr id="37890" name="Picture 2" descr="https://fruterria.ru/wp-content/uploads/2020/03/kartofel_gal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500174"/>
            <a:ext cx="2605469" cy="1643074"/>
          </a:xfrm>
          <a:prstGeom prst="rect">
            <a:avLst/>
          </a:prstGeom>
          <a:noFill/>
        </p:spPr>
      </p:pic>
      <p:pic>
        <p:nvPicPr>
          <p:cNvPr id="37892" name="Picture 4" descr="https://catherineasquithgallery.com/uploads/posts/2021-02/1612625965_51-p-fon-kapusta-tekstura-1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3214686"/>
            <a:ext cx="2602085" cy="1695392"/>
          </a:xfrm>
          <a:prstGeom prst="rect">
            <a:avLst/>
          </a:prstGeom>
          <a:noFill/>
        </p:spPr>
      </p:pic>
      <p:pic>
        <p:nvPicPr>
          <p:cNvPr id="37894" name="Picture 6" descr="https://rv-news.ru/wp-content/uploads/2021/07/borschevoy-nab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4857760"/>
            <a:ext cx="2095515" cy="1571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071934" y="285728"/>
            <a:ext cx="4429156" cy="78581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lvl="0" algn="ctr"/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</a:rPr>
              <a:t>Работа с ИП,КФХ, частными лицами</a:t>
            </a:r>
            <a:endParaRPr lang="ru-RU" sz="28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714348" y="2000240"/>
            <a:ext cx="7143800" cy="44291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Закупка мяса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000" b="1" i="1" dirty="0" err="1" smtClean="0">
                <a:solidFill>
                  <a:srgbClr val="002060"/>
                </a:solidFill>
              </a:rPr>
              <a:t>Фаленский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р.пс</a:t>
            </a:r>
            <a:r>
              <a:rPr lang="ru-RU" sz="2000" b="1" i="1" dirty="0" smtClean="0">
                <a:solidFill>
                  <a:srgbClr val="002060"/>
                </a:solidFill>
              </a:rPr>
              <a:t>. (ИП Манылов Н.П.)</a:t>
            </a:r>
          </a:p>
          <a:p>
            <a:pPr>
              <a:buNone/>
            </a:pPr>
            <a:r>
              <a:rPr lang="ru-RU" sz="2000" b="1" i="1" dirty="0" err="1" smtClean="0">
                <a:solidFill>
                  <a:srgbClr val="002060"/>
                </a:solidFill>
              </a:rPr>
              <a:t>Афанасьевское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райпо</a:t>
            </a:r>
            <a:r>
              <a:rPr lang="ru-RU" sz="2000" b="1" i="1" dirty="0" smtClean="0">
                <a:solidFill>
                  <a:srgbClr val="002060"/>
                </a:solidFill>
              </a:rPr>
              <a:t> (у частного лица)</a:t>
            </a:r>
          </a:p>
          <a:p>
            <a:pPr>
              <a:buNone/>
            </a:pPr>
            <a:r>
              <a:rPr lang="ru-RU" sz="2000" b="1" i="1" dirty="0" err="1" smtClean="0">
                <a:solidFill>
                  <a:srgbClr val="002060"/>
                </a:solidFill>
              </a:rPr>
              <a:t>Тужинское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райпо</a:t>
            </a:r>
            <a:r>
              <a:rPr lang="ru-RU" sz="2000" b="1" i="1" dirty="0" smtClean="0">
                <a:solidFill>
                  <a:srgbClr val="002060"/>
                </a:solidFill>
              </a:rPr>
              <a:t> (планируют работать,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2060"/>
                </a:solidFill>
              </a:rPr>
              <a:t>по баранине в том числе).</a:t>
            </a:r>
          </a:p>
          <a:p>
            <a:pPr>
              <a:buNone/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08669" y="6572272"/>
            <a:ext cx="5135331" cy="285728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Picture 2" descr="C:\1_Олькова А.Ю\Маркетинг\Логотипы ОПС все\лого Кир облпотреб сою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2740025" cy="814387"/>
          </a:xfrm>
          <a:prstGeom prst="rect">
            <a:avLst/>
          </a:prstGeom>
          <a:noFill/>
        </p:spPr>
      </p:pic>
      <p:pic>
        <p:nvPicPr>
          <p:cNvPr id="39938" name="Picture 2" descr="https://cache3.youla.io/files/images/780_780/5d/e1/5de1111edf53402bb10f74b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2285992"/>
            <a:ext cx="2643206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071934" y="285728"/>
            <a:ext cx="4429156" cy="78581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lvl="0" algn="ctr"/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</a:rPr>
              <a:t>Работа с ИП,КФХ, частными лицами</a:t>
            </a:r>
            <a:endParaRPr lang="ru-RU" sz="28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428596" y="1714488"/>
            <a:ext cx="7143800" cy="44291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</a:rPr>
              <a:t>Молочная продукция 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000" b="1" i="1" dirty="0" err="1" smtClean="0">
                <a:solidFill>
                  <a:srgbClr val="002060"/>
                </a:solidFill>
              </a:rPr>
              <a:t>Тужинское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райпо</a:t>
            </a:r>
            <a:r>
              <a:rPr lang="ru-RU" sz="2000" b="1" i="1" dirty="0" smtClean="0">
                <a:solidFill>
                  <a:srgbClr val="002060"/>
                </a:solidFill>
              </a:rPr>
              <a:t> (КФХ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Клепцов</a:t>
            </a:r>
            <a:r>
              <a:rPr lang="ru-RU" sz="2000" b="1" i="1" dirty="0" smtClean="0">
                <a:solidFill>
                  <a:srgbClr val="002060"/>
                </a:solidFill>
              </a:rPr>
              <a:t> В.А. </a:t>
            </a:r>
            <a:r>
              <a:rPr lang="ru-RU" sz="1800" b="1" i="1" dirty="0" smtClean="0">
                <a:solidFill>
                  <a:srgbClr val="002060"/>
                </a:solidFill>
              </a:rPr>
              <a:t>эксклюзивный договор</a:t>
            </a:r>
            <a:r>
              <a:rPr lang="ru-RU" sz="2000" b="1" i="1" dirty="0" smtClean="0">
                <a:solidFill>
                  <a:srgbClr val="002060"/>
                </a:solidFill>
              </a:rPr>
              <a:t>)</a:t>
            </a:r>
          </a:p>
          <a:p>
            <a:pPr>
              <a:buNone/>
            </a:pPr>
            <a:r>
              <a:rPr lang="ru-RU" sz="2000" b="1" i="1" dirty="0" err="1" smtClean="0">
                <a:solidFill>
                  <a:srgbClr val="002060"/>
                </a:solidFill>
              </a:rPr>
              <a:t>Яранское</a:t>
            </a:r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райпо</a:t>
            </a:r>
            <a:r>
              <a:rPr lang="ru-RU" sz="2000" b="1" i="1" dirty="0" smtClean="0">
                <a:solidFill>
                  <a:srgbClr val="002060"/>
                </a:solidFill>
              </a:rPr>
              <a:t> (планируют работать с КФХ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Клепцов</a:t>
            </a:r>
            <a:r>
              <a:rPr lang="ru-RU" sz="2000" b="1" i="1" dirty="0" smtClean="0">
                <a:solidFill>
                  <a:srgbClr val="002060"/>
                </a:solidFill>
              </a:rPr>
              <a:t> В.А.)</a:t>
            </a:r>
          </a:p>
          <a:p>
            <a:pPr>
              <a:buNone/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08669" y="6572272"/>
            <a:ext cx="5135331" cy="285728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Picture 2" descr="C:\1_Олькова А.Ю\Маркетинг\Логотипы ОПС все\лого Кир облпотреб сою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2740025" cy="814387"/>
          </a:xfrm>
          <a:prstGeom prst="rect">
            <a:avLst/>
          </a:prstGeom>
          <a:noFill/>
        </p:spPr>
      </p:pic>
      <p:sp>
        <p:nvSpPr>
          <p:cNvPr id="40962" name="AutoShape 2" descr="blob:https://web.whatsapp.com/521c12fe-cc32-4fc7-950a-af6d881dd42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4" name="AutoShape 4" descr="blob:https://web.whatsapp.com/521c12fe-cc32-4fc7-950a-af6d881dd42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6" name="AutoShape 6" descr="blob:https://web.whatsapp.com/521c12fe-cc32-4fc7-950a-af6d881dd42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8" name="AutoShape 8" descr="blob:https://web.whatsapp.com/521c12fe-cc32-4fc7-950a-af6d881dd42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0" name="AutoShape 10" descr="blob:https://web.whatsapp.com/521c12fe-cc32-4fc7-950a-af6d881dd42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2" name="AutoShape 12" descr="blob:https://web.whatsapp.com/521c12fe-cc32-4fc7-950a-af6d881dd42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75" name="Picture 15" descr="C:\1_Олькова А.Ю\Маркетинг\Молочка Тужа Клепцов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8706" y="1643051"/>
            <a:ext cx="1651011" cy="928694"/>
          </a:xfrm>
          <a:prstGeom prst="rect">
            <a:avLst/>
          </a:prstGeom>
          <a:noFill/>
        </p:spPr>
      </p:pic>
      <p:pic>
        <p:nvPicPr>
          <p:cNvPr id="40976" name="Picture 16" descr="C:\1_Олькова А.Ю\Маркетинг\Молочка Тужа Клепцов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3214686"/>
            <a:ext cx="1406435" cy="2500330"/>
          </a:xfrm>
          <a:prstGeom prst="rect">
            <a:avLst/>
          </a:prstGeom>
          <a:noFill/>
        </p:spPr>
      </p:pic>
      <p:pic>
        <p:nvPicPr>
          <p:cNvPr id="40977" name="Picture 17" descr="C:\1_Олькова А.Ю\Маркетинг\Молочка Тужа Клепцов\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3214686"/>
            <a:ext cx="1357322" cy="2413017"/>
          </a:xfrm>
          <a:prstGeom prst="rect">
            <a:avLst/>
          </a:prstGeom>
          <a:noFill/>
        </p:spPr>
      </p:pic>
      <p:pic>
        <p:nvPicPr>
          <p:cNvPr id="40978" name="Picture 18" descr="C:\1_Олькова А.Ю\Маркетинг\Молочка Тужа Клепцов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214686"/>
            <a:ext cx="1366252" cy="2428892"/>
          </a:xfrm>
          <a:prstGeom prst="rect">
            <a:avLst/>
          </a:prstGeom>
          <a:noFill/>
        </p:spPr>
      </p:pic>
      <p:pic>
        <p:nvPicPr>
          <p:cNvPr id="40979" name="Picture 19" descr="C:\1_Олькова А.Ю\Маркетинг\Молочка Тужа Клепцов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3143248"/>
            <a:ext cx="1486803" cy="2643206"/>
          </a:xfrm>
          <a:prstGeom prst="rect">
            <a:avLst/>
          </a:prstGeom>
          <a:noFill/>
        </p:spPr>
      </p:pic>
      <p:pic>
        <p:nvPicPr>
          <p:cNvPr id="40980" name="Picture 20" descr="C:\1_Олькова А.Ю\Маркетинг\Молочка Тужа Клепцов\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5140" y="3071810"/>
            <a:ext cx="1607355" cy="2857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071934" y="285728"/>
            <a:ext cx="4429156" cy="78581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lvl="0" algn="ctr"/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</a:rPr>
              <a:t>Работа с ИП,КФХ, частными лицами</a:t>
            </a:r>
            <a:endParaRPr lang="ru-RU" sz="28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214282" y="1857364"/>
            <a:ext cx="9858444" cy="40719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i="1" dirty="0" smtClean="0">
                <a:solidFill>
                  <a:srgbClr val="FF0000"/>
                </a:solidFill>
              </a:rPr>
              <a:t>Закуплено по системе за 9 месяцев 2021 г.:</a:t>
            </a:r>
          </a:p>
          <a:p>
            <a:pPr>
              <a:buNone/>
            </a:pPr>
            <a:endParaRPr lang="ru-RU" sz="2800" b="1" i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картофеля -252 тонны, в т.ч. у населения -72 тонны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Овощей -484 тонн, в т.ч. у населения -20 тонн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Плоды - 216 тонн, в т.ч. у населения -13 тонн</a:t>
            </a:r>
          </a:p>
          <a:p>
            <a:pPr>
              <a:buNone/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786182" y="6429396"/>
            <a:ext cx="5135331" cy="285728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Picture 2" descr="C:\1_Олькова А.Ю\Маркетинг\Логотипы ОПС все\лого Кир облпотреб сою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2740025" cy="814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071934" y="285728"/>
            <a:ext cx="4429156" cy="785818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lvl="0" algn="ctr"/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</a:rPr>
              <a:t>Работа с ИП,КФХ, частными лицами</a:t>
            </a:r>
            <a:endParaRPr lang="ru-RU" sz="28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642910" y="1857364"/>
            <a:ext cx="7143800" cy="442913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i="1" dirty="0" smtClean="0">
                <a:solidFill>
                  <a:srgbClr val="002060"/>
                </a:solidFill>
              </a:rPr>
              <a:t>Условия сотрудничества с 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Облпотребсоюзом</a:t>
            </a:r>
            <a:r>
              <a:rPr lang="ru-RU" sz="2400" b="1" i="1" dirty="0" smtClean="0">
                <a:solidFill>
                  <a:srgbClr val="002060"/>
                </a:solidFill>
              </a:rPr>
              <a:t> по сбыту продукции:</a:t>
            </a:r>
          </a:p>
          <a:p>
            <a:pPr algn="ctr">
              <a:buNone/>
            </a:pPr>
            <a:endParaRPr lang="ru-RU" sz="800" b="1" i="1" dirty="0" smtClean="0">
              <a:solidFill>
                <a:srgbClr val="002060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rgbClr val="002060"/>
                </a:solidFill>
              </a:rPr>
              <a:t>В основном наши организации работают без НДС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rgbClr val="002060"/>
                </a:solidFill>
              </a:rPr>
              <a:t>Наличие накладных, документов соответствия на продукцию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2000" b="1" i="1" dirty="0" err="1" smtClean="0">
                <a:solidFill>
                  <a:srgbClr val="002060"/>
                </a:solidFill>
              </a:rPr>
              <a:t>Конкурентноспособная</a:t>
            </a:r>
            <a:r>
              <a:rPr lang="ru-RU" sz="2000" b="1" i="1" dirty="0" smtClean="0">
                <a:solidFill>
                  <a:srgbClr val="002060"/>
                </a:solidFill>
              </a:rPr>
              <a:t> цена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rgbClr val="002060"/>
                </a:solidFill>
              </a:rPr>
              <a:t>Отсрочка платежа от 7 дней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rgbClr val="002060"/>
                </a:solidFill>
              </a:rPr>
              <a:t>Готовы взять продукцию на тестовую продажу в магазин «Раздолье»  г.Киров, ул.Преображенская, 66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2000" b="1" i="1" dirty="0" smtClean="0">
                <a:solidFill>
                  <a:srgbClr val="002060"/>
                </a:solidFill>
              </a:rPr>
              <a:t>Ориентированность на местного производителя</a:t>
            </a:r>
          </a:p>
          <a:p>
            <a:pPr>
              <a:buNone/>
            </a:pPr>
            <a:endParaRPr lang="ru-RU" sz="2000" b="1" i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  <a:p>
            <a:endParaRPr lang="ru-RU" b="1" i="1" dirty="0" smtClean="0">
              <a:solidFill>
                <a:srgbClr val="00206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786182" y="6429396"/>
            <a:ext cx="5135331" cy="285728"/>
          </a:xfrm>
        </p:spPr>
        <p:txBody>
          <a:bodyPr/>
          <a:lstStyle/>
          <a:p>
            <a:r>
              <a:rPr lang="ru-RU" dirty="0" err="1" smtClean="0"/>
              <a:t>Олькова</a:t>
            </a:r>
            <a:r>
              <a:rPr lang="ru-RU" dirty="0" smtClean="0"/>
              <a:t> Анна Юрьевна, VK  @</a:t>
            </a:r>
            <a:r>
              <a:rPr lang="ru-RU" dirty="0" err="1" smtClean="0"/>
              <a:t>foodcluster</a:t>
            </a:r>
            <a:endParaRPr lang="ru-RU" dirty="0"/>
          </a:p>
        </p:txBody>
      </p:sp>
      <p:pic>
        <p:nvPicPr>
          <p:cNvPr id="6" name="Picture 2" descr="C:\1_Олькова А.Ю\Маркетинг\Логотипы ОПС все\лого Кир облпотреб сою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2740025" cy="814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000496" y="285728"/>
            <a:ext cx="4862490" cy="798512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lvl="0" algn="ctr"/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</a:rPr>
              <a:t>Внутренний маркетинг </a:t>
            </a:r>
            <a:endParaRPr lang="ru-RU" sz="28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428596" y="1214422"/>
            <a:ext cx="8286808" cy="5286412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b="1" dirty="0" smtClean="0"/>
          </a:p>
          <a:p>
            <a:pPr lvl="0">
              <a:buNone/>
            </a:pPr>
            <a:endParaRPr lang="ru-RU" b="1" dirty="0" smtClean="0"/>
          </a:p>
          <a:p>
            <a:pPr lvl="0">
              <a:buNone/>
            </a:pPr>
            <a:r>
              <a:rPr lang="ru-RU" sz="3600" b="1" dirty="0" smtClean="0">
                <a:solidFill>
                  <a:srgbClr val="C00000"/>
                </a:solidFill>
              </a:rPr>
              <a:t>        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endParaRPr lang="ru-RU" b="1" dirty="0" smtClean="0"/>
          </a:p>
          <a:p>
            <a:endParaRPr lang="ru-RU" b="1" dirty="0"/>
          </a:p>
        </p:txBody>
      </p:sp>
      <p:pic>
        <p:nvPicPr>
          <p:cNvPr id="26628" name="Picture 4" descr="C:\1_Олькова А.Ю\Лидерский марафон\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1214423"/>
            <a:ext cx="1655531" cy="2643206"/>
          </a:xfrm>
          <a:prstGeom prst="rect">
            <a:avLst/>
          </a:prstGeom>
          <a:noFill/>
        </p:spPr>
      </p:pic>
      <p:pic>
        <p:nvPicPr>
          <p:cNvPr id="26629" name="Picture 5" descr="C:\1_Олькова А.Ю\Лидерский марафон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285860"/>
            <a:ext cx="1528756" cy="2544758"/>
          </a:xfrm>
          <a:prstGeom prst="rect">
            <a:avLst/>
          </a:prstGeom>
          <a:noFill/>
        </p:spPr>
      </p:pic>
      <p:pic>
        <p:nvPicPr>
          <p:cNvPr id="26630" name="Picture 6" descr="C:\1_Олькова А.Ю\Лидерский марафон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1285860"/>
            <a:ext cx="1428748" cy="2659404"/>
          </a:xfrm>
          <a:prstGeom prst="rect">
            <a:avLst/>
          </a:prstGeom>
          <a:noFill/>
        </p:spPr>
      </p:pic>
      <p:pic>
        <p:nvPicPr>
          <p:cNvPr id="26631" name="Picture 7" descr="C:\1_Олькова А.Ю\Лидерский марафон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1285860"/>
            <a:ext cx="1492035" cy="270033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28596" y="4286256"/>
            <a:ext cx="52864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Снимаем ролики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ТикТок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– отзывы и продукцию</a:t>
            </a:r>
          </a:p>
          <a:p>
            <a:pPr lvl="0">
              <a:buFont typeface="Wingdings" pitchFamily="2" charset="2"/>
              <a:buChar char="ü"/>
            </a:pP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Совершенствуем коммерческие предложения</a:t>
            </a:r>
          </a:p>
          <a:p>
            <a:pPr lvl="0">
              <a:buFont typeface="Wingdings" pitchFamily="2" charset="2"/>
              <a:buChar char="ü"/>
            </a:pPr>
            <a:endParaRPr lang="ru-RU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Анализируем упаковку</a:t>
            </a:r>
          </a:p>
        </p:txBody>
      </p:sp>
      <p:pic>
        <p:nvPicPr>
          <p:cNvPr id="27650" name="Picture 2" descr="C:\1_Олькова А.Ю\Лидерский марафон\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4071942"/>
            <a:ext cx="1714512" cy="2594741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428596" y="6357958"/>
            <a:ext cx="5421083" cy="365125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2" name="Picture 2" descr="C:\1_Олькова А.Ю\Маркетинг\Логотипы ОПС все\лого Кир облпотреб союз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285728"/>
            <a:ext cx="2740025" cy="814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29058" y="214290"/>
            <a:ext cx="4929222" cy="71438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lvl="0" algn="ctr"/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</a:rPr>
              <a:t>Внутренний маркетинг</a:t>
            </a:r>
            <a:endParaRPr lang="ru-RU" sz="28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8" name="Picture 2" descr="C:\1_Олькова А.Ю\Маркетинг\1_Орловский хлеб\КАТАЛОГ фото первонач\2_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3942411" cy="2714644"/>
          </a:xfrm>
          <a:prstGeom prst="rect">
            <a:avLst/>
          </a:prstGeom>
          <a:noFill/>
        </p:spPr>
      </p:pic>
      <p:pic>
        <p:nvPicPr>
          <p:cNvPr id="4099" name="Picture 3" descr="C:\1_Олькова А.Ю\ДОГОВОРА\Афан каталог вода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85860"/>
            <a:ext cx="3937936" cy="2786082"/>
          </a:xfrm>
          <a:prstGeom prst="rect">
            <a:avLst/>
          </a:prstGeom>
          <a:noFill/>
        </p:spPr>
      </p:pic>
      <p:sp>
        <p:nvSpPr>
          <p:cNvPr id="4101" name="AutoShape 5" descr="https://docviewer.yandex.ru/view/1462492715/htmlimage?id=53n8u-c4nfs6lbwzfiyomi2pikfov83w1ddnrpc8weyeskwv3wv6359jmilr8avidkvj5lxi15dcc6551c8yik7z60j4j7emrbip9xmp9&amp;name=image-j0qvXuSv9tjHVYvJdA.jpg&amp;dsid=e526b0a4f1b103af83d6b3d06fde3989"/>
          <p:cNvSpPr>
            <a:spLocks noChangeAspect="1" noChangeArrowheads="1"/>
          </p:cNvSpPr>
          <p:nvPr/>
        </p:nvSpPr>
        <p:spPr bwMode="auto">
          <a:xfrm>
            <a:off x="155575" y="-3627438"/>
            <a:ext cx="7562850" cy="7562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3" name="AutoShape 7" descr="https://docviewer.yandex.ru/view/1462492715/htmlimage?id=53n8u-c4nfs6lbwzfiyomi2pikfov83w1ddnrpc8weyeskwv3wv6359jmilr8avidkvj5lxi15dcc6551c8yik7z60j4j7emrbip9xmp9&amp;name=image-j0qvXuSv9tjHVYvJdA.jpg&amp;dsid=e526b0a4f1b103af83d6b3d06fde3989"/>
          <p:cNvSpPr>
            <a:spLocks noChangeAspect="1" noChangeArrowheads="1"/>
          </p:cNvSpPr>
          <p:nvPr/>
        </p:nvSpPr>
        <p:spPr bwMode="auto">
          <a:xfrm>
            <a:off x="155575" y="-3627438"/>
            <a:ext cx="7562850" cy="7562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5" name="Picture 9" descr="C:\1_Олькова А.Ю\Выставки\идеи для Тулы\Клюква\drL6lKufAO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4143380"/>
            <a:ext cx="2786081" cy="2317671"/>
          </a:xfrm>
          <a:prstGeom prst="rect">
            <a:avLst/>
          </a:prstGeom>
          <a:noFill/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722917" y="6492875"/>
            <a:ext cx="5421083" cy="365125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9" name="Picture 2" descr="C:\1_Олькова А.Ю\Маркетинг\Логотипы ОПС все\лого Кир облпотреб союз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214290"/>
            <a:ext cx="2740025" cy="814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00430" y="214290"/>
            <a:ext cx="5291118" cy="714380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lvl="0" algn="ctr"/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</a:rPr>
              <a:t>Разработка </a:t>
            </a:r>
            <a:r>
              <a:rPr lang="ru-RU" sz="2800" b="1" cap="all" dirty="0" err="1" smtClean="0">
                <a:solidFill>
                  <a:schemeClr val="accent2">
                    <a:lumMod val="50000"/>
                  </a:schemeClr>
                </a:solidFill>
              </a:rPr>
              <a:t>сТМ</a:t>
            </a:r>
            <a:endParaRPr lang="ru-RU" sz="28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101" name="AutoShape 5" descr="https://docviewer.yandex.ru/view/1462492715/htmlimage?id=53n8u-c4nfs6lbwzfiyomi2pikfov83w1ddnrpc8weyeskwv3wv6359jmilr8avidkvj5lxi15dcc6551c8yik7z60j4j7emrbip9xmp9&amp;name=image-j0qvXuSv9tjHVYvJdA.jpg&amp;dsid=e526b0a4f1b103af83d6b3d06fde3989"/>
          <p:cNvSpPr>
            <a:spLocks noChangeAspect="1" noChangeArrowheads="1"/>
          </p:cNvSpPr>
          <p:nvPr/>
        </p:nvSpPr>
        <p:spPr bwMode="auto">
          <a:xfrm>
            <a:off x="155575" y="-3627438"/>
            <a:ext cx="7562850" cy="7562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3" name="AutoShape 7" descr="https://docviewer.yandex.ru/view/1462492715/htmlimage?id=53n8u-c4nfs6lbwzfiyomi2pikfov83w1ddnrpc8weyeskwv3wv6359jmilr8avidkvj5lxi15dcc6551c8yik7z60j4j7emrbip9xmp9&amp;name=image-j0qvXuSv9tjHVYvJdA.jpg&amp;dsid=e526b0a4f1b103af83d6b3d06fde3989"/>
          <p:cNvSpPr>
            <a:spLocks noChangeAspect="1" noChangeArrowheads="1"/>
          </p:cNvSpPr>
          <p:nvPr/>
        </p:nvSpPr>
        <p:spPr bwMode="auto">
          <a:xfrm>
            <a:off x="155575" y="-3627438"/>
            <a:ext cx="7562850" cy="7562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722917" y="6286520"/>
            <a:ext cx="5421083" cy="365125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35842" name="Picture 2" descr="C:\1_Олькова А.Ю\Маркетинг\Раздолье\СТМ Раздоль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571612"/>
            <a:ext cx="5429462" cy="1116018"/>
          </a:xfrm>
          <a:prstGeom prst="rect">
            <a:avLst/>
          </a:prstGeom>
          <a:noFill/>
        </p:spPr>
      </p:pic>
      <p:pic>
        <p:nvPicPr>
          <p:cNvPr id="35843" name="Picture 3" descr="C:\1_Олькова А.Ю\Маркетинг\Раздолье\Сухари СТМ Раздоль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928934"/>
            <a:ext cx="3168347" cy="3143272"/>
          </a:xfrm>
          <a:prstGeom prst="rect">
            <a:avLst/>
          </a:prstGeom>
          <a:noFill/>
        </p:spPr>
      </p:pic>
      <p:pic>
        <p:nvPicPr>
          <p:cNvPr id="35845" name="Picture 5" descr="https://sun9-76.userapi.com/impg/wRQ8nEVk1cwHdfPmpcJNHYZIHoJisgs0gWV0-Q/Pw52EATxbJ0.jpg?size=1582x1600&amp;quality=96&amp;sign=5a9cb9d859c275c991485625c303bb4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928934"/>
            <a:ext cx="3071834" cy="3106786"/>
          </a:xfrm>
          <a:prstGeom prst="rect">
            <a:avLst/>
          </a:prstGeom>
          <a:noFill/>
        </p:spPr>
      </p:pic>
      <p:pic>
        <p:nvPicPr>
          <p:cNvPr id="12" name="Picture 2" descr="C:\1_Олькова А.Ю\Маркетинг\Логотипы ОПС все\лого Кир облпотреб союз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285728"/>
            <a:ext cx="2740025" cy="814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71472" y="214290"/>
            <a:ext cx="8220076" cy="928694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lvl="0" algn="ctr"/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</a:rPr>
              <a:t>Примеры продвижения фермерской продукции</a:t>
            </a:r>
            <a:endParaRPr lang="ru-RU" sz="28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101" name="AutoShape 5" descr="https://docviewer.yandex.ru/view/1462492715/htmlimage?id=53n8u-c4nfs6lbwzfiyomi2pikfov83w1ddnrpc8weyeskwv3wv6359jmilr8avidkvj5lxi15dcc6551c8yik7z60j4j7emrbip9xmp9&amp;name=image-j0qvXuSv9tjHVYvJdA.jpg&amp;dsid=e526b0a4f1b103af83d6b3d06fde3989"/>
          <p:cNvSpPr>
            <a:spLocks noChangeAspect="1" noChangeArrowheads="1"/>
          </p:cNvSpPr>
          <p:nvPr/>
        </p:nvSpPr>
        <p:spPr bwMode="auto">
          <a:xfrm>
            <a:off x="155575" y="-3627438"/>
            <a:ext cx="7562850" cy="7562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3" name="AutoShape 7" descr="https://docviewer.yandex.ru/view/1462492715/htmlimage?id=53n8u-c4nfs6lbwzfiyomi2pikfov83w1ddnrpc8weyeskwv3wv6359jmilr8avidkvj5lxi15dcc6551c8yik7z60j4j7emrbip9xmp9&amp;name=image-j0qvXuSv9tjHVYvJdA.jpg&amp;dsid=e526b0a4f1b103af83d6b3d06fde3989"/>
          <p:cNvSpPr>
            <a:spLocks noChangeAspect="1" noChangeArrowheads="1"/>
          </p:cNvSpPr>
          <p:nvPr/>
        </p:nvSpPr>
        <p:spPr bwMode="auto">
          <a:xfrm>
            <a:off x="155575" y="-3627438"/>
            <a:ext cx="7562850" cy="7562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500430" y="6357958"/>
            <a:ext cx="5492521" cy="285752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1986" name="Picture 2" descr="https://sun9-37.userapi.com/impg/Y8w8G47qdRMRAc7OstazFKYb-bIXEZ_ERC4b6g/eOkK-41XeE4.jpg?size=1080x1435&amp;quality=96&amp;sign=665efa2eb230bc97e2fa95c798ec18a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3440971" cy="4572032"/>
          </a:xfrm>
          <a:prstGeom prst="rect">
            <a:avLst/>
          </a:prstGeom>
          <a:noFill/>
        </p:spPr>
      </p:pic>
      <p:pic>
        <p:nvPicPr>
          <p:cNvPr id="41988" name="Picture 4" descr="https://sun9-57.userapi.com/impg/REoOem911q9I984fNs0qHClQ6-mdbuNk07_bUQ/XdQ9GTDcloY.jpg?size=833x1600&amp;quality=96&amp;sign=52c8203ea43d4fadc173ea658e46af3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643050"/>
            <a:ext cx="2357454" cy="4528124"/>
          </a:xfrm>
          <a:prstGeom prst="rect">
            <a:avLst/>
          </a:prstGeom>
          <a:noFill/>
        </p:spPr>
      </p:pic>
      <p:pic>
        <p:nvPicPr>
          <p:cNvPr id="41990" name="Picture 6" descr="https://sun9-35.userapi.com/impg/2LxLoDBRHJWTxlqcynyaB9hrwmPJGU3zPo328w/P8PiTu1zqMo.jpg?size=935x1600&amp;quality=96&amp;sign=dd31700e9f1ae6e5cb1de11ebb3b6896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643050"/>
            <a:ext cx="2630034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571868" y="6357958"/>
            <a:ext cx="5421083" cy="365125"/>
          </a:xfrm>
        </p:spPr>
        <p:txBody>
          <a:bodyPr/>
          <a:lstStyle/>
          <a:p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sz="16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1928802"/>
            <a:ext cx="821537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b="1" i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   Кластер  </a:t>
            </a:r>
            <a:r>
              <a:rPr lang="ru-RU" dirty="0" smtClean="0"/>
              <a:t>– 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группа независимых, конкурентоспособных предприятий отраслевой направленности с активными внутренними каналами деловых связей, усиленных эффективной образовательной, обслуживающей и технологической инфраструктурой, создаваемой в рамках совместных проектов.</a:t>
            </a:r>
          </a:p>
          <a:p>
            <a:pPr marL="342900" indent="-342900"/>
            <a:endParaRPr lang="ru-RU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/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       Кластеры создаются в рамках приоритетных направлений социально-экономического развития региона.</a:t>
            </a:r>
          </a:p>
          <a:p>
            <a:pPr marL="342900" indent="-342900"/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073" name="Picture 1" descr="C:\1_Олькова А.Ю\Кластер для ОПС\Лого\╨║-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2646700" cy="6429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71472" y="214290"/>
            <a:ext cx="8220076" cy="928694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lvl="0" algn="ctr"/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</a:rPr>
              <a:t>Примеры продвижения фермерской продукции</a:t>
            </a:r>
            <a:endParaRPr lang="ru-RU" sz="28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101" name="AutoShape 5" descr="https://docviewer.yandex.ru/view/1462492715/htmlimage?id=53n8u-c4nfs6lbwzfiyomi2pikfov83w1ddnrpc8weyeskwv3wv6359jmilr8avidkvj5lxi15dcc6551c8yik7z60j4j7emrbip9xmp9&amp;name=image-j0qvXuSv9tjHVYvJdA.jpg&amp;dsid=e526b0a4f1b103af83d6b3d06fde3989"/>
          <p:cNvSpPr>
            <a:spLocks noChangeAspect="1" noChangeArrowheads="1"/>
          </p:cNvSpPr>
          <p:nvPr/>
        </p:nvSpPr>
        <p:spPr bwMode="auto">
          <a:xfrm>
            <a:off x="155575" y="-3627438"/>
            <a:ext cx="7562850" cy="7562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3" name="AutoShape 7" descr="https://docviewer.yandex.ru/view/1462492715/htmlimage?id=53n8u-c4nfs6lbwzfiyomi2pikfov83w1ddnrpc8weyeskwv3wv6359jmilr8avidkvj5lxi15dcc6551c8yik7z60j4j7emrbip9xmp9&amp;name=image-j0qvXuSv9tjHVYvJdA.jpg&amp;dsid=e526b0a4f1b103af83d6b3d06fde3989"/>
          <p:cNvSpPr>
            <a:spLocks noChangeAspect="1" noChangeArrowheads="1"/>
          </p:cNvSpPr>
          <p:nvPr/>
        </p:nvSpPr>
        <p:spPr bwMode="auto">
          <a:xfrm>
            <a:off x="155575" y="-3627438"/>
            <a:ext cx="7562850" cy="7562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500430" y="6357958"/>
            <a:ext cx="5492521" cy="285752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5058" name="Picture 2" descr="https://sun9-15.userapi.com/impg/9zoxLYsRSD31jREHH6KzKWdieXAUvNA3rIwUTA/9RO2aNSb3rU.jpg?size=833x1600&amp;quality=96&amp;sign=fc37860fe0fdb392e2ecf3b617d1c4e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85926"/>
            <a:ext cx="2380313" cy="4572032"/>
          </a:xfrm>
          <a:prstGeom prst="rect">
            <a:avLst/>
          </a:prstGeom>
          <a:noFill/>
        </p:spPr>
      </p:pic>
      <p:pic>
        <p:nvPicPr>
          <p:cNvPr id="45060" name="Picture 4" descr="https://sun9-29.userapi.com/impg/HqEAyhRK0C8oY5G_ITzECSggSvFiBG4qL8oHpA/MZKLVqom2Og.jpg?size=847x1600&amp;quality=96&amp;sign=8c00bd0b8f2e77ab2211944a3498ca4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785926"/>
            <a:ext cx="2428892" cy="4588226"/>
          </a:xfrm>
          <a:prstGeom prst="rect">
            <a:avLst/>
          </a:prstGeom>
          <a:noFill/>
        </p:spPr>
      </p:pic>
      <p:pic>
        <p:nvPicPr>
          <p:cNvPr id="45062" name="Picture 6" descr="https://sun9-32.userapi.com/impg/CHwSWWBokh1FoZu9-Nn_IUMR9DmU9Qd-1mTsyA/Y_BeGxqS3Xg.jpg?size=836x1600&amp;quality=96&amp;sign=210277a2cf5a32213b27eb8b86a29ad9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714488"/>
            <a:ext cx="2388887" cy="4572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71472" y="214290"/>
            <a:ext cx="8220076" cy="928694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lvl="0" algn="ctr"/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</a:rPr>
              <a:t>Рекомендации по продвижению фермерской продукции</a:t>
            </a:r>
            <a:endParaRPr lang="ru-RU" sz="28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101" name="AutoShape 5" descr="https://docviewer.yandex.ru/view/1462492715/htmlimage?id=53n8u-c4nfs6lbwzfiyomi2pikfov83w1ddnrpc8weyeskwv3wv6359jmilr8avidkvj5lxi15dcc6551c8yik7z60j4j7emrbip9xmp9&amp;name=image-j0qvXuSv9tjHVYvJdA.jpg&amp;dsid=e526b0a4f1b103af83d6b3d06fde3989"/>
          <p:cNvSpPr>
            <a:spLocks noChangeAspect="1" noChangeArrowheads="1"/>
          </p:cNvSpPr>
          <p:nvPr/>
        </p:nvSpPr>
        <p:spPr bwMode="auto">
          <a:xfrm>
            <a:off x="155575" y="-3627438"/>
            <a:ext cx="7562850" cy="7562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3" name="AutoShape 7" descr="https://docviewer.yandex.ru/view/1462492715/htmlimage?id=53n8u-c4nfs6lbwzfiyomi2pikfov83w1ddnrpc8weyeskwv3wv6359jmilr8avidkvj5lxi15dcc6551c8yik7z60j4j7emrbip9xmp9&amp;name=image-j0qvXuSv9tjHVYvJdA.jpg&amp;dsid=e526b0a4f1b103af83d6b3d06fde3989"/>
          <p:cNvSpPr>
            <a:spLocks noChangeAspect="1" noChangeArrowheads="1"/>
          </p:cNvSpPr>
          <p:nvPr/>
        </p:nvSpPr>
        <p:spPr bwMode="auto">
          <a:xfrm>
            <a:off x="155575" y="-3627438"/>
            <a:ext cx="7562850" cy="75628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500430" y="6357958"/>
            <a:ext cx="5492521" cy="285752"/>
          </a:xfrm>
        </p:spPr>
        <p:txBody>
          <a:bodyPr/>
          <a:lstStyle/>
          <a:p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1500174"/>
            <a:ext cx="8572528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endParaRPr lang="ru-RU" sz="700" b="1" i="1" dirty="0" smtClean="0">
              <a:solidFill>
                <a:srgbClr val="00206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b="1" i="1" dirty="0" smtClean="0">
                <a:solidFill>
                  <a:srgbClr val="002060"/>
                </a:solidFill>
              </a:rPr>
              <a:t>Продвигаем только качественный продукт!</a:t>
            </a:r>
          </a:p>
          <a:p>
            <a:pPr marL="457200" indent="-457200">
              <a:buFont typeface="+mj-lt"/>
              <a:buAutoNum type="arabicPeriod"/>
            </a:pPr>
            <a:r>
              <a:rPr lang="ru-RU" b="1" i="1" dirty="0" smtClean="0">
                <a:solidFill>
                  <a:srgbClr val="002060"/>
                </a:solidFill>
              </a:rPr>
              <a:t>Подготовка профиля в </a:t>
            </a:r>
            <a:r>
              <a:rPr lang="ru-RU" b="1" i="1" dirty="0" err="1" smtClean="0">
                <a:solidFill>
                  <a:srgbClr val="002060"/>
                </a:solidFill>
              </a:rPr>
              <a:t>Инстаграм</a:t>
            </a:r>
            <a:r>
              <a:rPr lang="ru-RU" b="1" i="1" dirty="0" smtClean="0">
                <a:solidFill>
                  <a:srgbClr val="002060"/>
                </a:solidFill>
              </a:rPr>
              <a:t>, </a:t>
            </a:r>
            <a:r>
              <a:rPr lang="en-US" b="1" i="1" dirty="0" smtClean="0">
                <a:solidFill>
                  <a:srgbClr val="002060"/>
                </a:solidFill>
              </a:rPr>
              <a:t>VK</a:t>
            </a:r>
            <a:r>
              <a:rPr lang="ru-RU" b="1" i="1" dirty="0" smtClean="0">
                <a:solidFill>
                  <a:srgbClr val="002060"/>
                </a:solidFill>
              </a:rPr>
              <a:t>, </a:t>
            </a:r>
            <a:r>
              <a:rPr lang="en-US" b="1" i="1" dirty="0" smtClean="0">
                <a:solidFill>
                  <a:srgbClr val="002060"/>
                </a:solidFill>
              </a:rPr>
              <a:t>W/A </a:t>
            </a:r>
            <a:r>
              <a:rPr lang="ru-RU" b="1" i="1" dirty="0" smtClean="0">
                <a:solidFill>
                  <a:srgbClr val="002060"/>
                </a:solidFill>
              </a:rPr>
              <a:t>(рассылка постоянным клиентам, напоминания), </a:t>
            </a:r>
            <a:r>
              <a:rPr lang="ru-RU" b="1" i="1" dirty="0" err="1" smtClean="0">
                <a:solidFill>
                  <a:srgbClr val="002060"/>
                </a:solidFill>
              </a:rPr>
              <a:t>Авито</a:t>
            </a:r>
            <a:r>
              <a:rPr lang="ru-RU" b="1" i="1" dirty="0" smtClean="0">
                <a:solidFill>
                  <a:srgbClr val="002060"/>
                </a:solidFill>
              </a:rPr>
              <a:t> – где клиенту удобнее вас найти.</a:t>
            </a:r>
          </a:p>
          <a:p>
            <a:pPr marL="457200" indent="-457200">
              <a:buFont typeface="+mj-lt"/>
              <a:buAutoNum type="arabicPeriod"/>
            </a:pPr>
            <a:r>
              <a:rPr lang="ru-RU" b="1" i="1" dirty="0" smtClean="0">
                <a:solidFill>
                  <a:srgbClr val="002060"/>
                </a:solidFill>
              </a:rPr>
              <a:t>Этап тестирования продукции, первые заказы. Создание логотипа, фирменного стиля  будущего бренда.</a:t>
            </a:r>
          </a:p>
          <a:p>
            <a:pPr marL="457200" indent="-457200">
              <a:buFont typeface="+mj-lt"/>
              <a:buAutoNum type="arabicPeriod"/>
            </a:pPr>
            <a:r>
              <a:rPr lang="ru-RU" b="1" i="1" dirty="0" smtClean="0">
                <a:solidFill>
                  <a:srgbClr val="002060"/>
                </a:solidFill>
              </a:rPr>
              <a:t>Продвижение. Начинаем </a:t>
            </a:r>
            <a:r>
              <a:rPr lang="ru-RU" b="1" i="1" dirty="0" err="1" smtClean="0">
                <a:solidFill>
                  <a:srgbClr val="002060"/>
                </a:solidFill>
              </a:rPr>
              <a:t>пиарить</a:t>
            </a:r>
            <a:r>
              <a:rPr lang="ru-RU" b="1" i="1" dirty="0" smtClean="0">
                <a:solidFill>
                  <a:srgbClr val="002060"/>
                </a:solidFill>
              </a:rPr>
              <a:t> свои товары, собирать заказы. Люди начинают приходить по рекомендации. </a:t>
            </a:r>
          </a:p>
          <a:p>
            <a:pPr marL="457200" indent="-457200">
              <a:buFont typeface="+mj-lt"/>
              <a:buAutoNum type="arabicPeriod"/>
            </a:pPr>
            <a:r>
              <a:rPr lang="ru-RU" b="1" i="1" dirty="0" smtClean="0">
                <a:solidFill>
                  <a:srgbClr val="002060"/>
                </a:solidFill>
              </a:rPr>
              <a:t>Первые поставки лично делает собственник, получает обратную связь о продукте, затем опыт передается курьеру или службе доставки.</a:t>
            </a:r>
          </a:p>
          <a:p>
            <a:pPr marL="457200" indent="-457200">
              <a:buFont typeface="+mj-lt"/>
              <a:buAutoNum type="arabicPeriod"/>
            </a:pPr>
            <a:r>
              <a:rPr lang="ru-RU" b="1" i="1" dirty="0" smtClean="0">
                <a:solidFill>
                  <a:srgbClr val="002060"/>
                </a:solidFill>
              </a:rPr>
              <a:t>При росте продаж имеет смысл регистрировать ТМ. При отсутствии фирменной упаковки вводить </a:t>
            </a:r>
            <a:r>
              <a:rPr lang="ru-RU" b="1" i="1" dirty="0" err="1" smtClean="0">
                <a:solidFill>
                  <a:srgbClr val="002060"/>
                </a:solidFill>
              </a:rPr>
              <a:t>стикеры</a:t>
            </a:r>
            <a:r>
              <a:rPr lang="ru-RU" b="1" i="1" dirty="0" smtClean="0">
                <a:solidFill>
                  <a:srgbClr val="002060"/>
                </a:solidFill>
              </a:rPr>
              <a:t>, наклейки. Потребитель должен привыкнуть к графическому изображению бренда.</a:t>
            </a:r>
          </a:p>
          <a:p>
            <a:pPr marL="457200" indent="-457200">
              <a:buFont typeface="+mj-lt"/>
              <a:buAutoNum type="arabicPeriod"/>
            </a:pPr>
            <a:r>
              <a:rPr lang="ru-RU" b="1" i="1" dirty="0" smtClean="0">
                <a:solidFill>
                  <a:srgbClr val="002060"/>
                </a:solidFill>
              </a:rPr>
              <a:t>При дальнейшем росте - место на ярмарках, рынках /Сеть фирменных магазинов.</a:t>
            </a:r>
          </a:p>
          <a:p>
            <a:pPr marL="457200" indent="-457200">
              <a:buFont typeface="+mj-lt"/>
              <a:buAutoNum type="arabicPeriod"/>
            </a:pPr>
            <a:r>
              <a:rPr lang="ru-RU" b="1" i="1" dirty="0" smtClean="0">
                <a:solidFill>
                  <a:srgbClr val="002060"/>
                </a:solidFill>
              </a:rPr>
              <a:t>Продавец в магазине- это постоянно действующий </a:t>
            </a:r>
            <a:r>
              <a:rPr lang="ru-RU" b="1" i="1" dirty="0" err="1" smtClean="0">
                <a:solidFill>
                  <a:srgbClr val="002060"/>
                </a:solidFill>
              </a:rPr>
              <a:t>промоутер</a:t>
            </a:r>
            <a:r>
              <a:rPr lang="ru-RU" b="1" i="1" dirty="0" smtClean="0">
                <a:solidFill>
                  <a:srgbClr val="002060"/>
                </a:solidFill>
              </a:rPr>
              <a:t>, все сотрудники должны любить продукт и должны быть вовлечены в процесс продаж, даже бухгалтерия.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571612"/>
            <a:ext cx="75724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ea typeface="Arial Unicode MS" pitchFamily="34" charset="-128"/>
                <a:cs typeface="David" pitchFamily="34" charset="-79"/>
              </a:rPr>
              <a:t>Присоединяйтесь к нам: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Arial Black" pitchFamily="34" charset="0"/>
              <a:ea typeface="Arial Unicode MS" pitchFamily="34" charset="-128"/>
              <a:cs typeface="David" pitchFamily="34" charset="-79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357554" y="6286520"/>
            <a:ext cx="5421083" cy="365125"/>
          </a:xfrm>
        </p:spPr>
        <p:txBody>
          <a:bodyPr/>
          <a:lstStyle/>
          <a:p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</a:p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тел.38-11-42</a:t>
            </a:r>
          </a:p>
          <a:p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9457" name="Picture 1" descr="C:\1_Олькова А.Ю\Кластер для ОПС\Лого\╨║-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4429156" cy="1075941"/>
          </a:xfrm>
          <a:prstGeom prst="rect">
            <a:avLst/>
          </a:prstGeom>
          <a:noFill/>
        </p:spPr>
      </p:pic>
      <p:pic>
        <p:nvPicPr>
          <p:cNvPr id="46082" name="Picture 2" descr="https://sun9-22.userapi.com/impg/rvc_veksok-UfxfJ7jzHIDASAJaeAWk5c_CAgw/7fRc2lGE_KA.jpg?size=667x667&amp;quality=96&amp;sign=a81ed83a3287ed22502496e43f1448a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214554"/>
            <a:ext cx="3786214" cy="3786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3214710" cy="78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571868" y="6492875"/>
            <a:ext cx="5421083" cy="365125"/>
          </a:xfrm>
        </p:spPr>
        <p:txBody>
          <a:bodyPr/>
          <a:lstStyle/>
          <a:p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sz="16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928802"/>
            <a:ext cx="8072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b="1" i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  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52" name="Picture 4" descr="https://sun9-87.userapi.com/impg/d7wPYuQTOoPi44J72OzoLJf33WqtpPgkfMBohw/8em4yYULDTo.jpg?size=928x595&amp;quality=96&amp;sign=e1557dbaccab7f639c9071c4eeb2a81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785926"/>
            <a:ext cx="6462316" cy="4143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714488"/>
            <a:ext cx="785818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-решение проблем недостаточности инвестиционных, кадровых, энергетических, сырьевых и других ресурсов;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- повышение эффективности бизнес-процессов;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- создание условий для выхода на новые рынки сбыта продукции;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- повышение эффективности механизмов и каналов коммуникаций;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- быстрая кооперация вокруг новых продуктов и процессов;</a:t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-развитие вертикальных и горизонтальных связей между предприятиями;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-вхождение в кластер повышает статус компаний;</a:t>
            </a:r>
          </a:p>
          <a:p>
            <a:endParaRPr lang="ru-RU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получение мер государственной поддержки.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4572000" y="6572248"/>
            <a:ext cx="4714908" cy="285752"/>
          </a:xfrm>
        </p:spPr>
        <p:txBody>
          <a:bodyPr/>
          <a:lstStyle/>
          <a:p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sz="16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571480"/>
            <a:ext cx="5643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b="1" i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Преимущества  вступления в кластер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1785926"/>
            <a:ext cx="78581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-заполнение анкеты;</a:t>
            </a:r>
          </a:p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- собеседование;</a:t>
            </a:r>
          </a:p>
          <a:p>
            <a:endParaRPr lang="ru-RU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-наличие (предложение) совместного проекта;</a:t>
            </a:r>
          </a:p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- оплата вступительного и регулярного взносов;</a:t>
            </a:r>
          </a:p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- активное участие во всех мероприятиях кластера;</a:t>
            </a:r>
          </a:p>
          <a:p>
            <a:endParaRPr lang="ru-RU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-готовность к быстрому предоставлению отчетности и других документов, запрашиваемых ЦКР.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722917" y="6286520"/>
            <a:ext cx="5421083" cy="365125"/>
          </a:xfrm>
        </p:spPr>
        <p:txBody>
          <a:bodyPr/>
          <a:lstStyle/>
          <a:p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sz="16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00232" y="714356"/>
            <a:ext cx="5250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ru-RU" b="1" i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Какие условия вступления в кластер?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143116"/>
            <a:ext cx="81439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Председатель Правления – Тарасова Лариса Александровна</a:t>
            </a:r>
          </a:p>
          <a:p>
            <a:endParaRPr lang="ru-RU" sz="2000" b="1" i="1" dirty="0" smtClean="0">
              <a:solidFill>
                <a:srgbClr val="002060"/>
              </a:solidFill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Ответственный секретарь –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Олькова</a:t>
            </a:r>
            <a:r>
              <a:rPr lang="ru-RU" sz="2000" b="1" i="1" dirty="0" smtClean="0">
                <a:solidFill>
                  <a:srgbClr val="002060"/>
                </a:solidFill>
              </a:rPr>
              <a:t> Анна Юрьевна</a:t>
            </a:r>
          </a:p>
          <a:p>
            <a:endParaRPr lang="ru-RU" sz="2000" b="1" i="1" dirty="0" smtClean="0">
              <a:solidFill>
                <a:srgbClr val="002060"/>
              </a:solidFill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Адрес: г. Киров, ул. Преображенская, 66, офис 305.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571868" y="6215082"/>
            <a:ext cx="5421083" cy="365125"/>
          </a:xfrm>
        </p:spPr>
        <p:txBody>
          <a:bodyPr/>
          <a:lstStyle/>
          <a:p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sz="16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2910" y="285728"/>
            <a:ext cx="79296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i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Кластер пищевой промышленности Кировской области</a:t>
            </a:r>
          </a:p>
          <a:p>
            <a:pPr marL="342900" indent="-342900" algn="ctr"/>
            <a:r>
              <a:rPr lang="ru-RU" b="1" i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Ассоциация «КППКО»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722917" y="6357958"/>
            <a:ext cx="5421083" cy="365125"/>
          </a:xfrm>
        </p:spPr>
        <p:txBody>
          <a:bodyPr/>
          <a:lstStyle/>
          <a:p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sz="16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57356" y="2786058"/>
            <a:ext cx="5572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4800" b="1" i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Почему мы? </a:t>
            </a:r>
            <a:endParaRPr lang="ru-RU" sz="4800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571612"/>
            <a:ext cx="750099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Исторически сложившиеся  партнерские отношения  внутри </a:t>
            </a:r>
            <a:r>
              <a:rPr lang="ru-RU" sz="2000" b="1" dirty="0" err="1" smtClean="0">
                <a:solidFill>
                  <a:schemeClr val="bg2">
                    <a:lumMod val="25000"/>
                  </a:schemeClr>
                </a:solidFill>
              </a:rPr>
              <a:t>Облпотребсоюза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 (150 лет) – ядро кластера;</a:t>
            </a:r>
          </a:p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- наличие в составе и производителей, и магазинов;</a:t>
            </a:r>
          </a:p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- ориентированность на продукцию местных производителей;</a:t>
            </a:r>
          </a:p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-  в составе кластера 2</a:t>
            </a:r>
            <a:r>
              <a:rPr lang="en-US" sz="2000" b="1" dirty="0" smtClean="0">
                <a:solidFill>
                  <a:schemeClr val="bg2">
                    <a:lumMod val="25000"/>
                  </a:schemeClr>
                </a:solidFill>
              </a:rPr>
              <a:t>5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 предприятий, включая производство, общепит, магазины, оптовая площадка, техникум;</a:t>
            </a:r>
          </a:p>
          <a:p>
            <a:endParaRPr lang="ru-RU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 уже реализуем совместные проекты;</a:t>
            </a:r>
          </a:p>
          <a:p>
            <a:pPr>
              <a:buFontTx/>
              <a:buChar char="-"/>
            </a:pPr>
            <a:endParaRPr lang="ru-RU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Tx/>
              <a:buChar char="-"/>
            </a:pP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- Стратегия развития КППКО до 2027 г. утверждена Распоряжением Правительства Кировской области  19 ноября №223, а это значит, у Кластера официальный статус.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722917" y="6492875"/>
            <a:ext cx="5421083" cy="365125"/>
          </a:xfrm>
        </p:spPr>
        <p:txBody>
          <a:bodyPr/>
          <a:lstStyle/>
          <a:p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</a:rPr>
              <a:t>Олькова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 Анна Юрьевна, VK  @</a:t>
            </a:r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</a:rPr>
              <a:t>foodcluster</a:t>
            </a:r>
            <a:endParaRPr lang="ru-RU" sz="16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57554" y="500042"/>
            <a:ext cx="18742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ru-RU" b="1" i="1" dirty="0" smtClean="0">
                <a:solidFill>
                  <a:srgbClr val="FF0000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Почему мы?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1619</TotalTime>
  <Words>1176</Words>
  <Application>Microsoft Office PowerPoint</Application>
  <PresentationFormat>Экран (4:3)</PresentationFormat>
  <Paragraphs>211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Обычная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Программа Scale up </vt:lpstr>
      <vt:lpstr>Работа с центром «мой бизнес»</vt:lpstr>
      <vt:lpstr>Работа с центром «мой бизнес»</vt:lpstr>
      <vt:lpstr>Работа с центром «мой бизнес»</vt:lpstr>
      <vt:lpstr>Кировский облпотребсоюз в цифрах</vt:lpstr>
      <vt:lpstr>Работа с КФХ,  частными лицами</vt:lpstr>
      <vt:lpstr>Работа с ИП,КФХ, частными лицами</vt:lpstr>
      <vt:lpstr>Работа с ИП,КФХ, частными лицами</vt:lpstr>
      <vt:lpstr>Работа с ИП,КФХ, частными лицами</vt:lpstr>
      <vt:lpstr>Работа с ИП,КФХ, частными лицами</vt:lpstr>
      <vt:lpstr>Внутренний маркетинг </vt:lpstr>
      <vt:lpstr>Внутренний маркетинг</vt:lpstr>
      <vt:lpstr>Разработка сТМ</vt:lpstr>
      <vt:lpstr>Примеры продвижения фермерской продукции</vt:lpstr>
      <vt:lpstr>Примеры продвижения фермерской продукции</vt:lpstr>
      <vt:lpstr>Рекомендации по продвижению фермерской продукции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Олькова Анна Юрьевна</dc:creator>
  <cp:lastModifiedBy>Владелец</cp:lastModifiedBy>
  <cp:revision>151</cp:revision>
  <dcterms:created xsi:type="dcterms:W3CDTF">2021-01-19T12:02:08Z</dcterms:created>
  <dcterms:modified xsi:type="dcterms:W3CDTF">2021-11-23T12:51:27Z</dcterms:modified>
</cp:coreProperties>
</file>