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slides/slide58.xml" ContentType="application/vnd.openxmlformats-officedocument.presentationml.slide+xml"/>
  <Override PartName="/ppt/theme/themeOverride12.xml" ContentType="application/vnd.openxmlformats-officedocument.themeOverride+xml"/>
  <Override PartName="/ppt/theme/themeOverride30.xml" ContentType="application/vnd.openxmlformats-officedocument.themeOverr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s/slide65.xml" ContentType="application/vnd.openxmlformats-officedocument.presentationml.slide+xml"/>
  <Override PartName="/ppt/slideLayouts/slideLayout6.xml" ContentType="application/vnd.openxmlformats-officedocument.presentationml.slideLayout+xml"/>
  <Override PartName="/ppt/theme/themeOverride5.xml" ContentType="application/vnd.openxmlformats-officedocument.themeOverr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slides/slide61.xml" ContentType="application/vnd.openxmlformats-officedocument.presentationml.slide+xml"/>
  <Override PartName="/ppt/notesMasters/notesMaster1.xml" ContentType="application/vnd.openxmlformats-officedocument.presentationml.notesMaster+xml"/>
  <Override PartName="/ppt/theme/themeOverride1.xml" ContentType="application/vnd.openxmlformats-officedocument.themeOverr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theme/themeOverride39.xml" ContentType="application/vnd.openxmlformats-officedocument.themeOverride+xml"/>
  <Override PartName="/ppt/theme/themeOverride57.xml" ContentType="application/vnd.openxmlformats-officedocument.themeOverride+xml"/>
  <Override PartName="/ppt/theme/themeOverride17.xml" ContentType="application/vnd.openxmlformats-officedocument.themeOverride+xml"/>
  <Override PartName="/ppt/theme/themeOverride28.xml" ContentType="application/vnd.openxmlformats-officedocument.themeOverride+xml"/>
  <Override PartName="/ppt/theme/themeOverride46.xml" ContentType="application/vnd.openxmlformats-officedocument.themeOverride+xml"/>
  <Override PartName="/ppt/theme/themeOverride64.xml" ContentType="application/vnd.openxmlformats-officedocument.themeOverride+xml"/>
  <Override PartName="/ppt/theme/themeOverride24.xml" ContentType="application/vnd.openxmlformats-officedocument.themeOverride+xml"/>
  <Override PartName="/ppt/theme/themeOverride35.xml" ContentType="application/vnd.openxmlformats-officedocument.themeOverride+xml"/>
  <Override PartName="/ppt/theme/themeOverride53.xml" ContentType="application/vnd.openxmlformats-officedocument.themeOverride+xml"/>
  <Override PartName="/ppt/slides/slide9.xml" ContentType="application/vnd.openxmlformats-officedocument.presentationml.slide+xml"/>
  <Override PartName="/ppt/slides/slide59.xml" ContentType="application/vnd.openxmlformats-officedocument.presentationml.slide+xml"/>
  <Override PartName="/ppt/viewProps.xml" ContentType="application/vnd.openxmlformats-officedocument.presentationml.viewProps+xml"/>
  <Override PartName="/ppt/theme/themeOverride13.xml" ContentType="application/vnd.openxmlformats-officedocument.themeOverride+xml"/>
  <Override PartName="/ppt/theme/themeOverride42.xml" ContentType="application/vnd.openxmlformats-officedocument.themeOverride+xml"/>
  <Override PartName="/ppt/theme/themeOverride60.xml" ContentType="application/vnd.openxmlformats-officedocument.themeOverr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s/slide66.xml" ContentType="application/vnd.openxmlformats-officedocument.presentationml.slide+xml"/>
  <Override PartName="/ppt/slideLayouts/slideLayout7.xml" ContentType="application/vnd.openxmlformats-officedocument.presentationml.slideLayout+xml"/>
  <Override PartName="/ppt/theme/themeOverride20.xml" ContentType="application/vnd.openxmlformats-officedocument.themeOverride+xml"/>
  <Override PartName="/ppt/theme/themeOverride31.xml" ContentType="application/vnd.openxmlformats-officedocument.themeOverride+xml"/>
  <Default Extension="png" ContentType="image/png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Override6.xml" ContentType="application/vnd.openxmlformats-officedocument.themeOverr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33.xml" ContentType="application/vnd.openxmlformats-officedocument.presentationml.slide+xml"/>
  <Override PartName="/ppt/slides/slide44.xml" ContentType="application/vnd.openxmlformats-officedocument.presentationml.slide+xml"/>
  <Override PartName="/ppt/slides/slide62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s/slide60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2.xml" ContentType="application/vnd.openxmlformats-officedocument.themeOverr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theme/themeOverride29.xml" ContentType="application/vnd.openxmlformats-officedocument.themeOverride+xml"/>
  <Override PartName="/ppt/theme/themeOverride38.xml" ContentType="application/vnd.openxmlformats-officedocument.themeOverride+xml"/>
  <Override PartName="/ppt/theme/themeOverride47.xml" ContentType="application/vnd.openxmlformats-officedocument.themeOverride+xml"/>
  <Override PartName="/ppt/theme/themeOverride49.xml" ContentType="application/vnd.openxmlformats-officedocument.themeOverride+xml"/>
  <Override PartName="/ppt/theme/themeOverride58.xml" ContentType="application/vnd.openxmlformats-officedocument.themeOverride+xml"/>
  <Override PartName="/ppt/theme/themeOverride67.xml" ContentType="application/vnd.openxmlformats-officedocument.themeOverride+xml"/>
  <Override PartName="/ppt/slideLayouts/slideLayout10.xml" ContentType="application/vnd.openxmlformats-officedocument.presentationml.slideLayout+xml"/>
  <Override PartName="/ppt/theme/themeOverride18.xml" ContentType="application/vnd.openxmlformats-officedocument.themeOverride+xml"/>
  <Override PartName="/ppt/theme/themeOverride27.xml" ContentType="application/vnd.openxmlformats-officedocument.themeOverride+xml"/>
  <Override PartName="/ppt/theme/themeOverride36.xml" ContentType="application/vnd.openxmlformats-officedocument.themeOverride+xml"/>
  <Override PartName="/ppt/theme/themeOverride45.xml" ContentType="application/vnd.openxmlformats-officedocument.themeOverride+xml"/>
  <Override PartName="/ppt/theme/themeOverride56.xml" ContentType="application/vnd.openxmlformats-officedocument.themeOverride+xml"/>
  <Override PartName="/ppt/theme/themeOverride65.xml" ContentType="application/vnd.openxmlformats-officedocument.themeOverride+xml"/>
  <Override PartName="/ppt/theme/themeOverride16.xml" ContentType="application/vnd.openxmlformats-officedocument.themeOverride+xml"/>
  <Override PartName="/ppt/theme/themeOverride25.xml" ContentType="application/vnd.openxmlformats-officedocument.themeOverride+xml"/>
  <Override PartName="/ppt/theme/themeOverride34.xml" ContentType="application/vnd.openxmlformats-officedocument.themeOverride+xml"/>
  <Override PartName="/ppt/theme/themeOverride43.xml" ContentType="application/vnd.openxmlformats-officedocument.themeOverride+xml"/>
  <Override PartName="/ppt/theme/themeOverride54.xml" ContentType="application/vnd.openxmlformats-officedocument.themeOverride+xml"/>
  <Override PartName="/ppt/theme/themeOverride63.xml" ContentType="application/vnd.openxmlformats-officedocument.themeOverr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slides/slide69.xml" ContentType="application/vnd.openxmlformats-officedocument.presentationml.slide+xml"/>
  <Override PartName="/ppt/theme/themeOverride9.xml" ContentType="application/vnd.openxmlformats-officedocument.themeOverride+xml"/>
  <Override PartName="/ppt/theme/themeOverride14.xml" ContentType="application/vnd.openxmlformats-officedocument.themeOverride+xml"/>
  <Override PartName="/ppt/theme/themeOverride23.xml" ContentType="application/vnd.openxmlformats-officedocument.themeOverride+xml"/>
  <Override PartName="/ppt/theme/themeOverride32.xml" ContentType="application/vnd.openxmlformats-officedocument.themeOverride+xml"/>
  <Override PartName="/ppt/theme/themeOverride41.xml" ContentType="application/vnd.openxmlformats-officedocument.themeOverride+xml"/>
  <Override PartName="/ppt/theme/themeOverride52.xml" ContentType="application/vnd.openxmlformats-officedocument.themeOverride+xml"/>
  <Override PartName="/ppt/theme/themeOverride61.xml" ContentType="application/vnd.openxmlformats-officedocument.themeOverr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s/slide67.xml" ContentType="application/vnd.openxmlformats-officedocument.presentationml.slide+xml"/>
  <Override PartName="/ppt/slideLayouts/slideLayout8.xml" ContentType="application/vnd.openxmlformats-officedocument.presentationml.slideLayout+xml"/>
  <Override PartName="/ppt/theme/themeOverride7.xml" ContentType="application/vnd.openxmlformats-officedocument.themeOverride+xml"/>
  <Override PartName="/ppt/theme/themeOverride21.xml" ContentType="application/vnd.openxmlformats-officedocument.themeOverride+xml"/>
  <Override PartName="/ppt/theme/themeOverride50.xml" ContentType="application/vnd.openxmlformats-officedocument.themeOverrid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Override10.xml" ContentType="application/vnd.openxmlformats-officedocument.themeOverr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s/slide63.xml" ContentType="application/vnd.openxmlformats-officedocument.presentationml.slide+xml"/>
  <Override PartName="/ppt/theme/themeOverride3.xml" ContentType="application/vnd.openxmlformats-officedocument.themeOverr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theme/themeOverride59.xml" ContentType="application/vnd.openxmlformats-officedocument.themeOverr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Override19.xml" ContentType="application/vnd.openxmlformats-officedocument.themeOverride+xml"/>
  <Override PartName="/ppt/theme/themeOverride48.xml" ContentType="application/vnd.openxmlformats-officedocument.themeOverride+xml"/>
  <Override PartName="/ppt/theme/themeOverride66.xml" ContentType="application/vnd.openxmlformats-officedocument.themeOverride+xml"/>
  <Override PartName="/ppt/theme/themeOverride37.xml" ContentType="application/vnd.openxmlformats-officedocument.themeOverride+xml"/>
  <Override PartName="/ppt/theme/themeOverride55.xml" ContentType="application/vnd.openxmlformats-officedocument.themeOverride+xml"/>
  <Override PartName="/ppt/theme/themeOverride15.xml" ContentType="application/vnd.openxmlformats-officedocument.themeOverride+xml"/>
  <Override PartName="/ppt/theme/themeOverride26.xml" ContentType="application/vnd.openxmlformats-officedocument.themeOverride+xml"/>
  <Override PartName="/ppt/theme/themeOverride44.xml" ContentType="application/vnd.openxmlformats-officedocument.themeOverride+xml"/>
  <Override PartName="/ppt/theme/themeOverride62.xml" ContentType="application/vnd.openxmlformats-officedocument.themeOverride+xml"/>
  <Override PartName="/ppt/slides/slide7.xml" ContentType="application/vnd.openxmlformats-officedocument.presentationml.slide+xml"/>
  <Override PartName="/ppt/slides/slide68.xml" ContentType="application/vnd.openxmlformats-officedocument.presentationml.slide+xml"/>
  <Override PartName="/ppt/slideLayouts/slideLayout9.xml" ContentType="application/vnd.openxmlformats-officedocument.presentationml.slideLayout+xml"/>
  <Override PartName="/ppt/theme/themeOverride22.xml" ContentType="application/vnd.openxmlformats-officedocument.themeOverride+xml"/>
  <Override PartName="/ppt/theme/themeOverride33.xml" ContentType="application/vnd.openxmlformats-officedocument.themeOverride+xml"/>
  <Override PartName="/ppt/theme/themeOverride51.xml" ContentType="application/vnd.openxmlformats-officedocument.themeOverr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57.xml" ContentType="application/vnd.openxmlformats-officedocument.presentationml.slide+xml"/>
  <Override PartName="/ppt/theme/themeOverride8.xml" ContentType="application/vnd.openxmlformats-officedocument.themeOverride+xml"/>
  <Override PartName="/ppt/theme/themeOverride11.xml" ContentType="application/vnd.openxmlformats-officedocument.themeOverride+xml"/>
  <Override PartName="/ppt/theme/themeOverride40.xml" ContentType="application/vnd.openxmlformats-officedocument.themeOverrid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s/slide64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24.xml" ContentType="application/vnd.openxmlformats-officedocument.presentationml.slide+xml"/>
  <Override PartName="/ppt/slides/slide35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theme/themeOverride4.xml" ContentType="application/vnd.openxmlformats-officedocument.themeOverr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71"/>
  </p:notesMasterIdLst>
  <p:sldIdLst>
    <p:sldId id="416" r:id="rId2"/>
    <p:sldId id="410" r:id="rId3"/>
    <p:sldId id="411" r:id="rId4"/>
    <p:sldId id="412" r:id="rId5"/>
    <p:sldId id="413" r:id="rId6"/>
    <p:sldId id="415" r:id="rId7"/>
    <p:sldId id="283" r:id="rId8"/>
    <p:sldId id="343" r:id="rId9"/>
    <p:sldId id="345" r:id="rId10"/>
    <p:sldId id="346" r:id="rId11"/>
    <p:sldId id="348" r:id="rId12"/>
    <p:sldId id="380" r:id="rId13"/>
    <p:sldId id="381" r:id="rId14"/>
    <p:sldId id="383" r:id="rId15"/>
    <p:sldId id="382" r:id="rId16"/>
    <p:sldId id="384" r:id="rId17"/>
    <p:sldId id="385" r:id="rId18"/>
    <p:sldId id="386" r:id="rId19"/>
    <p:sldId id="387" r:id="rId20"/>
    <p:sldId id="388" r:id="rId21"/>
    <p:sldId id="349" r:id="rId22"/>
    <p:sldId id="347" r:id="rId23"/>
    <p:sldId id="350" r:id="rId24"/>
    <p:sldId id="389" r:id="rId25"/>
    <p:sldId id="352" r:id="rId26"/>
    <p:sldId id="390" r:id="rId27"/>
    <p:sldId id="353" r:id="rId28"/>
    <p:sldId id="354" r:id="rId29"/>
    <p:sldId id="355" r:id="rId30"/>
    <p:sldId id="356" r:id="rId31"/>
    <p:sldId id="408" r:id="rId32"/>
    <p:sldId id="359" r:id="rId33"/>
    <p:sldId id="391" r:id="rId34"/>
    <p:sldId id="358" r:id="rId35"/>
    <p:sldId id="361" r:id="rId36"/>
    <p:sldId id="362" r:id="rId37"/>
    <p:sldId id="392" r:id="rId38"/>
    <p:sldId id="393" r:id="rId39"/>
    <p:sldId id="363" r:id="rId40"/>
    <p:sldId id="394" r:id="rId41"/>
    <p:sldId id="395" r:id="rId42"/>
    <p:sldId id="396" r:id="rId43"/>
    <p:sldId id="397" r:id="rId44"/>
    <p:sldId id="360" r:id="rId45"/>
    <p:sldId id="409" r:id="rId46"/>
    <p:sldId id="365" r:id="rId47"/>
    <p:sldId id="366" r:id="rId48"/>
    <p:sldId id="399" r:id="rId49"/>
    <p:sldId id="364" r:id="rId50"/>
    <p:sldId id="367" r:id="rId51"/>
    <p:sldId id="369" r:id="rId52"/>
    <p:sldId id="370" r:id="rId53"/>
    <p:sldId id="351" r:id="rId54"/>
    <p:sldId id="371" r:id="rId55"/>
    <p:sldId id="372" r:id="rId56"/>
    <p:sldId id="402" r:id="rId57"/>
    <p:sldId id="403" r:id="rId58"/>
    <p:sldId id="398" r:id="rId59"/>
    <p:sldId id="373" r:id="rId60"/>
    <p:sldId id="404" r:id="rId61"/>
    <p:sldId id="374" r:id="rId62"/>
    <p:sldId id="342" r:id="rId63"/>
    <p:sldId id="405" r:id="rId64"/>
    <p:sldId id="291" r:id="rId65"/>
    <p:sldId id="375" r:id="rId66"/>
    <p:sldId id="376" r:id="rId67"/>
    <p:sldId id="406" r:id="rId68"/>
    <p:sldId id="407" r:id="rId69"/>
    <p:sldId id="379" r:id="rId7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 xmlns="">
        <p14:section name="Раздел по умолчанию" id="{8DFA73EC-4E46-436E-B93B-3A033B91EF4C}">
          <p14:sldIdLst>
            <p14:sldId id="416"/>
            <p14:sldId id="410"/>
            <p14:sldId id="411"/>
            <p14:sldId id="412"/>
            <p14:sldId id="413"/>
            <p14:sldId id="415"/>
            <p14:sldId id="283"/>
            <p14:sldId id="343"/>
            <p14:sldId id="345"/>
            <p14:sldId id="346"/>
            <p14:sldId id="348"/>
            <p14:sldId id="380"/>
            <p14:sldId id="381"/>
            <p14:sldId id="383"/>
            <p14:sldId id="382"/>
            <p14:sldId id="384"/>
            <p14:sldId id="385"/>
            <p14:sldId id="386"/>
            <p14:sldId id="387"/>
            <p14:sldId id="388"/>
            <p14:sldId id="349"/>
            <p14:sldId id="347"/>
            <p14:sldId id="350"/>
            <p14:sldId id="389"/>
            <p14:sldId id="352"/>
            <p14:sldId id="390"/>
            <p14:sldId id="353"/>
            <p14:sldId id="354"/>
            <p14:sldId id="355"/>
            <p14:sldId id="356"/>
            <p14:sldId id="408"/>
            <p14:sldId id="359"/>
            <p14:sldId id="391"/>
            <p14:sldId id="358"/>
            <p14:sldId id="361"/>
            <p14:sldId id="362"/>
            <p14:sldId id="392"/>
            <p14:sldId id="393"/>
            <p14:sldId id="363"/>
            <p14:sldId id="394"/>
            <p14:sldId id="395"/>
            <p14:sldId id="396"/>
            <p14:sldId id="397"/>
            <p14:sldId id="360"/>
            <p14:sldId id="409"/>
            <p14:sldId id="365"/>
            <p14:sldId id="366"/>
            <p14:sldId id="399"/>
            <p14:sldId id="364"/>
            <p14:sldId id="367"/>
            <p14:sldId id="369"/>
            <p14:sldId id="370"/>
            <p14:sldId id="351"/>
            <p14:sldId id="371"/>
            <p14:sldId id="372"/>
            <p14:sldId id="402"/>
            <p14:sldId id="403"/>
            <p14:sldId id="398"/>
            <p14:sldId id="373"/>
            <p14:sldId id="404"/>
            <p14:sldId id="374"/>
            <p14:sldId id="342"/>
            <p14:sldId id="405"/>
            <p14:sldId id="291"/>
            <p14:sldId id="375"/>
            <p14:sldId id="376"/>
            <p14:sldId id="406"/>
            <p14:sldId id="407"/>
            <p14:sldId id="379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7" d="100"/>
          <a:sy n="87" d="100"/>
        </p:scale>
        <p:origin x="-2304" y="-6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C5DD3C-B960-4462-8472-7B44F8283200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1BB27AC-3B1C-46B1-8777-01A2C75E274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304246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</a:pPr>
            <a:fld id="{C1925AD6-BA5B-4763-A00C-BAD4E94CC32C}" type="slidenum">
              <a:rPr lang="ru-RU" altLang="ru-RU" smtClean="0"/>
              <a:pPr eaLnBrk="1" hangingPunct="1">
                <a:spcBef>
                  <a:spcPct val="0"/>
                </a:spcBef>
              </a:pPr>
              <a:t>69</a:t>
            </a:fld>
            <a:endParaRPr lang="ru-RU" altLang="ru-RU" smtClean="0"/>
          </a:p>
        </p:txBody>
      </p:sp>
      <p:sp>
        <p:nvSpPr>
          <p:cNvPr id="88067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BFBC5E5-DBEB-4417-9C16-6B12B7ADCE22}" type="slidenum">
              <a:rPr lang="ru-RU" altLang="ru-RU"/>
              <a:pPr algn="r" eaLnBrk="1" hangingPunct="1">
                <a:spcBef>
                  <a:spcPct val="0"/>
                </a:spcBef>
              </a:pPr>
              <a:t>69</a:t>
            </a:fld>
            <a:endParaRPr lang="ru-RU" altLang="ru-RU"/>
          </a:p>
        </p:txBody>
      </p:sp>
      <p:sp>
        <p:nvSpPr>
          <p:cNvPr id="8806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33475" y="677863"/>
            <a:ext cx="4591050" cy="3444875"/>
          </a:xfrm>
          <a:ln/>
        </p:spPr>
      </p:sp>
      <p:sp>
        <p:nvSpPr>
          <p:cNvPr id="8806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 eaLnBrk="1" hangingPunct="1"/>
            <a:endParaRPr lang="ru-RU" altLang="ru-RU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7719022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6893400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92588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0296863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923260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79145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4115002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84699044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54203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76743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1C7264-CD3F-4438-A5AF-DED1F224BA7C}" type="datetimeFigureOut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23.11.2021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BCCAC7-5BBF-4FCC-B8BF-9EDF549C075E}" type="slidenum">
              <a:rPr lang="ru-RU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80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D519CE-EE0F-4C7E-8097-0E4194AE283F}" type="datetimeFigureOut">
              <a:rPr lang="ru-RU" smtClean="0"/>
              <a:pPr/>
              <a:t>23.11.2021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87308F-8C5A-425E-86CA-EABA1466A0B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5992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179204/42f329318aab173857102284f93fa6bddaa0c5fc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5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6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9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0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202743&amp;dst=100002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365338&amp;dst=100157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2.xml"/><Relationship Id="rId5" Type="http://schemas.openxmlformats.org/officeDocument/2006/relationships/hyperlink" Target="http://www.consultant.ru/document/cons_doc_LAW_202743/" TargetMode="External"/><Relationship Id="rId4" Type="http://schemas.openxmlformats.org/officeDocument/2006/relationships/hyperlink" Target="https://buhguru.com/away2.php?req=doc&amp;base=LAW&amp;n=202652&amp;dst=100002&amp;date=05.11.2020" TargetMode="Externa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3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5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365338&amp;dst=100185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7.xml"/><Relationship Id="rId4" Type="http://schemas.openxmlformats.org/officeDocument/2006/relationships/hyperlink" Target="https://buhguru.com/away2.php?req=doc&amp;base=LAW&amp;n=365338&amp;dst=100191&amp;date=05.11.2020" TargetMode="Externa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365338&amp;dst=100157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8.xml"/><Relationship Id="rId4" Type="http://schemas.openxmlformats.org/officeDocument/2006/relationships/hyperlink" Target="https://buhguru.com/away2.php?req=doc&amp;base=LAW&amp;n=365338&amp;dst=100156&amp;date=05.11.2020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9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0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3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4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6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7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8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9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0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3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6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8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9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0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1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3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4.xml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5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6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7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6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9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0.xml"/></Relationships>
</file>

<file path=ppt/slides/_rels/slide6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1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3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onsultant.ru/document/cons_doc_LAW_202652/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4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5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6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7.xml"/></Relationships>
</file>

<file path=ppt/slides/_rels/slide6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365338&amp;dst=100157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buhguru.com/away2.php?req=doc&amp;base=LAW&amp;n=365338&amp;dst=100157&amp;date=05.11.2020" TargetMode="Externa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250825" y="188913"/>
            <a:ext cx="8497888" cy="2519362"/>
          </a:xfrm>
          <a:solidFill>
            <a:srgbClr val="FFFF00"/>
          </a:solidFill>
          <a:ln>
            <a:solidFill>
              <a:schemeClr val="tx1"/>
            </a:solidFill>
            <a:miter lim="800000"/>
            <a:headEnd/>
            <a:tailEnd/>
          </a:ln>
        </p:spPr>
        <p:txBody>
          <a:bodyPr>
            <a:normAutofit/>
          </a:bodyPr>
          <a:lstStyle/>
          <a:p>
            <a:pPr eaLnBrk="1" hangingPunct="1"/>
            <a: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РССК Кировской области «Вятка»</a:t>
            </a:r>
            <a:br>
              <a:rPr lang="ru-RU" altLang="ru-RU" sz="22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2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400" dirty="0" smtClean="0">
                <a:latin typeface="Times New Roman" pitchFamily="18" charset="0"/>
                <a:cs typeface="Times New Roman" pitchFamily="18" charset="0"/>
              </a:rPr>
              <a:t>Основные изменения в бухгалтерском учете сельскохозяйственных потребительских кооперативов                      с 1 января 2022 года</a:t>
            </a:r>
          </a:p>
        </p:txBody>
      </p:sp>
      <p:sp>
        <p:nvSpPr>
          <p:cNvPr id="2051" name="Подзаголовок 2"/>
          <p:cNvSpPr>
            <a:spLocks noGrp="1"/>
          </p:cNvSpPr>
          <p:nvPr>
            <p:ph type="subTitle" idx="4294967295"/>
          </p:nvPr>
        </p:nvSpPr>
        <p:spPr>
          <a:xfrm>
            <a:off x="1371600" y="6308725"/>
            <a:ext cx="6400800" cy="54927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r>
              <a:rPr lang="ru-RU" altLang="ru-RU" sz="1600" dirty="0" smtClean="0">
                <a:solidFill>
                  <a:srgbClr val="898989"/>
                </a:solidFill>
              </a:rPr>
              <a:t>Ноябрь 2021</a:t>
            </a:r>
          </a:p>
        </p:txBody>
      </p:sp>
      <p:pic>
        <p:nvPicPr>
          <p:cNvPr id="2052" name="Picture 6" descr="http://crosti.ru/patterns/00/0e/f9/6d70242221/picture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0825" y="2852738"/>
            <a:ext cx="8497888" cy="345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101726019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Сфера применения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406891468"/>
              </p:ext>
            </p:extLst>
          </p:nvPr>
        </p:nvGraphicFramePr>
        <p:xfrm>
          <a:off x="107504" y="692696"/>
          <a:ext cx="9001000" cy="6165305"/>
        </p:xfrm>
        <a:graphic>
          <a:graphicData uri="http://schemas.openxmlformats.org/drawingml/2006/table">
            <a:tbl>
              <a:tblPr/>
              <a:tblGrid>
                <a:gridCol w="4500500"/>
                <a:gridCol w="4500500"/>
              </a:tblGrid>
              <a:tr h="271002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b="1" dirty="0">
                          <a:effectLst/>
                        </a:rPr>
                        <a:t>ЧТО УТОЧНЕНО</a:t>
                      </a:r>
                      <a:endParaRPr lang="ru-RU" sz="1300" dirty="0">
                        <a:effectLst/>
                      </a:endParaRP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300" b="1">
                          <a:effectLst/>
                        </a:rPr>
                        <a:t>ПОЯСНЕНИЕ</a:t>
                      </a:r>
                      <a:endParaRPr lang="ru-RU" sz="1300">
                        <a:effectLst/>
                      </a:endParaRP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90514">
                <a:tc>
                  <a:txBody>
                    <a:bodyPr/>
                    <a:lstStyle/>
                    <a:p>
                      <a:pPr fontAlgn="base"/>
                      <a:r>
                        <a:rPr lang="ru-RU" sz="1300" dirty="0">
                          <a:effectLst/>
                        </a:rPr>
                        <a:t>Действие стандарта распространено на имущество, </a:t>
                      </a:r>
                      <a:r>
                        <a:rPr lang="ru-RU" sz="1300" b="1" dirty="0">
                          <a:effectLst/>
                        </a:rPr>
                        <a:t>предназначенное для использования в процессе приобретения, создания, улучшения и/или восстановления объектов ОС</a:t>
                      </a: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>
                          <a:effectLst/>
                        </a:rPr>
                        <a:t>Ранее – такое имущество учитывалось, как правило, в составе запасов до момента использования в процессе приобретения, создания, улучшения и/или восстановления объектов ОС</a:t>
                      </a: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0269">
                <a:tc>
                  <a:txBody>
                    <a:bodyPr/>
                    <a:lstStyle/>
                    <a:p>
                      <a:pPr fontAlgn="base"/>
                      <a:r>
                        <a:rPr lang="ru-RU" sz="1300" dirty="0">
                          <a:effectLst/>
                        </a:rPr>
                        <a:t>Стандарт </a:t>
                      </a:r>
                      <a:r>
                        <a:rPr lang="ru-RU" sz="1300" b="1" dirty="0">
                          <a:effectLst/>
                        </a:rPr>
                        <a:t>не распространяется</a:t>
                      </a:r>
                      <a:r>
                        <a:rPr lang="ru-RU" sz="1300" dirty="0">
                          <a:effectLst/>
                        </a:rPr>
                        <a:t> на затраты, связанные с:</a:t>
                      </a:r>
                    </a:p>
                    <a:p>
                      <a:pPr fontAlgn="base">
                        <a:buFont typeface="Arial"/>
                        <a:buChar char="•"/>
                      </a:pPr>
                      <a:r>
                        <a:rPr lang="ru-RU" sz="1300" dirty="0">
                          <a:effectLst/>
                        </a:rPr>
                        <a:t>выполнением организацией работ, оказанием услуг по созданию, улучшению, восстановлению средств производства для других лиц;</a:t>
                      </a:r>
                    </a:p>
                    <a:p>
                      <a:pPr fontAlgn="base">
                        <a:buFont typeface="Arial"/>
                        <a:buChar char="•"/>
                      </a:pPr>
                      <a:r>
                        <a:rPr lang="ru-RU" sz="1300" dirty="0">
                          <a:effectLst/>
                        </a:rPr>
                        <a:t>приобретением, созданием активов, предназначенных для продажи</a:t>
                      </a:r>
                      <a:r>
                        <a:rPr lang="ru-RU" sz="1300" dirty="0" smtClean="0">
                          <a:effectLst/>
                        </a:rPr>
                        <a:t>.</a:t>
                      </a:r>
                    </a:p>
                    <a:p>
                      <a:pPr fontAlgn="base">
                        <a:buFont typeface="Arial"/>
                        <a:buNone/>
                      </a:pPr>
                      <a:r>
                        <a:rPr lang="ru-RU" sz="1300" dirty="0" smtClean="0">
                          <a:effectLst/>
                        </a:rPr>
                        <a:t>(застройщики должны учитывать затраты на 20-х счетах)</a:t>
                      </a:r>
                      <a:endParaRPr lang="ru-RU" sz="1300" dirty="0">
                        <a:effectLst/>
                      </a:endParaRP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dirty="0">
                          <a:effectLst/>
                        </a:rPr>
                        <a:t>Ранее – застройщики, специализировавшиеся на строительстве объектов, учитывали затраты на свои услуги, как правило, в качестве капвложений</a:t>
                      </a: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303520">
                <a:tc>
                  <a:txBody>
                    <a:bodyPr/>
                    <a:lstStyle/>
                    <a:p>
                      <a:pPr fontAlgn="base"/>
                      <a:r>
                        <a:rPr lang="ru-RU" sz="1300" dirty="0">
                          <a:effectLst/>
                        </a:rPr>
                        <a:t>К капвложениям отнесены </a:t>
                      </a:r>
                      <a:r>
                        <a:rPr lang="ru-RU" sz="1300" b="1" dirty="0">
                          <a:effectLst/>
                        </a:rPr>
                        <a:t>затраты на улучшение и/или восстановление объекта ОС (в частности, замену частей, ремонт, техосмотры, техобслуживание</a:t>
                      </a:r>
                      <a:r>
                        <a:rPr lang="ru-RU" sz="1300" dirty="0">
                          <a:effectLst/>
                        </a:rPr>
                        <a:t>) при соответствии таких затрат условиям признания капитальных вложений</a:t>
                      </a: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300" dirty="0">
                          <a:effectLst/>
                        </a:rPr>
                        <a:t>Ранее – только затраты на модернизацию и реконструкцию объекта ОС, в результате которых улучшались (повышались) первоначально принятые нормативные показатели функционирования объекта ОС. Затраты на восстановление признавались расходами периода, к которому они относились.</a:t>
                      </a:r>
                    </a:p>
                  </a:txBody>
                  <a:tcPr marL="66954" marR="66954" marT="33477" marB="33477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9530517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К капвложениям относятся затраты: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1800" dirty="0" smtClean="0"/>
              <a:t>а</a:t>
            </a:r>
            <a:r>
              <a:rPr lang="ru-RU" sz="1800" dirty="0"/>
              <a:t>) </a:t>
            </a:r>
            <a:r>
              <a:rPr lang="ru-RU" sz="1800" b="1" dirty="0"/>
              <a:t>приобретение имущества</a:t>
            </a:r>
            <a:r>
              <a:rPr lang="ru-RU" sz="1800" dirty="0"/>
              <a:t>, предназначенного для использования непосредственно в качестве объектов основных средств </a:t>
            </a:r>
            <a:r>
              <a:rPr lang="ru-RU" sz="1800" b="1" dirty="0"/>
              <a:t>или их частей</a:t>
            </a:r>
            <a:r>
              <a:rPr lang="ru-RU" sz="1800" dirty="0"/>
              <a:t> либо для использования в процессе </a:t>
            </a:r>
            <a:r>
              <a:rPr lang="ru-RU" sz="1800" b="1" dirty="0"/>
              <a:t>приобретения, создания, улучшения и (или) восстановления объектов основных средств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б) </a:t>
            </a:r>
            <a:r>
              <a:rPr lang="ru-RU" sz="1800" b="1" dirty="0"/>
              <a:t>строительство, сооружение, изготовление</a:t>
            </a:r>
            <a:r>
              <a:rPr lang="ru-RU" sz="1800" dirty="0"/>
              <a:t> объектов основных средств;</a:t>
            </a:r>
          </a:p>
          <a:p>
            <a:pPr marL="0" indent="0">
              <a:buNone/>
            </a:pPr>
            <a:r>
              <a:rPr lang="ru-RU" sz="1800" dirty="0"/>
              <a:t>в) </a:t>
            </a:r>
            <a:r>
              <a:rPr lang="ru-RU" sz="1800" b="1" dirty="0"/>
              <a:t>коренное улучшение земель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г) подготовку </a:t>
            </a:r>
            <a:r>
              <a:rPr lang="ru-RU" sz="1800" b="1" dirty="0"/>
              <a:t>проектной, рабочей и организационно-технологической документации</a:t>
            </a:r>
            <a:r>
              <a:rPr lang="ru-RU" sz="1800" dirty="0"/>
              <a:t> (архитектурных проектов, разрешений на строительство, др.);</a:t>
            </a:r>
          </a:p>
          <a:p>
            <a:pPr marL="0" indent="0">
              <a:buNone/>
            </a:pPr>
            <a:r>
              <a:rPr lang="ru-RU" sz="1800" dirty="0"/>
              <a:t>д) организацию строительной площадки;</a:t>
            </a:r>
          </a:p>
          <a:p>
            <a:pPr marL="0" indent="0">
              <a:buNone/>
            </a:pPr>
            <a:r>
              <a:rPr lang="ru-RU" sz="1800" dirty="0"/>
              <a:t>е) осуществление авторского </a:t>
            </a:r>
            <a:r>
              <a:rPr lang="ru-RU" sz="1800" dirty="0" smtClean="0"/>
              <a:t>надзора (непосредственно связанные со строительством затраты);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ж) </a:t>
            </a:r>
            <a:r>
              <a:rPr lang="ru-RU" sz="1800" b="1" dirty="0" smtClean="0"/>
              <a:t>!!!</a:t>
            </a:r>
            <a:r>
              <a:rPr lang="ru-RU" sz="1800" dirty="0" smtClean="0"/>
              <a:t> </a:t>
            </a:r>
            <a:r>
              <a:rPr lang="ru-RU" sz="1800" b="1" dirty="0" smtClean="0"/>
              <a:t>улучшение </a:t>
            </a:r>
            <a:r>
              <a:rPr lang="ru-RU" sz="1800" b="1" dirty="0"/>
              <a:t>и (или) восстановление объекта основных средств</a:t>
            </a:r>
            <a:r>
              <a:rPr lang="ru-RU" sz="1800" dirty="0"/>
              <a:t> (например, достройка, дооборудование, модернизация, реконструкция, </a:t>
            </a:r>
            <a:r>
              <a:rPr lang="ru-RU" sz="1800" b="1" u="sng" dirty="0"/>
              <a:t>замена частей, ремонт, технические осмотры, техническое </a:t>
            </a:r>
            <a:r>
              <a:rPr lang="ru-RU" sz="1800" b="1" u="sng" dirty="0" smtClean="0"/>
              <a:t>обслуживание (все плановые ремонты и техобслуживания)</a:t>
            </a:r>
            <a:r>
              <a:rPr lang="ru-RU" sz="1800" dirty="0" smtClean="0"/>
              <a:t>). (в НУ – как прежде текущие расходы);</a:t>
            </a:r>
            <a:endParaRPr lang="ru-RU" sz="1800" dirty="0"/>
          </a:p>
          <a:p>
            <a:pPr marL="0" indent="0">
              <a:buNone/>
            </a:pPr>
            <a:r>
              <a:rPr lang="ru-RU" sz="1800" dirty="0"/>
              <a:t>з) </a:t>
            </a:r>
            <a:r>
              <a:rPr lang="ru-RU" sz="1800" b="1" dirty="0"/>
              <a:t>доставку и приведение объекта в состояние</a:t>
            </a:r>
            <a:r>
              <a:rPr lang="ru-RU" sz="1800" dirty="0"/>
              <a:t> и местоположение, в которых он пригоден к использованию в запланированных целях, в том числе его </a:t>
            </a:r>
            <a:r>
              <a:rPr lang="ru-RU" sz="1800" b="1" dirty="0"/>
              <a:t>монтаж, установку</a:t>
            </a:r>
            <a:r>
              <a:rPr lang="ru-RU" sz="1800" dirty="0"/>
              <a:t>;</a:t>
            </a:r>
          </a:p>
          <a:p>
            <a:pPr marL="0" indent="0">
              <a:buNone/>
            </a:pPr>
            <a:r>
              <a:rPr lang="ru-RU" sz="1800" dirty="0"/>
              <a:t>и) проведение </a:t>
            </a:r>
            <a:r>
              <a:rPr lang="ru-RU" sz="1800" b="1" dirty="0"/>
              <a:t>пусконаладочных работ, испытаний</a:t>
            </a:r>
            <a:r>
              <a:rPr lang="ru-RU" sz="1800" dirty="0"/>
              <a:t>.</a:t>
            </a:r>
          </a:p>
          <a:p>
            <a:pPr marL="0" indent="0" algn="just">
              <a:buNone/>
            </a:pPr>
            <a:r>
              <a:rPr lang="ru-RU" sz="1800" dirty="0" smtClean="0"/>
              <a:t>П. 5 ФСБУ 6/2020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4876375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Критерии признания </a:t>
            </a:r>
            <a:r>
              <a:rPr lang="ru-RU" sz="3200" b="1" dirty="0"/>
              <a:t>капвложений в учете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А) понесенные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затраты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обеспечат получение в будущем экономических выгод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организацией, (достижение некоммерческой организацией целей, ради которых она создана)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периода более 12 месяцев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или обычного операционного цикла, превышающего 12 месяцев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Б)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определена сумма понесенных затрат или приравненная к ней величина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Капитальные вложения признаются в бухгалтерском учете при соблюдении условий, установленных настоящим пунктом, </a:t>
            </a:r>
            <a:r>
              <a:rPr lang="ru-RU" sz="2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ВНЕ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зависимости от того, осуществлены ли они при первоначальном приобретении,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создании объектов основных средств или при последующем улучшении и (или) восстановлении их.</a:t>
            </a:r>
            <a:endParaRPr lang="ru-RU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П. 6 ФСБУ 26/2020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3206004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Признание капвложений в учете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ru-RU" sz="2000" b="1" dirty="0" smtClean="0"/>
              <a:t>Момент </a:t>
            </a:r>
            <a:r>
              <a:rPr lang="ru-RU" sz="2000" b="1" dirty="0"/>
              <a:t>признания капвложений</a:t>
            </a:r>
          </a:p>
          <a:p>
            <a:pPr marL="0" indent="0" algn="just" fontAlgn="base">
              <a:buNone/>
            </a:pPr>
            <a:r>
              <a:rPr lang="ru-RU" sz="2000" dirty="0"/>
              <a:t>О</a:t>
            </a:r>
            <a:r>
              <a:rPr lang="ru-RU" sz="2000" dirty="0" smtClean="0"/>
              <a:t>пределен </a:t>
            </a:r>
            <a:r>
              <a:rPr lang="ru-RU" sz="2000" dirty="0"/>
              <a:t>момент признания капитальных вложений – по мере осуществления фактических затрат, в отношении которых соблюдаются условия их признания </a:t>
            </a:r>
            <a:endParaRPr lang="ru-RU" sz="2000" dirty="0" smtClean="0"/>
          </a:p>
          <a:p>
            <a:pPr marL="0" indent="0" algn="just" fontAlgn="base">
              <a:buNone/>
            </a:pPr>
            <a:r>
              <a:rPr lang="ru-RU" sz="2000" dirty="0" smtClean="0"/>
              <a:t>П.6 ФСБУ 26/2020</a:t>
            </a:r>
          </a:p>
          <a:p>
            <a:pPr marL="0" indent="0" algn="just" fontAlgn="base">
              <a:buNone/>
            </a:pPr>
            <a:r>
              <a:rPr lang="ru-RU" sz="2000" b="1" dirty="0" smtClean="0"/>
              <a:t>ранее</a:t>
            </a:r>
            <a:r>
              <a:rPr lang="ru-RU" sz="2000" dirty="0"/>
              <a:t> – не </a:t>
            </a:r>
            <a:r>
              <a:rPr lang="ru-RU" sz="2000" dirty="0" smtClean="0"/>
              <a:t>формулировался.</a:t>
            </a:r>
            <a:endParaRPr lang="ru-RU" sz="2000" dirty="0"/>
          </a:p>
          <a:p>
            <a:pPr algn="just" fontAlgn="base"/>
            <a:endParaRPr lang="ru-RU" sz="2000" b="1" dirty="0" smtClean="0"/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2000" b="1" dirty="0" smtClean="0"/>
              <a:t>Единица </a:t>
            </a:r>
            <a:r>
              <a:rPr lang="ru-RU" sz="2000" b="1" dirty="0"/>
              <a:t>учета </a:t>
            </a:r>
            <a:r>
              <a:rPr lang="ru-RU" sz="2000" b="1" dirty="0" smtClean="0"/>
              <a:t>капвложений</a:t>
            </a:r>
          </a:p>
          <a:p>
            <a:pPr marL="0" indent="0" algn="just" fontAlgn="base">
              <a:buNone/>
            </a:pPr>
            <a:r>
              <a:rPr lang="ru-RU" sz="2000" dirty="0" smtClean="0"/>
              <a:t>Уточнено </a:t>
            </a:r>
            <a:r>
              <a:rPr lang="ru-RU" sz="2000" dirty="0"/>
              <a:t>определение единицы учета капитальных </a:t>
            </a:r>
            <a:r>
              <a:rPr lang="ru-RU" sz="2000" dirty="0" smtClean="0"/>
              <a:t>вложений:</a:t>
            </a:r>
          </a:p>
          <a:p>
            <a:pPr marL="0" indent="0" algn="just" fontAlgn="base">
              <a:buNone/>
            </a:pPr>
            <a:r>
              <a:rPr lang="ru-RU" sz="2000" dirty="0" smtClean="0"/>
              <a:t> Это </a:t>
            </a:r>
            <a:r>
              <a:rPr lang="ru-RU" sz="2000" dirty="0"/>
              <a:t>приобретаемый, создаваемый, улучшаемый или восстанавливаемый объект основных </a:t>
            </a:r>
            <a:r>
              <a:rPr lang="ru-RU" sz="2000" dirty="0" smtClean="0"/>
              <a:t>средств;</a:t>
            </a:r>
          </a:p>
          <a:p>
            <a:pPr marL="0" indent="0" algn="just" fontAlgn="base">
              <a:buNone/>
            </a:pPr>
            <a:r>
              <a:rPr lang="ru-RU" sz="2000" dirty="0" smtClean="0"/>
              <a:t>П. 7 ФСБУ 26/2020 </a:t>
            </a:r>
          </a:p>
          <a:p>
            <a:pPr marL="0" indent="0" algn="just" fontAlgn="base">
              <a:buNone/>
            </a:pPr>
            <a:endParaRPr lang="ru-RU" sz="2000" dirty="0" smtClean="0"/>
          </a:p>
          <a:p>
            <a:pPr marL="0" indent="0" algn="just" fontAlgn="base">
              <a:buNone/>
            </a:pPr>
            <a:r>
              <a:rPr lang="ru-RU" sz="2000" dirty="0" smtClean="0"/>
              <a:t>Организация организует учет самостоятельно. </a:t>
            </a:r>
          </a:p>
          <a:p>
            <a:pPr marL="0" indent="0" algn="just" fontAlgn="base">
              <a:buNone/>
            </a:pPr>
            <a:r>
              <a:rPr lang="ru-RU" sz="2000" b="1" dirty="0" smtClean="0"/>
              <a:t>Целесообразно по отдельным компонентам, если СПИ разные для каждого компонента.  </a:t>
            </a:r>
          </a:p>
          <a:p>
            <a:pPr marL="0" indent="0" fontAlgn="base">
              <a:buNone/>
            </a:pPr>
            <a:r>
              <a:rPr lang="ru-RU" sz="2000" b="1" dirty="0" smtClean="0"/>
              <a:t>ранее</a:t>
            </a:r>
            <a:r>
              <a:rPr lang="ru-RU" sz="2000" dirty="0"/>
              <a:t> – учет долгосрочных инвестиций вели в целом по строительству и по отдельным объектам, входящим в него; по приобретаемым отдельным объектам </a:t>
            </a:r>
            <a:r>
              <a:rPr lang="ru-RU" sz="2000" dirty="0" smtClean="0"/>
              <a:t>ОС.</a:t>
            </a: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060949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Оценка при признании капвложений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1800" dirty="0" smtClean="0"/>
              <a:t>Капитальные </a:t>
            </a:r>
            <a:r>
              <a:rPr lang="ru-RU" sz="1800" dirty="0"/>
              <a:t>вложения признаются в бухгалтерском </a:t>
            </a:r>
            <a:r>
              <a:rPr lang="ru-RU" sz="1800" b="1" dirty="0"/>
              <a:t>учете в сумме фактических затрат </a:t>
            </a:r>
            <a:r>
              <a:rPr lang="ru-RU" sz="1800" dirty="0"/>
              <a:t>на приобретение, создание, улучшение и (или) восстановление объектов основных средств (далее - фактические затраты). </a:t>
            </a:r>
            <a:endParaRPr lang="ru-RU" sz="1800" dirty="0" smtClean="0"/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1800" b="1" u="sng" dirty="0" smtClean="0"/>
              <a:t>Затратами считается:</a:t>
            </a:r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1800" dirty="0" smtClean="0"/>
              <a:t> </a:t>
            </a:r>
            <a:r>
              <a:rPr lang="ru-RU" sz="1800" b="1" dirty="0"/>
              <a:t>выбытие (уменьшение) активов </a:t>
            </a:r>
            <a:r>
              <a:rPr lang="ru-RU" sz="1800" dirty="0"/>
              <a:t>организации или </a:t>
            </a:r>
            <a:endParaRPr lang="ru-RU" sz="1800" dirty="0" smtClean="0"/>
          </a:p>
          <a:p>
            <a:pPr algn="just" fontAlgn="base">
              <a:buFont typeface="Wingdings" panose="05000000000000000000" pitchFamily="2" charset="2"/>
              <a:buChar char="ü"/>
            </a:pPr>
            <a:r>
              <a:rPr lang="ru-RU" sz="1800" b="1" dirty="0" smtClean="0"/>
              <a:t>возникновение </a:t>
            </a:r>
            <a:r>
              <a:rPr lang="ru-RU" sz="1800" b="1" dirty="0"/>
              <a:t>(увеличение) ее обязательств</a:t>
            </a:r>
            <a:r>
              <a:rPr lang="ru-RU" sz="1800" dirty="0"/>
              <a:t>, связанных с осуществлением капитальных вложений. </a:t>
            </a:r>
            <a:endParaRPr lang="ru-RU" sz="1800" dirty="0" smtClean="0"/>
          </a:p>
          <a:p>
            <a:pPr marL="0" indent="0" algn="just" fontAlgn="base">
              <a:buNone/>
            </a:pPr>
            <a:r>
              <a:rPr lang="ru-RU" sz="1800" b="1" dirty="0" smtClean="0"/>
              <a:t>Не </a:t>
            </a:r>
            <a:r>
              <a:rPr lang="ru-RU" sz="1800" b="1" dirty="0"/>
              <a:t>считается затратами предварительная оплата поставщику </a:t>
            </a:r>
            <a:r>
              <a:rPr lang="ru-RU" sz="1800" dirty="0"/>
              <a:t>(продавцу, подрядчику) до момента исполнения им своих договорных обязанностей предоставления имущества, имущественных прав, выполнения работ, оказания услуг.</a:t>
            </a:r>
          </a:p>
          <a:p>
            <a:pPr algn="just" fontAlgn="base">
              <a:buFont typeface="Wingdings" panose="05000000000000000000" pitchFamily="2" charset="2"/>
              <a:buChar char="Ø"/>
            </a:pPr>
            <a:r>
              <a:rPr lang="ru-RU" sz="1800" b="1" u="sng" dirty="0" smtClean="0"/>
              <a:t>К </a:t>
            </a:r>
            <a:r>
              <a:rPr lang="ru-RU" sz="1800" b="1" u="sng" dirty="0"/>
              <a:t>возникновению (увеличению) обязательств организации </a:t>
            </a:r>
            <a:r>
              <a:rPr lang="ru-RU" sz="1800" b="1" u="sng" dirty="0" smtClean="0"/>
              <a:t>приравнивается:</a:t>
            </a:r>
          </a:p>
          <a:p>
            <a:pPr algn="just" fontAlgn="base">
              <a:buFont typeface="Wingdings" panose="05000000000000000000" pitchFamily="2" charset="2"/>
              <a:buChar char="§"/>
            </a:pPr>
            <a:r>
              <a:rPr lang="ru-RU" sz="1800" b="1" dirty="0" smtClean="0"/>
              <a:t>увеличение </a:t>
            </a:r>
            <a:r>
              <a:rPr lang="ru-RU" sz="1800" b="1" dirty="0"/>
              <a:t>капитала организации </a:t>
            </a:r>
            <a:r>
              <a:rPr lang="ru-RU" sz="1800" dirty="0" smtClean="0"/>
              <a:t>(увеличение паевого </a:t>
            </a:r>
            <a:r>
              <a:rPr lang="ru-RU" sz="1800" dirty="0"/>
              <a:t>фонда), </a:t>
            </a:r>
            <a:endParaRPr lang="ru-RU" sz="1800" dirty="0" smtClean="0"/>
          </a:p>
          <a:p>
            <a:pPr algn="just" fontAlgn="base">
              <a:buFont typeface="Wingdings" panose="05000000000000000000" pitchFamily="2" charset="2"/>
              <a:buChar char="§"/>
            </a:pPr>
            <a:r>
              <a:rPr lang="ru-RU" sz="1800" b="1" dirty="0" smtClean="0"/>
              <a:t>безвозмездного </a:t>
            </a:r>
            <a:r>
              <a:rPr lang="ru-RU" sz="1800" b="1" dirty="0"/>
              <a:t>получения имущества</a:t>
            </a:r>
            <a:r>
              <a:rPr lang="ru-RU" sz="1800" dirty="0"/>
              <a:t> от акционеров, собственников, участников, учредителей организации </a:t>
            </a:r>
            <a:endParaRPr lang="ru-RU" sz="1800" dirty="0" smtClean="0"/>
          </a:p>
          <a:p>
            <a:pPr algn="just" fontAlgn="base">
              <a:buFont typeface="Wingdings" panose="05000000000000000000" pitchFamily="2" charset="2"/>
              <a:buChar char="§"/>
            </a:pPr>
            <a:r>
              <a:rPr lang="ru-RU" sz="1800" b="1" dirty="0" smtClean="0"/>
              <a:t>увеличение </a:t>
            </a:r>
            <a:r>
              <a:rPr lang="ru-RU" sz="1800" b="1" dirty="0"/>
              <a:t>целевого финансирования </a:t>
            </a:r>
            <a:r>
              <a:rPr lang="ru-RU" sz="1800" dirty="0"/>
              <a:t>некоммерческой организации вследствие получения ею имущества в качестве целевого финансирования</a:t>
            </a:r>
            <a:r>
              <a:rPr lang="ru-RU" sz="1800" dirty="0" smtClean="0"/>
              <a:t>.</a:t>
            </a:r>
          </a:p>
          <a:p>
            <a:pPr marL="0" indent="0" algn="just" fontAlgn="base">
              <a:buNone/>
            </a:pPr>
            <a:r>
              <a:rPr lang="ru-RU" sz="1800" b="1" dirty="0" smtClean="0"/>
              <a:t>       ! Оценка таких капвложений по справедливой стоимости (МСФО </a:t>
            </a:r>
            <a:r>
              <a:rPr lang="en-US" sz="1800" b="1" dirty="0" smtClean="0"/>
              <a:t>(IFRS) 13</a:t>
            </a:r>
            <a:r>
              <a:rPr lang="ru-RU" sz="1800" b="1" dirty="0" smtClean="0"/>
              <a:t>).</a:t>
            </a:r>
          </a:p>
          <a:p>
            <a:pPr marL="0" indent="0" algn="just" fontAlgn="base">
              <a:buNone/>
            </a:pPr>
            <a:r>
              <a:rPr lang="ru-RU" sz="1800" b="1" dirty="0" smtClean="0"/>
              <a:t>П. 9 ФСБУ 26/2020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xmlns="" val="8726742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Фактические затраты при признании капвложений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1800" dirty="0" smtClean="0"/>
              <a:t>а</a:t>
            </a:r>
            <a:r>
              <a:rPr lang="ru-RU" sz="1800" dirty="0"/>
              <a:t>) </a:t>
            </a:r>
            <a:r>
              <a:rPr lang="ru-RU" sz="1800" b="1" dirty="0"/>
              <a:t>уплаченные и (или) подлежащие уплате организацией поставщику </a:t>
            </a:r>
            <a:r>
              <a:rPr lang="ru-RU" sz="1800" dirty="0"/>
              <a:t>(продавцу, подрядчику) при осуществлении капитальных вложений </a:t>
            </a:r>
            <a:r>
              <a:rPr lang="ru-RU" sz="1800" dirty="0" smtClean="0"/>
              <a:t>суммы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i="1" dirty="0" smtClean="0"/>
              <a:t>за </a:t>
            </a:r>
            <a:r>
              <a:rPr lang="ru-RU" sz="1800" i="1" dirty="0"/>
              <a:t>вычетом возмещаемых сумм налогов и сборов;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i="1" dirty="0" smtClean="0"/>
              <a:t>с </a:t>
            </a:r>
            <a:r>
              <a:rPr lang="ru-RU" sz="1800" i="1" dirty="0"/>
              <a:t>учетом всех скидок, уступок, вычетов, премий, льгот, предоставляемых организации, вне зависимости от формы их предоставления</a:t>
            </a:r>
            <a:r>
              <a:rPr lang="ru-RU" sz="1800" i="1" dirty="0" smtClean="0"/>
              <a:t>.</a:t>
            </a:r>
          </a:p>
          <a:p>
            <a:pPr algn="just">
              <a:buFont typeface="Wingdings" panose="05000000000000000000" pitchFamily="2" charset="2"/>
              <a:buChar char="§"/>
            </a:pPr>
            <a:r>
              <a:rPr lang="ru-RU" sz="1800" i="1" dirty="0"/>
              <a:t>При </a:t>
            </a:r>
            <a:r>
              <a:rPr lang="ru-RU" sz="1800" i="1" dirty="0" smtClean="0"/>
              <a:t>отсрочке </a:t>
            </a:r>
            <a:r>
              <a:rPr lang="ru-RU" sz="1800" i="1" dirty="0"/>
              <a:t>(</a:t>
            </a:r>
            <a:r>
              <a:rPr lang="ru-RU" sz="1800" i="1" dirty="0" smtClean="0"/>
              <a:t>рассрочке) </a:t>
            </a:r>
            <a:r>
              <a:rPr lang="ru-RU" sz="1800" i="1" dirty="0"/>
              <a:t>платежа на период, превышающий 12 месяцев или установленный организацией меньший срок, в капитальные вложения включается сумма денежных средств, </a:t>
            </a:r>
            <a:r>
              <a:rPr lang="ru-RU" sz="1800" b="1" i="1" dirty="0"/>
              <a:t>которая была бы уплачена организацией при отсутствии указанной отсрочки (рассрочки). Разница</a:t>
            </a:r>
            <a:r>
              <a:rPr lang="ru-RU" sz="1800" i="1" dirty="0"/>
              <a:t> между указанной суммой и номинальной величиной денежных средств, подлежащих уплате в будущем, учитывается в порядке, аналогичном порядку, установленному </a:t>
            </a:r>
            <a:r>
              <a:rPr lang="ru-RU" sz="1800" i="1" dirty="0">
                <a:hlinkClick r:id="rId3"/>
              </a:rPr>
              <a:t>Положением</a:t>
            </a:r>
            <a:r>
              <a:rPr lang="ru-RU" sz="1800" i="1" dirty="0"/>
              <a:t> по бухгалтерскому учету "</a:t>
            </a:r>
            <a:r>
              <a:rPr lang="ru-RU" sz="1800" b="1" i="1" dirty="0"/>
              <a:t>Учет расходов по займам и кредитам</a:t>
            </a:r>
            <a:r>
              <a:rPr lang="ru-RU" sz="1800" i="1" dirty="0"/>
              <a:t>" (ПБУ </a:t>
            </a:r>
            <a:r>
              <a:rPr lang="ru-RU" sz="1800" i="1" dirty="0" smtClean="0"/>
              <a:t>15/2008)</a:t>
            </a:r>
          </a:p>
          <a:p>
            <a:pPr marL="0" indent="0" algn="just">
              <a:buNone/>
            </a:pPr>
            <a:endParaRPr lang="ru-RU" sz="1800" b="1" dirty="0" smtClean="0"/>
          </a:p>
          <a:p>
            <a:pPr marL="0" indent="0" algn="just">
              <a:buNone/>
            </a:pPr>
            <a:r>
              <a:rPr lang="ru-RU" sz="1800" dirty="0"/>
              <a:t>б</a:t>
            </a:r>
            <a:r>
              <a:rPr lang="ru-RU" sz="1800" dirty="0" smtClean="0"/>
              <a:t>)</a:t>
            </a:r>
            <a:r>
              <a:rPr lang="ru-RU" sz="1800" b="1" dirty="0" smtClean="0"/>
              <a:t> стоимость </a:t>
            </a:r>
            <a:r>
              <a:rPr lang="ru-RU" sz="1800" b="1" dirty="0"/>
              <a:t>активов организации, списываемая в связи с использованием этих активов </a:t>
            </a:r>
            <a:r>
              <a:rPr lang="ru-RU" sz="1800" dirty="0"/>
              <a:t>при осуществлении капитальных </a:t>
            </a:r>
            <a:r>
              <a:rPr lang="ru-RU" sz="1800" dirty="0" smtClean="0"/>
              <a:t>вложений (строительные материалы, ГСМ, и т.д.);</a:t>
            </a:r>
            <a:endParaRPr lang="ru-RU" sz="1800" dirty="0"/>
          </a:p>
          <a:p>
            <a:pPr marL="0" indent="0" algn="just">
              <a:buNone/>
            </a:pPr>
            <a:r>
              <a:rPr lang="ru-RU" sz="1800" dirty="0"/>
              <a:t>в) </a:t>
            </a:r>
            <a:r>
              <a:rPr lang="ru-RU" sz="1800" b="1" dirty="0"/>
              <a:t>амортизация активов</a:t>
            </a:r>
            <a:r>
              <a:rPr lang="ru-RU" sz="1800" dirty="0"/>
              <a:t>, используемых при осуществлении капитальных </a:t>
            </a:r>
            <a:r>
              <a:rPr lang="ru-RU" sz="1800" dirty="0" smtClean="0"/>
              <a:t>вложений (техники, используемой на стройплощадке);</a:t>
            </a:r>
            <a:endParaRPr lang="ru-RU" sz="1800" dirty="0"/>
          </a:p>
          <a:p>
            <a:pPr marL="0" indent="0">
              <a:buNone/>
            </a:pPr>
            <a:endParaRPr lang="ru-RU" sz="1800" dirty="0" smtClean="0"/>
          </a:p>
          <a:p>
            <a:r>
              <a:rPr lang="ru-RU" sz="1800" dirty="0" smtClean="0"/>
              <a:t>П.10 ФСБУ 26/2020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3478860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Фактические затраты при признании капвложений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dirty="0" smtClean="0"/>
              <a:t>г</a:t>
            </a:r>
            <a:r>
              <a:rPr lang="ru-RU" sz="2000" dirty="0"/>
              <a:t>) </a:t>
            </a:r>
            <a:r>
              <a:rPr lang="ru-RU" sz="2000" b="1" dirty="0"/>
              <a:t>затраты на поддержание работоспособности или исправности активов</a:t>
            </a:r>
            <a:r>
              <a:rPr lang="ru-RU" sz="2000" dirty="0"/>
              <a:t>, </a:t>
            </a:r>
            <a:r>
              <a:rPr lang="ru-RU" sz="2000" b="1" dirty="0"/>
              <a:t>используемых при осуществлении капитальных вложений, текущий ремонт этих </a:t>
            </a:r>
            <a:r>
              <a:rPr lang="ru-RU" sz="2000" b="1" dirty="0" smtClean="0"/>
              <a:t>активов (ремонт оборудования, техники, используемой на стройплощадке)</a:t>
            </a:r>
            <a:r>
              <a:rPr lang="ru-RU" sz="2000" dirty="0" smtClean="0"/>
              <a:t>;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д) </a:t>
            </a:r>
            <a:r>
              <a:rPr lang="ru-RU" sz="2000" b="1" dirty="0"/>
              <a:t>заработная плата </a:t>
            </a:r>
            <a:r>
              <a:rPr lang="ru-RU" sz="2000" dirty="0"/>
              <a:t>и любые другие формы вознаграждений работникам организации, труд которых используется для осуществления капитальных вложений, а также все связанные с указанными вознаграждениями социальные платежи (пенсионное, медицинское страхование и др.);</a:t>
            </a:r>
          </a:p>
          <a:p>
            <a:pPr marL="0" indent="0" algn="just">
              <a:buNone/>
            </a:pPr>
            <a:r>
              <a:rPr lang="ru-RU" sz="2000" dirty="0"/>
              <a:t>е) </a:t>
            </a:r>
            <a:r>
              <a:rPr lang="ru-RU" sz="2000" b="1" dirty="0"/>
              <a:t>связанные с осуществлением капитальных вложений проценты</a:t>
            </a:r>
            <a:r>
              <a:rPr lang="ru-RU" sz="2000" dirty="0"/>
              <a:t>, которые подлежат включению в стоимость </a:t>
            </a:r>
            <a:r>
              <a:rPr lang="ru-RU" sz="2000" b="1" dirty="0"/>
              <a:t>инвестиционного актива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ж) </a:t>
            </a:r>
            <a:r>
              <a:rPr lang="ru-RU" sz="2000" dirty="0" smtClean="0"/>
              <a:t>!!! </a:t>
            </a:r>
            <a:r>
              <a:rPr lang="ru-RU" sz="2000" b="1" dirty="0" smtClean="0"/>
              <a:t>величина </a:t>
            </a:r>
            <a:r>
              <a:rPr lang="ru-RU" sz="2000" b="1" dirty="0"/>
              <a:t>возникшего при осуществлении капитальных вложений оценочного обязательства, в том числе по будущему демонтажу, утилизации имущества и восстановлению окружающей среды, а также возникшего в связи с использованием труда работников </a:t>
            </a:r>
            <a:r>
              <a:rPr lang="ru-RU" sz="2000" b="1" dirty="0" smtClean="0"/>
              <a:t>организации </a:t>
            </a:r>
            <a:r>
              <a:rPr lang="ru-RU" sz="2000" dirty="0" smtClean="0"/>
              <a:t>(оценочные обязательства по отпускам, иные обязательства, установленные законодательством или договорами);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з) иные </a:t>
            </a:r>
            <a:r>
              <a:rPr lang="ru-RU" sz="2000" dirty="0" smtClean="0"/>
              <a:t>затраты.</a:t>
            </a:r>
          </a:p>
          <a:p>
            <a:pPr marL="0" indent="0" algn="just">
              <a:buNone/>
            </a:pPr>
            <a:r>
              <a:rPr lang="ru-RU" sz="2000" dirty="0" smtClean="0"/>
              <a:t>П.10 ФСБУ 26/2020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66716085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776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 smtClean="0"/>
              <a:t>Оценка капитальных вложений при расчете не  денежными средствами, и полученных безвозмездно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196752"/>
            <a:ext cx="9144000" cy="5661248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  <a:p>
            <a:pPr marL="0" indent="0" fontAlgn="base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Фактическими затратами в имущество, которое организация получает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безвозмездно или при оплате не денежными средствами,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считается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справедливая стоимость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этого имущества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0" indent="0" algn="just">
              <a:buNone/>
            </a:pPr>
            <a:r>
              <a:rPr lang="ru-RU" sz="2000" b="1" u="sng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шаг: определить справедливую стоимость ПЕРЕДАВАЕМОГО запаса.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Справедливая стоимость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оценка, основанная на рыночных данных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а не оценка, специфичная для организации. </a:t>
            </a:r>
          </a:p>
          <a:p>
            <a:pPr marL="0" indent="0" algn="just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Цель оценки справедливой стоимости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определить цену, по которой была бы осуществлена обычная сделка между участниками рынка </a:t>
            </a:r>
            <a:r>
              <a:rPr lang="ru-RU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 целью продажи актива на дату оценки в текущих рыночных условиях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(то есть цену выхода) </a:t>
            </a:r>
          </a:p>
          <a:p>
            <a:pPr marL="0" indent="0" algn="just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Организации не всегда продают активы по тем ценам, которые были уплачены при их приобретении.</a:t>
            </a: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УП закрепить: 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Кто (должность) выносит профессиональное суждение;</a:t>
            </a:r>
          </a:p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оформляется (служебная записка;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бух.справка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);</a:t>
            </a:r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6372390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84784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/>
              <a:t>Оценка капитальных вложений при расчете не  денежными средствами, и полученных безвозмездно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412776"/>
            <a:ext cx="9144000" cy="5445224"/>
          </a:xfrm>
        </p:spPr>
        <p:txBody>
          <a:bodyPr>
            <a:normAutofit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ru-RU" sz="1800" dirty="0" smtClean="0"/>
              <a:t>При </a:t>
            </a:r>
            <a:r>
              <a:rPr lang="ru-RU" sz="1800" dirty="0"/>
              <a:t>невозможности определения справедливой стоимости передаваемого имущества, затратами считается справедливая стоимость получаемых запасов</a:t>
            </a:r>
          </a:p>
          <a:p>
            <a:pPr marL="0" indent="0" fontAlgn="base">
              <a:buNone/>
            </a:pPr>
            <a:r>
              <a:rPr lang="ru-RU" sz="1800" b="1" dirty="0"/>
              <a:t>2 шаг: если не получилось определить справедливую стоимость передаваемых запасов, определить справедливую стоимость ПОЛУЧЕННЫХ запасов. 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800" dirty="0" smtClean="0"/>
              <a:t>При </a:t>
            </a:r>
            <a:r>
              <a:rPr lang="ru-RU" sz="1800" dirty="0"/>
              <a:t>невозможности определения справедливой стоимости как передаваемого имущества, так и получаемых запасов, затратами считается балансовая стоимость передаваемых активов, фактические затраты, понесенные при выполнении работ, оказании услуг</a:t>
            </a:r>
          </a:p>
          <a:p>
            <a:pPr marL="0" indent="0" fontAlgn="base">
              <a:buNone/>
            </a:pPr>
            <a:r>
              <a:rPr lang="ru-RU" sz="1800" b="1" dirty="0"/>
              <a:t>3 шаг: если не получилось определить справедливую стоимость ни передаваемых, ни получаемых запасов, ОЦЕНКА ПО БАЛАНСОВОЙ СТОИМОСТИ ПЕРЕДАВАЕМЫХ АКТИВОВ И ФАКТИЧЕСКИ ПОНЕСЕННЫХ ЗАТРАТ.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1800" dirty="0"/>
              <a:t>Для организаций, применяющих упрощенные способы учета – 3 шаг</a:t>
            </a:r>
            <a:r>
              <a:rPr lang="ru-RU" sz="1800" dirty="0" smtClean="0"/>
              <a:t>.</a:t>
            </a:r>
          </a:p>
          <a:p>
            <a:pPr marL="0" indent="0" fontAlgn="base">
              <a:buNone/>
            </a:pPr>
            <a:endParaRPr lang="ru-RU" sz="1800" dirty="0" smtClean="0"/>
          </a:p>
          <a:p>
            <a:pPr marL="0" indent="0" fontAlgn="base">
              <a:buNone/>
            </a:pPr>
            <a:r>
              <a:rPr lang="ru-RU" sz="1800" b="1" dirty="0" smtClean="0"/>
              <a:t>Фактическими </a:t>
            </a:r>
            <a:r>
              <a:rPr lang="ru-RU" sz="1800" b="1" dirty="0"/>
              <a:t>затратами в имущество, которое организация получает безвозмездно, считается справедливая стоимость этого </a:t>
            </a:r>
            <a:r>
              <a:rPr lang="ru-RU" sz="1800" b="1" dirty="0" smtClean="0"/>
              <a:t>имущества</a:t>
            </a:r>
          </a:p>
          <a:p>
            <a:pPr marL="0" indent="0" fontAlgn="base">
              <a:buNone/>
            </a:pPr>
            <a:r>
              <a:rPr lang="ru-RU" sz="1800" b="1" dirty="0" smtClean="0"/>
              <a:t>П.13,14 ФСБУ 26/2020</a:t>
            </a:r>
            <a:endParaRPr lang="ru-RU" sz="1800" b="1" dirty="0"/>
          </a:p>
        </p:txBody>
      </p:sp>
    </p:spTree>
    <p:extLst>
      <p:ext uri="{BB962C8B-B14F-4D97-AF65-F5344CB8AC3E}">
        <p14:creationId xmlns:p14="http://schemas.microsoft.com/office/powerpoint/2010/main" xmlns="" val="424376799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pPr fontAlgn="base"/>
            <a:r>
              <a:rPr lang="ru-RU" sz="2800" b="1" dirty="0"/>
              <a:t>Из величины капвложений исключается</a:t>
            </a:r>
            <a:r>
              <a:rPr lang="ru-RU" sz="2800" b="1" dirty="0" smtClean="0"/>
              <a:t>:</a:t>
            </a:r>
            <a:endParaRPr lang="ru-RU" sz="28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5877272"/>
          </a:xfrm>
        </p:spPr>
        <p:txBody>
          <a:bodyPr>
            <a:normAutofit lnSpcReduction="10000"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 smtClean="0">
                <a:solidFill>
                  <a:prstClr val="black"/>
                </a:solidFill>
              </a:rPr>
              <a:t>Расчетная стоимость </a:t>
            </a:r>
            <a:r>
              <a:rPr lang="ru-RU" sz="2000" b="1" dirty="0" smtClean="0">
                <a:solidFill>
                  <a:prstClr val="black"/>
                </a:solidFill>
              </a:rPr>
              <a:t>полученных</a:t>
            </a:r>
            <a:r>
              <a:rPr lang="ru-RU" sz="2000" b="1" dirty="0"/>
              <a:t> в ходе осуществления капитальных вложений</a:t>
            </a:r>
            <a:r>
              <a:rPr lang="ru-RU" sz="2000" b="1" dirty="0" smtClean="0">
                <a:solidFill>
                  <a:prstClr val="black"/>
                </a:solidFill>
              </a:rPr>
              <a:t> продукции, вторичного сырья, других материальных ценностей</a:t>
            </a:r>
            <a:r>
              <a:rPr lang="ru-RU" sz="2000" dirty="0" smtClean="0"/>
              <a:t>, </a:t>
            </a:r>
            <a:r>
              <a:rPr lang="ru-RU" sz="2000" dirty="0"/>
              <a:t>которые намерена продать или иным образом </a:t>
            </a:r>
            <a:r>
              <a:rPr lang="ru-RU" sz="2000" dirty="0" smtClean="0"/>
              <a:t>использовать</a:t>
            </a:r>
            <a:r>
              <a:rPr lang="ru-RU" sz="2000" dirty="0"/>
              <a:t>.</a:t>
            </a:r>
            <a:r>
              <a:rPr lang="ru-RU" sz="2000" dirty="0" smtClean="0"/>
              <a:t> </a:t>
            </a:r>
          </a:p>
          <a:p>
            <a:pPr marL="0" indent="0" algn="just">
              <a:buNone/>
            </a:pPr>
            <a:r>
              <a:rPr lang="ru-RU" sz="2000" dirty="0" smtClean="0"/>
              <a:t>(</a:t>
            </a:r>
            <a:r>
              <a:rPr lang="ru-RU" sz="2000" dirty="0"/>
              <a:t>например, </a:t>
            </a:r>
            <a:r>
              <a:rPr lang="ru-RU" sz="2000" dirty="0" smtClean="0"/>
              <a:t>ценности, полученные при </a:t>
            </a:r>
            <a:r>
              <a:rPr lang="ru-RU" sz="2000" dirty="0"/>
              <a:t>проведении пусконаладочных работ, испытаний)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Расчетная стоимость </a:t>
            </a:r>
            <a:r>
              <a:rPr lang="ru-RU" sz="2000" b="1" dirty="0" smtClean="0"/>
              <a:t>материальных ценностей, оставшихся </a:t>
            </a:r>
            <a:r>
              <a:rPr lang="ru-RU" sz="2000" b="1" dirty="0"/>
              <a:t>неиспользованными </a:t>
            </a:r>
            <a:r>
              <a:rPr lang="ru-RU" sz="2000" dirty="0"/>
              <a:t>при осуществлении капитальных </a:t>
            </a:r>
            <a:r>
              <a:rPr lang="ru-RU" sz="2000" dirty="0" smtClean="0"/>
              <a:t>вложений (строительные материалы).</a:t>
            </a:r>
          </a:p>
          <a:p>
            <a:pPr algn="just"/>
            <a:endParaRPr lang="ru-RU" sz="2000" dirty="0"/>
          </a:p>
          <a:p>
            <a:pPr marL="0" indent="0" algn="just">
              <a:buNone/>
            </a:pPr>
            <a:r>
              <a:rPr lang="ru-RU" sz="2000" b="1" dirty="0" smtClean="0"/>
              <a:t>Расчетная </a:t>
            </a:r>
            <a:r>
              <a:rPr lang="ru-RU" sz="2000" b="1" dirty="0"/>
              <a:t>стоимость </a:t>
            </a:r>
            <a:r>
              <a:rPr lang="ru-RU" sz="2000" dirty="0"/>
              <a:t>полученных ценностей определяется исходя из </a:t>
            </a:r>
            <a:r>
              <a:rPr lang="ru-RU" sz="2000" dirty="0" smtClean="0"/>
              <a:t>их: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 </a:t>
            </a:r>
            <a:r>
              <a:rPr lang="ru-RU" sz="2000" dirty="0"/>
              <a:t>справедливой стоимости, </a:t>
            </a:r>
            <a:endParaRPr lang="ru-RU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чистой </a:t>
            </a:r>
            <a:r>
              <a:rPr lang="ru-RU" sz="2000" dirty="0"/>
              <a:t>стоимости продажи, </a:t>
            </a:r>
            <a:endParaRPr lang="ru-RU" sz="2000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стоимости </a:t>
            </a:r>
            <a:r>
              <a:rPr lang="ru-RU" sz="2000" dirty="0"/>
              <a:t>аналогичных ценностей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и </a:t>
            </a:r>
            <a:r>
              <a:rPr lang="ru-RU" sz="2000" dirty="0"/>
              <a:t>не может быть выше суммы затрат, из которой вычитается эта стоимость.</a:t>
            </a:r>
          </a:p>
          <a:p>
            <a:pPr marL="0" indent="0" algn="just">
              <a:buNone/>
            </a:pPr>
            <a:r>
              <a:rPr lang="ru-RU" sz="2000" dirty="0" smtClean="0"/>
              <a:t>П. 15 ФСБУ 26/2020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b="1" dirty="0"/>
              <a:t>Способ определения расчетной стоимости, порядок оформления, перечень ответственных лиц закрепить в УП.</a:t>
            </a:r>
          </a:p>
          <a:p>
            <a:pPr marL="0" indent="0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5474138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49691390"/>
              </p:ext>
            </p:extLst>
          </p:nvPr>
        </p:nvGraphicFramePr>
        <p:xfrm>
          <a:off x="900113" y="188913"/>
          <a:ext cx="7632699" cy="6553202"/>
        </p:xfrm>
        <a:graphic>
          <a:graphicData uri="http://schemas.openxmlformats.org/drawingml/2006/table">
            <a:tbl>
              <a:tblPr/>
              <a:tblGrid>
                <a:gridCol w="2544233"/>
                <a:gridCol w="2544233"/>
                <a:gridCol w="2544233"/>
              </a:tblGrid>
              <a:tr h="468086">
                <a:tc>
                  <a:txBody>
                    <a:bodyPr/>
                    <a:lstStyle/>
                    <a:p>
                      <a:r>
                        <a:rPr lang="ru-RU" sz="900" b="1" i="1" dirty="0">
                          <a:effectLst/>
                        </a:rPr>
                        <a:t>Федеральный стандарт бухучета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i="1" dirty="0">
                          <a:effectLst/>
                        </a:rPr>
                        <a:t>Статус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900" b="1" i="1" dirty="0">
                          <a:effectLst/>
                        </a:rPr>
                        <a:t>Когда должен вступить в силу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Запасы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Утвержден, ФСБУ 5/2019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2021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586"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Аренда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Утвержден, ФСБУ 25/2018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 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Основные средства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Утвержден, ФСБУ 6/2020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Капитальные вложения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Утвержден, ФСБУ 26/2020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585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Нематериальные активы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2022*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73586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Документы и документооборот в бухгалтерском учете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effectLst/>
                        </a:rPr>
                        <a:t>Утвержден, ФСБУ 27/2021</a:t>
                      </a:r>
                      <a:endParaRPr lang="ru-RU" sz="900" i="1" dirty="0">
                        <a:effectLst/>
                      </a:endParaRP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 smtClean="0">
                          <a:effectLst/>
                        </a:rPr>
                        <a:t>2022</a:t>
                      </a:r>
                      <a:endParaRPr lang="ru-RU" sz="900" i="1" dirty="0">
                        <a:effectLst/>
                      </a:endParaRP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Некоммерческая деятельность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2022*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Бухгалтерская отчетность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2022*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585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Доходы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79088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Участие в зависимых организациях и совместная деятельность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8086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Финансовые инструменты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585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Долговые затраты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2022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62585"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Расходы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>
                          <a:effectLst/>
                        </a:rPr>
                        <a:t>Разрабатывается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ru-RU" sz="900" i="1" dirty="0">
                          <a:effectLst/>
                        </a:rPr>
                        <a:t>2023</a:t>
                      </a:r>
                    </a:p>
                  </a:txBody>
                  <a:tcPr marL="19712" marR="19712" marT="19713" marB="19713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6208" name="Rectangle 1"/>
          <p:cNvSpPr>
            <a:spLocks noChangeArrowheads="1"/>
          </p:cNvSpPr>
          <p:nvPr/>
        </p:nvSpPr>
        <p:spPr bwMode="auto">
          <a:xfrm>
            <a:off x="2443163" y="1501775"/>
            <a:ext cx="0" cy="654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0" tIns="158700" rIns="0" bIns="63480"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ru-RU" altLang="ru-RU" sz="1000">
                <a:solidFill>
                  <a:srgbClr val="222222"/>
                </a:solidFill>
                <a:latin typeface="Proxima Nova Rg"/>
              </a:rPr>
              <a:t/>
            </a:r>
            <a:br>
              <a:rPr lang="ru-RU" altLang="ru-RU" sz="1000">
                <a:solidFill>
                  <a:srgbClr val="222222"/>
                </a:solidFill>
                <a:latin typeface="Proxima Nova Rg"/>
              </a:rPr>
            </a:br>
            <a:endParaRPr lang="ru-RU" altLang="ru-RU" sz="1800"/>
          </a:p>
        </p:txBody>
      </p:sp>
    </p:spTree>
    <p:extLst>
      <p:ext uri="{BB962C8B-B14F-4D97-AF65-F5344CB8AC3E}">
        <p14:creationId xmlns:p14="http://schemas.microsoft.com/office/powerpoint/2010/main" xmlns="" val="17141958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Autofit/>
          </a:bodyPr>
          <a:lstStyle/>
          <a:p>
            <a:pPr fontAlgn="base"/>
            <a:r>
              <a:rPr lang="ru-RU" sz="3200" b="1" dirty="0">
                <a:solidFill>
                  <a:prstClr val="black"/>
                </a:solidFill>
              </a:rPr>
              <a:t>В капитальные вложения не </a:t>
            </a:r>
            <a:r>
              <a:rPr lang="ru-RU" sz="3200" b="1" dirty="0" smtClean="0">
                <a:solidFill>
                  <a:prstClr val="black"/>
                </a:solidFill>
              </a:rPr>
              <a:t>включаются затраты: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4867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1800" dirty="0" smtClean="0">
                <a:solidFill>
                  <a:prstClr val="black"/>
                </a:solidFill>
              </a:rPr>
              <a:t>а</a:t>
            </a:r>
            <a:r>
              <a:rPr lang="ru-RU" sz="1800" dirty="0">
                <a:solidFill>
                  <a:prstClr val="black"/>
                </a:solidFill>
              </a:rPr>
              <a:t>) </a:t>
            </a:r>
            <a:r>
              <a:rPr lang="ru-RU" sz="1800" dirty="0" smtClean="0">
                <a:solidFill>
                  <a:prstClr val="black"/>
                </a:solidFill>
              </a:rPr>
              <a:t>понесенные </a:t>
            </a:r>
            <a:r>
              <a:rPr lang="ru-RU" sz="1800" b="1" dirty="0">
                <a:solidFill>
                  <a:prstClr val="black"/>
                </a:solidFill>
              </a:rPr>
              <a:t>до принятия решения </a:t>
            </a:r>
            <a:r>
              <a:rPr lang="ru-RU" sz="1800" dirty="0">
                <a:solidFill>
                  <a:prstClr val="black"/>
                </a:solidFill>
              </a:rPr>
              <a:t>о приобретении, создании, улучшении и (или) восстановлении </a:t>
            </a:r>
            <a:r>
              <a:rPr lang="ru-RU" sz="1800" dirty="0" smtClean="0">
                <a:solidFill>
                  <a:prstClr val="black"/>
                </a:solidFill>
              </a:rPr>
              <a:t>ОС;</a:t>
            </a:r>
            <a:endParaRPr lang="ru-RU" sz="18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б) </a:t>
            </a:r>
            <a:r>
              <a:rPr lang="ru-RU" sz="1800" b="1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поддержание работоспособности </a:t>
            </a:r>
            <a:r>
              <a:rPr lang="ru-RU" sz="1800" dirty="0">
                <a:solidFill>
                  <a:prstClr val="black"/>
                </a:solidFill>
              </a:rPr>
              <a:t>или исправности </a:t>
            </a:r>
            <a:r>
              <a:rPr lang="ru-RU" sz="1800" dirty="0" smtClean="0">
                <a:solidFill>
                  <a:prstClr val="black"/>
                </a:solidFill>
              </a:rPr>
              <a:t>ОС, </a:t>
            </a:r>
            <a:r>
              <a:rPr lang="ru-RU" sz="1800" dirty="0">
                <a:solidFill>
                  <a:prstClr val="black"/>
                </a:solidFill>
              </a:rPr>
              <a:t>их </a:t>
            </a:r>
            <a:r>
              <a:rPr lang="ru-RU" sz="1800" b="1" dirty="0">
                <a:solidFill>
                  <a:prstClr val="black"/>
                </a:solidFill>
              </a:rPr>
              <a:t>текущий ремонт </a:t>
            </a:r>
            <a:r>
              <a:rPr lang="ru-RU" sz="1800" dirty="0">
                <a:solidFill>
                  <a:prstClr val="black"/>
                </a:solidFill>
              </a:rPr>
              <a:t>(за исключением </a:t>
            </a:r>
            <a:r>
              <a:rPr lang="ru-RU" sz="1800" dirty="0" smtClean="0">
                <a:solidFill>
                  <a:prstClr val="black"/>
                </a:solidFill>
              </a:rPr>
              <a:t>планового капитального ремонта);</a:t>
            </a:r>
            <a:endParaRPr lang="ru-RU" sz="18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в) </a:t>
            </a:r>
            <a:r>
              <a:rPr lang="ru-RU" sz="1800" b="1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неплановые ремонты </a:t>
            </a:r>
            <a:r>
              <a:rPr lang="ru-RU" sz="1800" dirty="0" smtClean="0">
                <a:solidFill>
                  <a:prstClr val="black"/>
                </a:solidFill>
              </a:rPr>
              <a:t>ОС, </a:t>
            </a:r>
            <a:r>
              <a:rPr lang="ru-RU" sz="1800" dirty="0">
                <a:solidFill>
                  <a:prstClr val="black"/>
                </a:solidFill>
              </a:rPr>
              <a:t>обусловленные поломками, авариями, дефектами, ненадлежащей эксплуатацией, в той степени, в которой такие ремонты восстанавливают нормативные показатели функционирования объектов </a:t>
            </a:r>
            <a:r>
              <a:rPr lang="ru-RU" sz="1800" dirty="0" smtClean="0">
                <a:solidFill>
                  <a:prstClr val="black"/>
                </a:solidFill>
              </a:rPr>
              <a:t>ОС, </a:t>
            </a:r>
            <a:r>
              <a:rPr lang="ru-RU" sz="1800" dirty="0">
                <a:solidFill>
                  <a:prstClr val="black"/>
                </a:solidFill>
              </a:rPr>
              <a:t>в том числе </a:t>
            </a:r>
            <a:r>
              <a:rPr lang="ru-RU" sz="1800" dirty="0" smtClean="0">
                <a:solidFill>
                  <a:prstClr val="black"/>
                </a:solidFill>
              </a:rPr>
              <a:t>СПИ, </a:t>
            </a:r>
            <a:r>
              <a:rPr lang="ru-RU" sz="1800" dirty="0">
                <a:solidFill>
                  <a:prstClr val="black"/>
                </a:solidFill>
              </a:rPr>
              <a:t>но не улучшают и не продлевают их;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г) </a:t>
            </a:r>
            <a:r>
              <a:rPr lang="ru-RU" sz="1800" dirty="0" smtClean="0">
                <a:solidFill>
                  <a:prstClr val="black"/>
                </a:solidFill>
              </a:rPr>
              <a:t>возникшие </a:t>
            </a:r>
            <a:r>
              <a:rPr lang="ru-RU" sz="1800" dirty="0">
                <a:solidFill>
                  <a:prstClr val="black"/>
                </a:solidFill>
              </a:rPr>
              <a:t>в связи </a:t>
            </a:r>
            <a:r>
              <a:rPr lang="ru-RU" sz="1800" b="1" dirty="0">
                <a:solidFill>
                  <a:prstClr val="black"/>
                </a:solidFill>
              </a:rPr>
              <a:t>с ненадлежащей организацией процесса </a:t>
            </a:r>
            <a:r>
              <a:rPr lang="ru-RU" sz="1800" dirty="0">
                <a:solidFill>
                  <a:prstClr val="black"/>
                </a:solidFill>
              </a:rPr>
              <a:t>осуществления капитальных вложений (сверхнормативный расход сырья, материалов, энергии, труда, потери от простоев, брака, нарушений трудовой и технологической дисциплины);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д) </a:t>
            </a:r>
            <a:r>
              <a:rPr lang="ru-RU" sz="1800" dirty="0" smtClean="0">
                <a:solidFill>
                  <a:prstClr val="black"/>
                </a:solidFill>
              </a:rPr>
              <a:t>возникшие </a:t>
            </a:r>
            <a:r>
              <a:rPr lang="ru-RU" sz="1800" b="1" dirty="0">
                <a:solidFill>
                  <a:prstClr val="black"/>
                </a:solidFill>
              </a:rPr>
              <a:t>в связи со стихийными бедствиями, пожарами, авариями </a:t>
            </a:r>
            <a:r>
              <a:rPr lang="ru-RU" sz="1800" dirty="0">
                <a:solidFill>
                  <a:prstClr val="black"/>
                </a:solidFill>
              </a:rPr>
              <a:t>и </a:t>
            </a:r>
            <a:r>
              <a:rPr lang="ru-RU" sz="1800" dirty="0" smtClean="0">
                <a:solidFill>
                  <a:prstClr val="black"/>
                </a:solidFill>
              </a:rPr>
              <a:t>другими ЧС;</a:t>
            </a:r>
            <a:endParaRPr lang="ru-RU" sz="18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е) </a:t>
            </a:r>
            <a:r>
              <a:rPr lang="ru-RU" sz="1800" b="1" dirty="0">
                <a:solidFill>
                  <a:prstClr val="black"/>
                </a:solidFill>
              </a:rPr>
              <a:t>обесценение других активов</a:t>
            </a:r>
            <a:r>
              <a:rPr lang="ru-RU" sz="1800" dirty="0">
                <a:solidFill>
                  <a:prstClr val="black"/>
                </a:solidFill>
              </a:rPr>
              <a:t>, независимо от того, использовались ли эти активы при осуществлении капитальных вложений;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ж) </a:t>
            </a:r>
            <a:r>
              <a:rPr lang="ru-RU" sz="1800" b="1" dirty="0">
                <a:solidFill>
                  <a:prstClr val="black"/>
                </a:solidFill>
              </a:rPr>
              <a:t>управленческие расходы</a:t>
            </a:r>
            <a:r>
              <a:rPr lang="ru-RU" sz="1800" dirty="0">
                <a:solidFill>
                  <a:prstClr val="black"/>
                </a:solidFill>
              </a:rPr>
              <a:t>, за исключением случаев, когда они непосредственно связаны с приобретением, созданием, улучшением и (или) восстановлением основных средств;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з) </a:t>
            </a:r>
            <a:r>
              <a:rPr lang="ru-RU" sz="1800" b="1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рекламу и продвижение </a:t>
            </a:r>
            <a:r>
              <a:rPr lang="ru-RU" sz="1800" dirty="0">
                <a:solidFill>
                  <a:prstClr val="black"/>
                </a:solidFill>
              </a:rPr>
              <a:t>продукции;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и) </a:t>
            </a:r>
            <a:r>
              <a:rPr lang="ru-RU" sz="1800" b="1" dirty="0" smtClean="0">
                <a:solidFill>
                  <a:prstClr val="black"/>
                </a:solidFill>
              </a:rPr>
              <a:t>связанные </a:t>
            </a:r>
            <a:r>
              <a:rPr lang="ru-RU" sz="1800" b="1" dirty="0">
                <a:solidFill>
                  <a:prstClr val="black"/>
                </a:solidFill>
              </a:rPr>
              <a:t>с организацией хозяйственной деятельности </a:t>
            </a:r>
            <a:r>
              <a:rPr lang="ru-RU" sz="1800" dirty="0">
                <a:solidFill>
                  <a:prstClr val="black"/>
                </a:solidFill>
              </a:rPr>
              <a:t>в новом месте, с новыми покупателями или с новыми видами </a:t>
            </a:r>
            <a:r>
              <a:rPr lang="ru-RU" sz="1800" dirty="0" smtClean="0">
                <a:solidFill>
                  <a:prstClr val="black"/>
                </a:solidFill>
              </a:rPr>
              <a:t>продукции (операционные расходы);</a:t>
            </a:r>
            <a:endParaRPr lang="ru-RU" sz="1800" dirty="0">
              <a:solidFill>
                <a:prstClr val="black"/>
              </a:solidFill>
            </a:endParaRP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к) </a:t>
            </a:r>
            <a:r>
              <a:rPr lang="ru-RU" sz="1800" b="1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перемещение, ликвидацию ранее использовавшихся </a:t>
            </a:r>
            <a:r>
              <a:rPr lang="ru-RU" sz="1800" b="1" dirty="0" smtClean="0">
                <a:solidFill>
                  <a:prstClr val="black"/>
                </a:solidFill>
              </a:rPr>
              <a:t>ОС</a:t>
            </a:r>
            <a:r>
              <a:rPr lang="ru-RU" sz="1800" dirty="0" smtClean="0">
                <a:solidFill>
                  <a:prstClr val="black"/>
                </a:solidFill>
              </a:rPr>
              <a:t>, </a:t>
            </a:r>
            <a:r>
              <a:rPr lang="ru-RU" sz="1800" dirty="0">
                <a:solidFill>
                  <a:prstClr val="black"/>
                </a:solidFill>
              </a:rPr>
              <a:t>независимо от того, являются ли такие перемещение, ликвидация необходимыми для осуществления капитальных вложений;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л) </a:t>
            </a:r>
            <a:r>
              <a:rPr lang="ru-RU" sz="1800" b="1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предстоящую реструктуризацию деятельности </a:t>
            </a:r>
            <a:r>
              <a:rPr lang="ru-RU" sz="1800" dirty="0">
                <a:solidFill>
                  <a:prstClr val="black"/>
                </a:solidFill>
              </a:rPr>
              <a:t>организации;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м) </a:t>
            </a:r>
            <a:r>
              <a:rPr lang="ru-RU" sz="1800" dirty="0" smtClean="0">
                <a:solidFill>
                  <a:prstClr val="black"/>
                </a:solidFill>
              </a:rPr>
              <a:t>на </a:t>
            </a:r>
            <a:r>
              <a:rPr lang="ru-RU" sz="1800" b="1" dirty="0">
                <a:solidFill>
                  <a:prstClr val="black"/>
                </a:solidFill>
              </a:rPr>
              <a:t>обучение персонала</a:t>
            </a:r>
            <a:r>
              <a:rPr lang="ru-RU" sz="1800" dirty="0">
                <a:solidFill>
                  <a:prstClr val="black"/>
                </a:solidFill>
              </a:rPr>
              <a:t>;</a:t>
            </a:r>
          </a:p>
          <a:p>
            <a:pPr marL="0" indent="0" algn="just">
              <a:buNone/>
            </a:pPr>
            <a:r>
              <a:rPr lang="ru-RU" sz="1800" dirty="0">
                <a:solidFill>
                  <a:prstClr val="black"/>
                </a:solidFill>
              </a:rPr>
              <a:t>н) </a:t>
            </a:r>
            <a:r>
              <a:rPr lang="ru-RU" sz="1800" b="1" dirty="0">
                <a:solidFill>
                  <a:prstClr val="black"/>
                </a:solidFill>
              </a:rPr>
              <a:t>иные затраты</a:t>
            </a:r>
            <a:r>
              <a:rPr lang="ru-RU" sz="1800" dirty="0">
                <a:solidFill>
                  <a:prstClr val="black"/>
                </a:solidFill>
              </a:rPr>
              <a:t>, осуществление которых </a:t>
            </a:r>
            <a:r>
              <a:rPr lang="ru-RU" sz="1800" b="1" dirty="0">
                <a:solidFill>
                  <a:prstClr val="black"/>
                </a:solidFill>
              </a:rPr>
              <a:t>не является необходимым</a:t>
            </a:r>
            <a:r>
              <a:rPr lang="ru-RU" sz="1800" dirty="0">
                <a:solidFill>
                  <a:prstClr val="black"/>
                </a:solidFill>
              </a:rPr>
              <a:t> для приобретения, создания, улучшения и (или) восстановления основных средств.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3361377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Учет затрат на </a:t>
            </a:r>
            <a:r>
              <a:rPr lang="ru-RU" sz="3200" b="1" dirty="0" smtClean="0"/>
              <a:t>капвложения: что изменилось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309536560"/>
              </p:ext>
            </p:extLst>
          </p:nvPr>
        </p:nvGraphicFramePr>
        <p:xfrm>
          <a:off x="179512" y="692697"/>
          <a:ext cx="8712968" cy="6170016"/>
        </p:xfrm>
        <a:graphic>
          <a:graphicData uri="http://schemas.openxmlformats.org/drawingml/2006/table">
            <a:tbl>
              <a:tblPr/>
              <a:tblGrid>
                <a:gridCol w="3032102"/>
                <a:gridCol w="5680866"/>
              </a:tblGrid>
              <a:tr h="233778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 dirty="0">
                          <a:effectLst/>
                        </a:rPr>
                        <a:t>ЧТО УТОЧНЕНО</a:t>
                      </a:r>
                      <a:endParaRPr lang="ru-RU" sz="1200" dirty="0">
                        <a:effectLst/>
                      </a:endParaRP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200" b="1">
                          <a:effectLst/>
                        </a:rPr>
                        <a:t>ПОЯСНЕНИЕ</a:t>
                      </a:r>
                      <a:endParaRPr lang="ru-RU" sz="1200">
                        <a:effectLst/>
                      </a:endParaRP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86007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В сумму фактических затрат включают величину возникшего при осуществлении капитальных вложений </a:t>
                      </a:r>
                      <a:r>
                        <a:rPr lang="ru-RU" sz="1400" b="1" dirty="0">
                          <a:effectLst/>
                        </a:rPr>
                        <a:t>оценочного обязательства, в т. ч. по будущему демонтажу, утилизации имущества и восстановлению окружающей среды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включение таких затрат в капитальные вложения не предусматривалось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23722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Величину капитальных вложений </a:t>
                      </a:r>
                      <a:r>
                        <a:rPr lang="ru-RU" sz="1400" b="1" dirty="0">
                          <a:effectLst/>
                        </a:rPr>
                        <a:t>уменьшают на расчетную стоимость полученной в ходе их осуществления продукции, вторичного сырья</a:t>
                      </a:r>
                      <a:r>
                        <a:rPr lang="ru-RU" sz="1400" dirty="0">
                          <a:effectLst/>
                        </a:rPr>
                        <a:t>, др. материальных ценностей, которые организация </a:t>
                      </a:r>
                      <a:r>
                        <a:rPr lang="ru-RU" sz="1400" b="1" dirty="0">
                          <a:effectLst/>
                        </a:rPr>
                        <a:t>намерена продать или иным образом использовать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требование не формулировалось.</a:t>
                      </a:r>
                    </a:p>
                    <a:p>
                      <a:pPr fontAlgn="base"/>
                      <a:r>
                        <a:rPr lang="ru-RU" sz="1400" dirty="0">
                          <a:effectLst/>
                        </a:rPr>
                        <a:t>Расчетную стоимость таких ценностей, а также материальных ценностей, оставшихся неиспользованными при осуществлении капитальных вложений, определяют исходя из их </a:t>
                      </a:r>
                      <a:r>
                        <a:rPr lang="ru-RU" sz="1400" b="1" dirty="0">
                          <a:effectLst/>
                        </a:rPr>
                        <a:t>справедливой стоимости, чистой стоимости продажи, стоимости аналогичных ценностей. Она не может быть выше суммы затрат, из которой вычитают </a:t>
                      </a:r>
                      <a:r>
                        <a:rPr lang="ru-RU" sz="1400" b="1" dirty="0" err="1">
                          <a:effectLst/>
                        </a:rPr>
                        <a:t>эу</a:t>
                      </a:r>
                      <a:r>
                        <a:rPr lang="ru-RU" sz="1400" b="1" dirty="0">
                          <a:effectLst/>
                        </a:rPr>
                        <a:t> стоимость;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105166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В стоимость капитальных вложений </a:t>
                      </a:r>
                      <a:r>
                        <a:rPr lang="ru-RU" sz="1400" b="1" dirty="0">
                          <a:effectLst/>
                        </a:rPr>
                        <a:t>не включают</a:t>
                      </a:r>
                      <a:r>
                        <a:rPr lang="ru-RU" sz="1400" dirty="0">
                          <a:effectLst/>
                        </a:rPr>
                        <a:t> затраты, возникшие в связи с ненадлежащей организацией процесса осуществления капитальных </a:t>
                      </a:r>
                      <a:r>
                        <a:rPr lang="ru-RU" sz="1400" dirty="0" smtClean="0">
                          <a:effectLst/>
                        </a:rPr>
                        <a:t>вложений (</a:t>
                      </a:r>
                      <a:r>
                        <a:rPr lang="ru-RU" sz="1400" b="1" dirty="0" smtClean="0">
                          <a:effectLst/>
                        </a:rPr>
                        <a:t>сверхнормативный расход </a:t>
                      </a:r>
                      <a:r>
                        <a:rPr lang="ru-RU" sz="1400" b="0" dirty="0" smtClean="0">
                          <a:effectLst/>
                        </a:rPr>
                        <a:t>сырья, </a:t>
                      </a:r>
                      <a:r>
                        <a:rPr lang="ru-RU" sz="1400" dirty="0">
                          <a:effectLst/>
                        </a:rPr>
                        <a:t>материалов, энергии, труда, потери от простоев, брака, нарушений трудовой и технологической дисциплины)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подлежали включению, как правило, в капитальные вложения</a:t>
                      </a:r>
                    </a:p>
                  </a:txBody>
                  <a:tcPr marL="42698" marR="42698" marT="21349" marB="21349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4173799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Включение сумм в капвложения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823262440"/>
              </p:ext>
            </p:extLst>
          </p:nvPr>
        </p:nvGraphicFramePr>
        <p:xfrm>
          <a:off x="251521" y="620688"/>
          <a:ext cx="8784975" cy="6120681"/>
        </p:xfrm>
        <a:graphic>
          <a:graphicData uri="http://schemas.openxmlformats.org/drawingml/2006/table">
            <a:tbl>
              <a:tblPr/>
              <a:tblGrid>
                <a:gridCol w="5992183"/>
                <a:gridCol w="2792792"/>
              </a:tblGrid>
              <a:tr h="469571"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 dirty="0">
                          <a:effectLst/>
                        </a:rPr>
                        <a:t>ЧТО ИЗМЕНИЛОСЬ</a:t>
                      </a:r>
                      <a:endParaRPr lang="ru-RU" sz="1000" dirty="0">
                        <a:effectLst/>
                      </a:endParaRP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sz="1000" b="1">
                          <a:effectLst/>
                        </a:rPr>
                        <a:t>ПОЯСНЕНИЕ</a:t>
                      </a:r>
                      <a:endParaRPr lang="ru-RU" sz="1000">
                        <a:effectLst/>
                      </a:endParaRP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354">
                <a:tc>
                  <a:txBody>
                    <a:bodyPr/>
                    <a:lstStyle/>
                    <a:p>
                      <a:pPr algn="just" fontAlgn="base"/>
                      <a:r>
                        <a:rPr lang="ru-RU" sz="1400" dirty="0">
                          <a:effectLst/>
                        </a:rPr>
                        <a:t>При осуществлении капвложений </a:t>
                      </a:r>
                      <a:r>
                        <a:rPr lang="ru-RU" sz="1400" b="1" dirty="0">
                          <a:effectLst/>
                        </a:rPr>
                        <a:t>на условиях отсрочки (рассрочки) платежа на период, превышающий 12 месяцев </a:t>
                      </a:r>
                      <a:r>
                        <a:rPr lang="ru-RU" sz="1400" dirty="0">
                          <a:effectLst/>
                        </a:rPr>
                        <a:t>или установленный организацией меньший срок, в капитальные вложения </a:t>
                      </a:r>
                      <a:r>
                        <a:rPr lang="ru-RU" sz="1400" b="1" dirty="0">
                          <a:effectLst/>
                        </a:rPr>
                        <a:t>включают сумму </a:t>
                      </a:r>
                      <a:r>
                        <a:rPr lang="ru-RU" sz="1400" dirty="0">
                          <a:effectLst/>
                        </a:rPr>
                        <a:t>денежных средств, которая была бы уплачена организацией </a:t>
                      </a:r>
                      <a:r>
                        <a:rPr lang="ru-RU" sz="1400" b="1" dirty="0">
                          <a:effectLst/>
                        </a:rPr>
                        <a:t>при отсутствии указанной отсрочки (рассрочки)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– суммы, фактически уплачиваемые поставщику по договору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7354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При осуществлении капвложений по договорам, предусматривающим </a:t>
                      </a:r>
                      <a:r>
                        <a:rPr lang="ru-RU" sz="1400" b="1" dirty="0">
                          <a:effectLst/>
                        </a:rPr>
                        <a:t>исполнение обязательств (оплату) полностью или частично </a:t>
                      </a:r>
                      <a:r>
                        <a:rPr lang="ru-RU" sz="1400" b="1" dirty="0" err="1">
                          <a:effectLst/>
                        </a:rPr>
                        <a:t>неденежными</a:t>
                      </a:r>
                      <a:r>
                        <a:rPr lang="ru-RU" sz="1400" b="1" dirty="0">
                          <a:effectLst/>
                        </a:rPr>
                        <a:t> </a:t>
                      </a:r>
                      <a:r>
                        <a:rPr lang="ru-RU" sz="1400" dirty="0">
                          <a:effectLst/>
                        </a:rPr>
                        <a:t>средствами, фактическими затратами (в части оплаты </a:t>
                      </a:r>
                      <a:r>
                        <a:rPr lang="ru-RU" sz="1400" dirty="0" err="1">
                          <a:effectLst/>
                        </a:rPr>
                        <a:t>неденежными</a:t>
                      </a:r>
                      <a:r>
                        <a:rPr lang="ru-RU" sz="1400" dirty="0">
                          <a:effectLst/>
                        </a:rPr>
                        <a:t> средствами) считается </a:t>
                      </a:r>
                      <a:r>
                        <a:rPr lang="ru-RU" sz="1400" b="1" dirty="0">
                          <a:effectLst/>
                        </a:rPr>
                        <a:t>справедливая стоимость передаваемых имущества, имущественных прав, работ, услуг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– стоимость переданных или подлежащих передаче активов.</a:t>
                      </a:r>
                    </a:p>
                    <a:p>
                      <a:pPr fontAlgn="base"/>
                      <a:r>
                        <a:rPr lang="ru-RU" sz="1400" dirty="0">
                          <a:effectLst/>
                        </a:rPr>
                        <a:t>Справедливую стоимость определяют в порядке, предусмотренном </a:t>
                      </a:r>
                      <a:r>
                        <a:rPr lang="ru-RU" sz="1400" u="none" strike="noStrike" dirty="0">
                          <a:solidFill>
                            <a:srgbClr val="6B8AB4"/>
                          </a:solidFill>
                          <a:effectLst/>
                          <a:hlinkClick r:id="rId3"/>
                        </a:rPr>
                        <a:t>МСФО (IFRS) 13 «Оценка справедливой стоимости»</a:t>
                      </a:r>
                      <a:r>
                        <a:rPr lang="ru-RU" sz="1400" dirty="0">
                          <a:effectLst/>
                        </a:rPr>
                        <a:t> (приказ Минфина от 28.12.2015 № 217н).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076402"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Фактическими затратами в имущество, которое организация получает </a:t>
                      </a:r>
                      <a:r>
                        <a:rPr lang="ru-RU" sz="1400" b="1" dirty="0">
                          <a:effectLst/>
                        </a:rPr>
                        <a:t>безвозмездно, считается справедливая стоимость этого имущества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sz="1400" dirty="0">
                          <a:effectLst/>
                        </a:rPr>
                        <a:t>Ранее – исходя из текущей рыночной стоимости на дату принятия к бухучету</a:t>
                      </a:r>
                    </a:p>
                  </a:txBody>
                  <a:tcPr marL="51431" marR="51431" marT="25716" marB="25716"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25213975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116632"/>
            <a:ext cx="9144000" cy="36004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/>
            </a:r>
            <a:br>
              <a:rPr lang="ru-RU" sz="3200" b="1" dirty="0" smtClean="0"/>
            </a:br>
            <a:r>
              <a:rPr lang="ru-RU" sz="3200" b="1" dirty="0" smtClean="0"/>
              <a:t>Обесценение </a:t>
            </a:r>
            <a:r>
              <a:rPr lang="ru-RU" sz="3200" b="1" dirty="0"/>
              <a:t>капвложений</a:t>
            </a:r>
            <a:br>
              <a:rPr lang="ru-RU" sz="3200" b="1" dirty="0"/>
            </a:b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92500"/>
          </a:bodyPr>
          <a:lstStyle/>
          <a:p>
            <a:pPr fontAlgn="base">
              <a:buFont typeface="Wingdings" panose="05000000000000000000" pitchFamily="2" charset="2"/>
              <a:buChar char="Ø"/>
            </a:pPr>
            <a:r>
              <a:rPr lang="ru-RU" sz="2400" dirty="0" smtClean="0">
                <a:hlinkClick r:id="rId3"/>
              </a:rPr>
              <a:t>ФСБУ </a:t>
            </a:r>
            <a:r>
              <a:rPr lang="ru-RU" sz="2400" dirty="0">
                <a:hlinkClick r:id="rId3"/>
              </a:rPr>
              <a:t>26/2020</a:t>
            </a:r>
            <a:r>
              <a:rPr lang="ru-RU" sz="2400" dirty="0"/>
              <a:t> ввёл обязательную проверку капитальных вложений на обесценение и учет изменения их стоимости вследствие обесценения.</a:t>
            </a:r>
          </a:p>
          <a:p>
            <a:pPr fontAlgn="base">
              <a:buFont typeface="Wingdings" panose="05000000000000000000" pitchFamily="2" charset="2"/>
              <a:buChar char="Ø"/>
            </a:pPr>
            <a:r>
              <a:rPr lang="ru-RU" sz="2400" dirty="0" smtClean="0"/>
              <a:t>Эти </a:t>
            </a:r>
            <a:r>
              <a:rPr lang="ru-RU" sz="2400" dirty="0"/>
              <a:t>проверку и учет ведут в порядке, предусмотренном </a:t>
            </a:r>
            <a:r>
              <a:rPr lang="ru-RU" sz="2400" dirty="0">
                <a:hlinkClick r:id="rId4"/>
              </a:rPr>
              <a:t>МСФО (IAS) 36 «Обесценение активов»</a:t>
            </a:r>
            <a:r>
              <a:rPr lang="ru-RU" sz="2400" dirty="0"/>
              <a:t> (приказ Минфина от 28.12.2015 № 217н).</a:t>
            </a:r>
          </a:p>
          <a:p>
            <a:pPr algn="just"/>
            <a:r>
              <a:rPr lang="ru-RU" sz="1900" b="1" dirty="0"/>
              <a:t>Справедливая стоимость </a:t>
            </a:r>
            <a:r>
              <a:rPr lang="ru-RU" sz="1900" dirty="0"/>
              <a:t>- цена, которая была бы получена при продаже актива или уплачена при передаче обязательства в ходе обычной сделки между участниками рынка на дату оценки. (См. </a:t>
            </a:r>
            <a:r>
              <a:rPr lang="ru-RU" sz="1900" dirty="0">
                <a:hlinkClick r:id="rId5"/>
              </a:rPr>
              <a:t>МСФО (IFRS) 13</a:t>
            </a:r>
            <a:r>
              <a:rPr lang="ru-RU" sz="1900" dirty="0"/>
              <a:t> "Оценка справедливой стоимости".)</a:t>
            </a:r>
          </a:p>
          <a:p>
            <a:pPr algn="just"/>
            <a:r>
              <a:rPr lang="ru-RU" sz="1900" b="1" dirty="0"/>
              <a:t>Убыток от обесценения </a:t>
            </a:r>
            <a:r>
              <a:rPr lang="ru-RU" sz="1900" dirty="0"/>
              <a:t>- сумма, на которую </a:t>
            </a:r>
            <a:r>
              <a:rPr lang="ru-RU" sz="1900" b="1" dirty="0"/>
              <a:t>балансовая стоимость актива </a:t>
            </a:r>
            <a:r>
              <a:rPr lang="ru-RU" sz="1900" b="1" dirty="0" smtClean="0"/>
              <a:t>превышает </a:t>
            </a:r>
            <a:r>
              <a:rPr lang="ru-RU" sz="1900" b="1" dirty="0"/>
              <a:t>его возмещаемую сумму</a:t>
            </a:r>
            <a:r>
              <a:rPr lang="ru-RU" sz="1900" dirty="0"/>
              <a:t>.</a:t>
            </a:r>
          </a:p>
          <a:p>
            <a:pPr algn="just"/>
            <a:r>
              <a:rPr lang="ru-RU" sz="1900" b="1" dirty="0"/>
              <a:t>Возмещаемая сумма актива </a:t>
            </a:r>
            <a:r>
              <a:rPr lang="ru-RU" sz="1900" dirty="0" smtClean="0"/>
              <a:t>- </a:t>
            </a:r>
            <a:r>
              <a:rPr lang="ru-RU" sz="1900" b="1" dirty="0"/>
              <a:t>справедливая стоимость за вычетом затрат на выбытие или ценность использования</a:t>
            </a:r>
            <a:r>
              <a:rPr lang="ru-RU" sz="1900" dirty="0"/>
              <a:t> в зависимости от того, какая из данных величин больше.</a:t>
            </a:r>
          </a:p>
          <a:p>
            <a:pPr algn="just"/>
            <a:r>
              <a:rPr lang="ru-RU" sz="1900" b="1" dirty="0"/>
              <a:t>Ценность использования </a:t>
            </a:r>
            <a:r>
              <a:rPr lang="ru-RU" sz="1900" dirty="0"/>
              <a:t>- </a:t>
            </a:r>
            <a:r>
              <a:rPr lang="ru-RU" sz="1900" b="1" u="sng" dirty="0"/>
              <a:t>приведенная стоимость будущих денежных потоков</a:t>
            </a:r>
            <a:r>
              <a:rPr lang="ru-RU" sz="1900" dirty="0"/>
              <a:t>, которые ожидается получить от актива</a:t>
            </a:r>
            <a:endParaRPr lang="ru-RU" sz="19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1900" b="1" dirty="0"/>
              <a:t>Возмещение убытков, связанных с обесценением </a:t>
            </a:r>
            <a:r>
              <a:rPr lang="ru-RU" sz="1900" dirty="0"/>
              <a:t>или утратой объекта капитальных вложений, предоставляемое организации </a:t>
            </a:r>
            <a:r>
              <a:rPr lang="ru-RU" sz="1900" b="1" dirty="0"/>
              <a:t>другими лицами</a:t>
            </a:r>
            <a:r>
              <a:rPr lang="ru-RU" sz="1900" dirty="0"/>
              <a:t>, </a:t>
            </a:r>
            <a:r>
              <a:rPr lang="ru-RU" sz="1900" b="1" dirty="0"/>
              <a:t>признается доходом в составе прибыли (убытка) периода</a:t>
            </a:r>
            <a:r>
              <a:rPr lang="ru-RU" sz="1900" dirty="0"/>
              <a:t>, в котором у организации возникает право на получение такого возмещения.</a:t>
            </a:r>
          </a:p>
          <a:p>
            <a:pPr marL="0" indent="0" algn="just">
              <a:buNone/>
            </a:pPr>
            <a:endParaRPr lang="ru-RU" sz="1900" dirty="0" smtClean="0"/>
          </a:p>
          <a:p>
            <a:pPr marL="0" indent="0" algn="just">
              <a:buNone/>
            </a:pPr>
            <a:r>
              <a:rPr lang="ru-RU" sz="1900" dirty="0" smtClean="0"/>
              <a:t>П. 17 ФСБУ 20/2020</a:t>
            </a:r>
            <a:endParaRPr lang="ru-RU" sz="1900" dirty="0"/>
          </a:p>
        </p:txBody>
      </p:sp>
    </p:spTree>
    <p:extLst>
      <p:ext uri="{BB962C8B-B14F-4D97-AF65-F5344CB8AC3E}">
        <p14:creationId xmlns:p14="http://schemas.microsoft.com/office/powerpoint/2010/main" xmlns="" val="343910218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/>
              <a:t>Прекращение </a:t>
            </a:r>
            <a:r>
              <a:rPr lang="ru-RU" sz="3200" b="1" dirty="0" smtClean="0"/>
              <a:t>признания капитальных вложений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/>
              <a:t> 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b="1" dirty="0" smtClean="0"/>
              <a:t>по </a:t>
            </a:r>
            <a:r>
              <a:rPr lang="ru-RU" sz="2800" b="1" dirty="0"/>
              <a:t>их завершении</a:t>
            </a:r>
            <a:r>
              <a:rPr lang="ru-RU" sz="2800" dirty="0"/>
              <a:t>, то есть </a:t>
            </a:r>
            <a:r>
              <a:rPr lang="ru-RU" sz="2800" b="1" dirty="0"/>
              <a:t>после приведения объекта </a:t>
            </a:r>
            <a:r>
              <a:rPr lang="ru-RU" sz="2800" dirty="0"/>
              <a:t>капитальных вложений </a:t>
            </a:r>
            <a:r>
              <a:rPr lang="ru-RU" sz="2800" b="1" dirty="0"/>
              <a:t>в состояние </a:t>
            </a:r>
            <a:r>
              <a:rPr lang="ru-RU" sz="2800" dirty="0"/>
              <a:t>и местоположение, в которых он пригоден к использованию в запланированных целях, </a:t>
            </a:r>
            <a:r>
              <a:rPr lang="ru-RU" sz="2800" b="1" dirty="0"/>
              <a:t>считаются</a:t>
            </a:r>
            <a:r>
              <a:rPr lang="ru-RU" sz="2800" dirty="0"/>
              <a:t> </a:t>
            </a:r>
            <a:r>
              <a:rPr lang="ru-RU" sz="2800" b="1" dirty="0"/>
              <a:t>основными средствами</a:t>
            </a:r>
            <a:r>
              <a:rPr lang="ru-RU" sz="2800" dirty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800" dirty="0"/>
              <a:t>В случае </a:t>
            </a:r>
            <a:r>
              <a:rPr lang="ru-RU" sz="2800" b="1" dirty="0"/>
              <a:t>фактического начала эксплуатации части объекта капитальных вложений </a:t>
            </a:r>
            <a:r>
              <a:rPr lang="ru-RU" sz="2800" dirty="0"/>
              <a:t>до завершения капитальных вложений в целом, организация признает </a:t>
            </a:r>
            <a:r>
              <a:rPr lang="ru-RU" sz="2800" b="1" dirty="0"/>
              <a:t>объектом основных средств </a:t>
            </a:r>
            <a:r>
              <a:rPr lang="ru-RU" sz="2800" b="1" u="sng" dirty="0"/>
              <a:t>такую часть капитальных вложений</a:t>
            </a:r>
            <a:r>
              <a:rPr lang="ru-RU" sz="2800" b="1" u="sng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П. 18 ФСБУ 26/2020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51495224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Списание капвложений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dirty="0"/>
              <a:t>Капитальные вложения, которые </a:t>
            </a:r>
            <a:r>
              <a:rPr lang="ru-RU" sz="2400" b="1" dirty="0"/>
              <a:t>выбывают или не способны приносить организации экономические выгоды в будущем</a:t>
            </a:r>
            <a:r>
              <a:rPr lang="ru-RU" sz="2400" dirty="0"/>
              <a:t>, списываются с бухгалтерского </a:t>
            </a:r>
            <a:r>
              <a:rPr lang="ru-RU" sz="2400" dirty="0" smtClean="0"/>
              <a:t>учета. </a:t>
            </a:r>
          </a:p>
          <a:p>
            <a:pPr marL="0" indent="0" algn="just">
              <a:buNone/>
            </a:pPr>
            <a:r>
              <a:rPr lang="ru-RU" sz="2400" dirty="0" smtClean="0"/>
              <a:t>Например:</a:t>
            </a:r>
          </a:p>
          <a:p>
            <a:pPr marL="0" indent="0" algn="just">
              <a:buNone/>
            </a:pPr>
            <a:r>
              <a:rPr lang="ru-RU" sz="2400" dirty="0" smtClean="0"/>
              <a:t>а</a:t>
            </a:r>
            <a:r>
              <a:rPr lang="ru-RU" sz="2400" dirty="0"/>
              <a:t>) </a:t>
            </a:r>
            <a:r>
              <a:rPr lang="ru-RU" sz="2400" b="1" dirty="0" smtClean="0"/>
              <a:t>передача </a:t>
            </a:r>
            <a:r>
              <a:rPr lang="ru-RU" sz="2400" b="1" dirty="0"/>
              <a:t>имущества другому лицу </a:t>
            </a:r>
            <a:r>
              <a:rPr lang="ru-RU" sz="2400" dirty="0"/>
              <a:t>в связи с его продажей, меной, </a:t>
            </a:r>
            <a:r>
              <a:rPr lang="ru-RU" sz="2400" dirty="0" smtClean="0"/>
              <a:t>передача </a:t>
            </a:r>
            <a:r>
              <a:rPr lang="ru-RU" sz="2400" dirty="0"/>
              <a:t>в виде вклада в капитал другой организации, </a:t>
            </a:r>
            <a:r>
              <a:rPr lang="ru-RU" sz="2400" dirty="0" smtClean="0"/>
              <a:t>передача </a:t>
            </a:r>
            <a:r>
              <a:rPr lang="ru-RU" sz="2400" dirty="0"/>
              <a:t>в некоммерческую организацию;</a:t>
            </a:r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 smtClean="0"/>
              <a:t>физическое выбытие </a:t>
            </a:r>
            <a:r>
              <a:rPr lang="ru-RU" sz="2400" b="1" dirty="0"/>
              <a:t>имущества </a:t>
            </a:r>
            <a:r>
              <a:rPr lang="ru-RU" sz="2400" dirty="0"/>
              <a:t>в связи с его утратой, стихийным бедствием, пожаром, аварией и другими чрезвычайными ситуациями;</a:t>
            </a:r>
          </a:p>
          <a:p>
            <a:pPr marL="0" indent="0" algn="just">
              <a:buNone/>
            </a:pPr>
            <a:r>
              <a:rPr lang="ru-RU" sz="2400" dirty="0"/>
              <a:t>в) </a:t>
            </a:r>
            <a:r>
              <a:rPr lang="ru-RU" sz="2400" b="1" dirty="0" smtClean="0"/>
              <a:t>прекращение </a:t>
            </a:r>
            <a:r>
              <a:rPr lang="ru-RU" sz="2400" b="1" dirty="0"/>
              <a:t>осуществления капитальных вложений </a:t>
            </a:r>
            <a:r>
              <a:rPr lang="ru-RU" sz="2400" dirty="0"/>
              <a:t>при отсутствии перспектив возобновления или продажи незавершенных объектов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/>
              <a:t>Капитальные вложения </a:t>
            </a:r>
            <a:r>
              <a:rPr lang="ru-RU" sz="2400" b="1" dirty="0"/>
              <a:t>подлежат списанию в том отчетном периоде, в котором они выбывают </a:t>
            </a:r>
            <a:r>
              <a:rPr lang="ru-RU" sz="2400" dirty="0"/>
              <a:t>или прекращаются при отсутствии перспектив возобновления или продажи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П. 19, 20 ФСБУ 26/2020</a:t>
            </a:r>
            <a:endParaRPr lang="ru-RU" sz="24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1699827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Прекращение признания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b="1" dirty="0" smtClean="0"/>
              <a:t>Затраты </a:t>
            </a:r>
            <a:r>
              <a:rPr lang="ru-RU" sz="2400" b="1" dirty="0"/>
              <a:t>на демонтаж, утилизацию </a:t>
            </a:r>
            <a:r>
              <a:rPr lang="ru-RU" sz="2400" dirty="0"/>
              <a:t>объектов незавершенных капитальных вложений и восстановление окружающей среды признаются </a:t>
            </a:r>
            <a:r>
              <a:rPr lang="ru-RU" sz="2400" b="1" dirty="0"/>
              <a:t>расходами периода, в котором были понесены</a:t>
            </a:r>
            <a:r>
              <a:rPr lang="ru-RU" sz="2400" dirty="0"/>
              <a:t>, за исключением случаев, когда в отношении этих затрат ранее было признано </a:t>
            </a:r>
            <a:r>
              <a:rPr lang="ru-RU" sz="2400" b="1" dirty="0"/>
              <a:t>оценочное обязательство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dirty="0" smtClean="0"/>
              <a:t>Разница</a:t>
            </a:r>
            <a:r>
              <a:rPr lang="ru-RU" sz="2400" dirty="0" smtClean="0"/>
              <a:t> </a:t>
            </a:r>
            <a:r>
              <a:rPr lang="ru-RU" sz="2400" dirty="0"/>
              <a:t>между суммой балансовой стоимости списываемых капитальных вложений и затрат на их выбытие, с одной стороны, и поступлениями от их выбытия, с другой стороны, признается </a:t>
            </a:r>
            <a:r>
              <a:rPr lang="ru-RU" sz="2400" b="1" dirty="0"/>
              <a:t>расходом или доходом периода</a:t>
            </a:r>
            <a:r>
              <a:rPr lang="ru-RU" sz="2400" dirty="0"/>
              <a:t>, в котором списываются такие капитальные вложения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i="1" dirty="0" smtClean="0"/>
              <a:t>(Свернуто)</a:t>
            </a:r>
          </a:p>
          <a:p>
            <a:pPr marL="0" indent="0" algn="just">
              <a:buNone/>
            </a:pPr>
            <a:r>
              <a:rPr lang="ru-RU" sz="2400" dirty="0" smtClean="0"/>
              <a:t>П. 21, 22 ФСБУ 26/2020</a:t>
            </a:r>
            <a:endParaRPr lang="ru-RU" sz="24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916518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Раскрытие информации о капвложениях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 fontAlgn="base">
              <a:buNone/>
            </a:pPr>
            <a:r>
              <a:rPr lang="ru-RU" sz="2400" dirty="0" smtClean="0"/>
              <a:t>Уточнены </a:t>
            </a:r>
            <a:r>
              <a:rPr lang="ru-RU" sz="2400" dirty="0"/>
              <a:t>требования к раскрытию информации о капитальных вложениях в бухгалтерской отчетности. В частности, введено </a:t>
            </a:r>
            <a:r>
              <a:rPr lang="ru-RU" sz="2400" b="1" dirty="0"/>
              <a:t>обязательное</a:t>
            </a:r>
            <a:r>
              <a:rPr lang="ru-RU" sz="2400" dirty="0"/>
              <a:t> раскрытие:</a:t>
            </a:r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b="1" dirty="0"/>
              <a:t>балансовая стоимость </a:t>
            </a:r>
            <a:r>
              <a:rPr lang="ru-RU" sz="2400" dirty="0"/>
              <a:t>капитальных вложений в объекты, отличные от инвестиционной недвижимости, и в </a:t>
            </a:r>
            <a:r>
              <a:rPr lang="ru-RU" sz="2400" b="1" dirty="0"/>
              <a:t>инвестиционную недвижимость </a:t>
            </a:r>
            <a:r>
              <a:rPr lang="ru-RU" sz="2400" dirty="0"/>
              <a:t>на начало и конец отчетного периода;</a:t>
            </a:r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/>
              <a:t>результат от выбытия капитальных вложений </a:t>
            </a:r>
            <a:r>
              <a:rPr lang="ru-RU" sz="2400" dirty="0"/>
              <a:t>за отчетный период;</a:t>
            </a:r>
          </a:p>
          <a:p>
            <a:pPr marL="0" indent="0" algn="just">
              <a:buNone/>
            </a:pPr>
            <a:r>
              <a:rPr lang="ru-RU" sz="2400" dirty="0"/>
              <a:t>в) </a:t>
            </a:r>
            <a:r>
              <a:rPr lang="ru-RU" sz="2400" b="1" dirty="0"/>
              <a:t>результат обесценения </a:t>
            </a:r>
            <a:r>
              <a:rPr lang="ru-RU" sz="2400" dirty="0"/>
              <a:t>капитальных вложений и восстановления обесценения, включенный в расходы или доходы отчетного периода;</a:t>
            </a:r>
          </a:p>
          <a:p>
            <a:pPr marL="0" indent="0" algn="just">
              <a:buNone/>
            </a:pPr>
            <a:r>
              <a:rPr lang="ru-RU" sz="2400" dirty="0"/>
              <a:t>г) авансы, предварительная оплата, задатки, уплаченные организацией в связи с осуществлением капитальных вложений;</a:t>
            </a:r>
          </a:p>
          <a:p>
            <a:pPr marL="0" indent="0" algn="just">
              <a:buNone/>
            </a:pPr>
            <a:r>
              <a:rPr lang="ru-RU" sz="2400" dirty="0"/>
              <a:t>д) признанная доходом в составе прибыли (убытка) </a:t>
            </a:r>
            <a:r>
              <a:rPr lang="ru-RU" sz="2400" b="1" dirty="0"/>
              <a:t>сумма возмещения убытков, связанных с обесценением или утратой объектов </a:t>
            </a:r>
            <a:r>
              <a:rPr lang="ru-RU" sz="2400" dirty="0"/>
              <a:t>капитальных вложений, предоставленного организации другими лицами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 </a:t>
            </a:r>
            <a:r>
              <a:rPr lang="ru-RU" sz="2400" dirty="0"/>
              <a:t>Организация раскрывает предусмотренную </a:t>
            </a:r>
            <a:r>
              <a:rPr lang="ru-RU" sz="2400" dirty="0" smtClean="0"/>
              <a:t>МСФО (IAS</a:t>
            </a:r>
            <a:r>
              <a:rPr lang="ru-RU" sz="2400" dirty="0"/>
              <a:t>) 36 "Обесценение активов</a:t>
            </a:r>
            <a:r>
              <a:rPr lang="ru-RU" sz="2400" dirty="0" smtClean="0"/>
              <a:t>", </a:t>
            </a:r>
            <a:r>
              <a:rPr lang="ru-RU" sz="2400" dirty="0"/>
              <a:t>информацию об обесценении капитальных вложений.</a:t>
            </a:r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39477073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/>
              <a:t>Упрощенные способы ведения бухучета капвложений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85000" lnSpcReduction="10000"/>
          </a:bodyPr>
          <a:lstStyle/>
          <a:p>
            <a:pPr marL="0" indent="0" algn="just" fontAlgn="base">
              <a:buNone/>
            </a:pPr>
            <a:r>
              <a:rPr lang="ru-RU" sz="2400" dirty="0" smtClean="0"/>
              <a:t>Организации</a:t>
            </a:r>
            <a:r>
              <a:rPr lang="ru-RU" sz="2400" dirty="0"/>
              <a:t>, которые </a:t>
            </a:r>
            <a:r>
              <a:rPr lang="ru-RU" sz="2400" dirty="0" smtClean="0"/>
              <a:t>применяют упрощенные </a:t>
            </a:r>
            <a:r>
              <a:rPr lang="ru-RU" sz="2400" dirty="0"/>
              <a:t>способы ведения бухгалтерского учета, могут определять фактические затраты при признании капитальных вложений:</a:t>
            </a:r>
          </a:p>
          <a:p>
            <a:pPr algn="just" fontAlgn="base"/>
            <a:r>
              <a:rPr lang="ru-RU" sz="2400" dirty="0"/>
              <a:t>без учета отдельных видов затрат (подп. </a:t>
            </a:r>
            <a:r>
              <a:rPr lang="ru-RU" sz="2400" dirty="0">
                <a:hlinkClick r:id="rId3"/>
              </a:rPr>
              <a:t>«б»</a:t>
            </a:r>
            <a:r>
              <a:rPr lang="ru-RU" sz="2400" dirty="0"/>
              <a:t> – </a:t>
            </a:r>
            <a:r>
              <a:rPr lang="ru-RU" sz="2400" dirty="0">
                <a:hlinkClick r:id="rId4"/>
              </a:rPr>
              <a:t>«з»</a:t>
            </a:r>
            <a:r>
              <a:rPr lang="ru-RU" sz="2400" dirty="0"/>
              <a:t> п. 10 ФСБУ 26/2020), вкл. величину оценочного обязательства по будущему демонтажу, утилизации этого объекта и восстановлению окружающей среды, а также затрат, возникших при этом в связи с использованием труда работников. Не учтенные при этом затраты признают расходами периода, в котором они понесены;</a:t>
            </a:r>
          </a:p>
          <a:p>
            <a:pPr algn="just" fontAlgn="base"/>
            <a:r>
              <a:rPr lang="ru-RU" sz="2400" dirty="0"/>
              <a:t>в размере сумм, уплаченных и/или подлежащих уплате организацией поставщику (продавцу, подрядчику) при осуществлении капитальных вложений без учета всех скидок, вычетов, премий, льгот, предоставляемых организации, независимо от формы их предоставления, равно как без дисконтирования в случае отсрочки (рассрочки) платежа на период, превышающий 12 месяцев;</a:t>
            </a:r>
          </a:p>
          <a:p>
            <a:pPr algn="just" fontAlgn="base"/>
            <a:r>
              <a:rPr lang="ru-RU" sz="2400" dirty="0"/>
              <a:t>в размере балансовой стоимости передаваемых активов – при осуществлении капвложений по договорам, предусматривающим оплату </a:t>
            </a:r>
            <a:r>
              <a:rPr lang="ru-RU" sz="2400" dirty="0" smtClean="0"/>
              <a:t>не денежными </a:t>
            </a:r>
            <a:r>
              <a:rPr lang="ru-RU" sz="2400" dirty="0"/>
              <a:t>средствами.</a:t>
            </a:r>
          </a:p>
          <a:p>
            <a:pPr algn="just" fontAlgn="base"/>
            <a:r>
              <a:rPr lang="ru-RU" sz="2400" dirty="0"/>
              <a:t>Кроме того, эти организации </a:t>
            </a:r>
            <a:r>
              <a:rPr lang="ru-RU" sz="2400" b="1" dirty="0"/>
              <a:t>могут отказаться</a:t>
            </a:r>
            <a:r>
              <a:rPr lang="ru-RU" sz="2400" dirty="0"/>
              <a:t> от проверки капвложений на обесценение. То есть, оценивать их по балансовой стоимости на отчетную дату и раскрывать в </a:t>
            </a:r>
            <a:r>
              <a:rPr lang="ru-RU" sz="2400" dirty="0" err="1"/>
              <a:t>бухотчетности</a:t>
            </a:r>
            <a:r>
              <a:rPr lang="ru-RU" sz="2400" dirty="0"/>
              <a:t> информацию о них в </a:t>
            </a:r>
            <a:r>
              <a:rPr lang="ru-RU" sz="2400" b="1" dirty="0"/>
              <a:t>ограниченном</a:t>
            </a:r>
            <a:r>
              <a:rPr lang="ru-RU" sz="2400" dirty="0"/>
              <a:t> объеме.</a:t>
            </a:r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7239648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Переходные положения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just" fontAlgn="base"/>
            <a:r>
              <a:rPr lang="ru-RU" sz="2400" dirty="0" smtClean="0"/>
              <a:t>Последствия </a:t>
            </a:r>
            <a:r>
              <a:rPr lang="ru-RU" sz="2400" dirty="0"/>
              <a:t>изменения учетной политики организации в связи с началом применения </a:t>
            </a:r>
            <a:r>
              <a:rPr lang="ru-RU" sz="2400" dirty="0">
                <a:hlinkClick r:id="rId3"/>
              </a:rPr>
              <a:t>ФСБУ 26/2020</a:t>
            </a:r>
            <a:r>
              <a:rPr lang="ru-RU" sz="2400" dirty="0"/>
              <a:t> отражают </a:t>
            </a:r>
            <a:r>
              <a:rPr lang="ru-RU" sz="2400" b="1" u="sng" dirty="0"/>
              <a:t>ретроспективно</a:t>
            </a:r>
            <a:r>
              <a:rPr lang="ru-RU" sz="2400" dirty="0"/>
              <a:t>. То есть, как если бы этот стандарт применяли с момента возникновения затрагиваемых им фактов хозяйственной жизни.</a:t>
            </a:r>
          </a:p>
          <a:p>
            <a:pPr algn="just" fontAlgn="base"/>
            <a:r>
              <a:rPr lang="ru-RU" sz="2400" dirty="0"/>
              <a:t>Для облегчения перехода на новый порядок учета капитальных вложений в </a:t>
            </a:r>
            <a:r>
              <a:rPr lang="ru-RU" sz="2400" dirty="0" err="1"/>
              <a:t>бухотчетности</a:t>
            </a:r>
            <a:r>
              <a:rPr lang="ru-RU" sz="2400" dirty="0"/>
              <a:t>, начиная с которой применяется </a:t>
            </a:r>
            <a:r>
              <a:rPr lang="ru-RU" sz="2400" dirty="0">
                <a:hlinkClick r:id="rId3"/>
              </a:rPr>
              <a:t>ФСБУ 26/2020</a:t>
            </a:r>
            <a:r>
              <a:rPr lang="ru-RU" sz="2400" dirty="0"/>
              <a:t>, организация </a:t>
            </a:r>
            <a:r>
              <a:rPr lang="ru-RU" sz="2400" b="1" dirty="0"/>
              <a:t>может применять перспективно </a:t>
            </a:r>
            <a:r>
              <a:rPr lang="ru-RU" sz="2400" dirty="0"/>
              <a:t>новые требования к формированию в бухучете информации о капитальных вложениях. То есть, только в отношении фактов хозяйственной жизни, имевших место </a:t>
            </a:r>
            <a:r>
              <a:rPr lang="ru-RU" sz="2400" b="1" dirty="0"/>
              <a:t>после</a:t>
            </a:r>
            <a:r>
              <a:rPr lang="ru-RU" sz="2400" dirty="0"/>
              <a:t> начала применения </a:t>
            </a:r>
            <a:r>
              <a:rPr lang="ru-RU" sz="2400" dirty="0">
                <a:hlinkClick r:id="rId4"/>
              </a:rPr>
              <a:t>ФСБУ 26/2020</a:t>
            </a:r>
            <a:r>
              <a:rPr lang="ru-RU" sz="2400" dirty="0"/>
              <a:t>, и без изменения сформированных ранее данных бухгалтерского учета.</a:t>
            </a:r>
          </a:p>
          <a:p>
            <a:pPr algn="just" fontAlgn="base"/>
            <a:r>
              <a:rPr lang="ru-RU" sz="2400" b="1" dirty="0"/>
              <a:t>Избранный организацией способ</a:t>
            </a:r>
            <a:r>
              <a:rPr lang="ru-RU" sz="2400" dirty="0"/>
              <a:t> отражения последствий изменения учетной политики </a:t>
            </a:r>
            <a:r>
              <a:rPr lang="ru-RU" sz="2400" b="1" dirty="0"/>
              <a:t>раскрывают в первой бухгалтерской отчетности</a:t>
            </a:r>
            <a:r>
              <a:rPr lang="ru-RU" sz="2400" dirty="0"/>
              <a:t>, составленной с применением </a:t>
            </a:r>
            <a:r>
              <a:rPr lang="ru-RU" sz="2400" dirty="0">
                <a:hlinkClick r:id="rId3"/>
              </a:rPr>
              <a:t>ФСБУ 26/2020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12123474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Прямоугольник 1"/>
          <p:cNvSpPr>
            <a:spLocks noChangeArrowheads="1"/>
          </p:cNvSpPr>
          <p:nvPr/>
        </p:nvSpPr>
        <p:spPr bwMode="auto">
          <a:xfrm>
            <a:off x="179388" y="604838"/>
            <a:ext cx="8856662" cy="6062662"/>
          </a:xfrm>
          <a:prstGeom prst="rect">
            <a:avLst/>
          </a:prstGeom>
          <a:noFill/>
          <a:ln>
            <a:noFill/>
          </a:ln>
          <a:extLst/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С 2021 года обязательно применять стандарты бухучета: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ФСБУ 5/2019 «Запасы»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3600" dirty="0"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b="1" dirty="0">
                <a:latin typeface="Times New Roman" pitchFamily="18" charset="0"/>
                <a:cs typeface="Times New Roman" pitchFamily="18" charset="0"/>
              </a:rPr>
              <a:t>С 2022 года обязательно применять стандарты бухучета: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ФСБУ 25/2018 «Бухгалтерский учет аренды»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ФСБУ 6/2020 «Основные средства»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ru-RU" altLang="ru-RU" sz="3600" dirty="0">
                <a:latin typeface="Times New Roman" pitchFamily="18" charset="0"/>
                <a:cs typeface="Times New Roman" pitchFamily="18" charset="0"/>
              </a:rPr>
              <a:t>ФСБУ 26/2020 «Капитальные вложения»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ru-RU" altLang="ru-RU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977519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 smtClean="0"/>
              <a:t> </a:t>
            </a:r>
          </a:p>
          <a:p>
            <a:pPr marL="0" indent="0" algn="ctr">
              <a:buNone/>
            </a:pPr>
            <a:r>
              <a:rPr lang="ru-RU" sz="4400" b="1" dirty="0"/>
              <a:t>ФСБУ 6/2020 </a:t>
            </a:r>
          </a:p>
          <a:p>
            <a:pPr marL="0" indent="0" algn="ctr">
              <a:buNone/>
            </a:pPr>
            <a:r>
              <a:rPr lang="ru-RU" sz="4400" b="1" dirty="0"/>
              <a:t>Основные средства</a:t>
            </a:r>
          </a:p>
          <a:p>
            <a:pPr marL="0" indent="0" algn="ctr">
              <a:buNone/>
            </a:pPr>
            <a:endParaRPr lang="ru-RU" sz="4400" dirty="0"/>
          </a:p>
          <a:p>
            <a:pPr marL="0" indent="0" algn="ctr">
              <a:buNone/>
            </a:pPr>
            <a:r>
              <a:rPr lang="ru-RU" sz="4400" dirty="0"/>
              <a:t>Приказ Минфина России от 17.09.2020 № 204н</a:t>
            </a:r>
          </a:p>
        </p:txBody>
      </p:sp>
    </p:spTree>
    <p:extLst>
      <p:ext uri="{BB962C8B-B14F-4D97-AF65-F5344CB8AC3E}">
        <p14:creationId xmlns:p14="http://schemas.microsoft.com/office/powerpoint/2010/main" xmlns="" val="761471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Порядок применения стандарта ФСБУ 6/2020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 </a:t>
            </a:r>
          </a:p>
          <a:p>
            <a:pPr marL="0" indent="0" algn="just">
              <a:buNone/>
            </a:pPr>
            <a:r>
              <a:rPr lang="ru-RU" sz="2400" b="1" u="sng" dirty="0" smtClean="0"/>
              <a:t>С 01.01.2022 года обязательно</a:t>
            </a:r>
          </a:p>
          <a:p>
            <a:pPr marL="0" indent="0" algn="just">
              <a:buNone/>
            </a:pPr>
            <a:endParaRPr lang="ru-RU" sz="2400" b="1" u="sng" dirty="0" smtClean="0"/>
          </a:p>
          <a:p>
            <a:pPr marL="0" indent="0" algn="just">
              <a:buNone/>
            </a:pPr>
            <a:r>
              <a:rPr lang="ru-RU" sz="2400" dirty="0" smtClean="0"/>
              <a:t>В 2021 году вправе применять добровольно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u="sng" dirty="0" smtClean="0"/>
              <a:t>С 01.01.2022г. Утратят силу:</a:t>
            </a:r>
          </a:p>
          <a:p>
            <a:pPr marL="0" indent="0" algn="just">
              <a:buNone/>
            </a:pP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ПБУ 6/01 </a:t>
            </a:r>
            <a:r>
              <a:rPr lang="ru-RU" sz="2400" b="1" dirty="0"/>
              <a:t>Положения по бухгалтерскому учету "Учет основных средств</a:t>
            </a:r>
            <a:r>
              <a:rPr lang="ru-RU" sz="2400" b="1" dirty="0" smtClean="0"/>
              <a:t>", утвержденное Приказом </a:t>
            </a:r>
            <a:r>
              <a:rPr lang="ru-RU" sz="2400" b="1" dirty="0"/>
              <a:t>Минфина России от 30.03.2001 N </a:t>
            </a:r>
            <a:r>
              <a:rPr lang="ru-RU" sz="2400" b="1" dirty="0" smtClean="0"/>
              <a:t>26н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Методические указания </a:t>
            </a:r>
            <a:r>
              <a:rPr lang="ru-RU" sz="2400" b="1" dirty="0"/>
              <a:t>по бухгалтерскому учету основных </a:t>
            </a:r>
            <a:r>
              <a:rPr lang="ru-RU" sz="2400" b="1" dirty="0" smtClean="0"/>
              <a:t>средств, утвержденные Приказом </a:t>
            </a:r>
            <a:r>
              <a:rPr lang="ru-RU" sz="2400" b="1" dirty="0"/>
              <a:t>Минфина РФ от 13.10.2003 </a:t>
            </a:r>
            <a:endParaRPr lang="ru-RU" sz="2400" b="1" dirty="0" smtClean="0"/>
          </a:p>
          <a:p>
            <a:pPr marL="0" indent="0">
              <a:buNone/>
            </a:pPr>
            <a:r>
              <a:rPr lang="ru-RU" sz="2400" b="1" dirty="0" smtClean="0"/>
              <a:t>N91н</a:t>
            </a:r>
            <a:r>
              <a:rPr lang="ru-RU" sz="2400" dirty="0"/>
              <a:t/>
            </a:r>
            <a:br>
              <a:rPr lang="ru-RU" sz="2400" dirty="0"/>
            </a:br>
            <a:endParaRPr lang="ru-RU" sz="2400" dirty="0"/>
          </a:p>
          <a:p>
            <a:pPr fontAlgn="base"/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2454600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Не распространяется действие стандарта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 </a:t>
            </a:r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b="1" dirty="0" smtClean="0"/>
              <a:t>учет капитальных вложений </a:t>
            </a:r>
            <a:r>
              <a:rPr lang="ru-RU" sz="2400" dirty="0" smtClean="0"/>
              <a:t>(ФСБУ 26/2020 «Капитальные вложения»);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/>
              <a:t>долгосрочные активы к </a:t>
            </a:r>
            <a:r>
              <a:rPr lang="ru-RU" sz="2400" b="1" dirty="0" smtClean="0"/>
              <a:t>продаже </a:t>
            </a:r>
            <a:r>
              <a:rPr lang="ru-RU" sz="2400" dirty="0" smtClean="0"/>
              <a:t>(ПБУ 16/02 «Информация по прекращаемой деятельности».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П. 6 ФСБУ 6/2020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dirty="0" smtClean="0"/>
              <a:t>Особенности </a:t>
            </a:r>
            <a:r>
              <a:rPr lang="ru-RU" sz="2400" b="1" dirty="0"/>
              <a:t>бухгалтерского учета предметов договоров аренды </a:t>
            </a:r>
            <a:r>
              <a:rPr lang="ru-RU" sz="2400" dirty="0"/>
              <a:t>(субаренды), а также иных договоров, положения которых по отдельности или во взаимосвязи предусматривают предоставление за плату имущества во временное </a:t>
            </a:r>
            <a:r>
              <a:rPr lang="ru-RU" sz="2400" dirty="0" smtClean="0"/>
              <a:t>пользование</a:t>
            </a:r>
            <a:r>
              <a:rPr lang="ru-RU" sz="2400" dirty="0"/>
              <a:t>, устанавливаются </a:t>
            </a:r>
            <a:r>
              <a:rPr lang="ru-RU" sz="2400" dirty="0" smtClean="0"/>
              <a:t>ФСБУ </a:t>
            </a:r>
            <a:r>
              <a:rPr lang="ru-RU" sz="2400" dirty="0"/>
              <a:t>25/2018 </a:t>
            </a:r>
            <a:r>
              <a:rPr lang="ru-RU" sz="2400" dirty="0" smtClean="0"/>
              <a:t>«Бухгалтерский </a:t>
            </a:r>
            <a:r>
              <a:rPr lang="ru-RU" sz="2400" dirty="0"/>
              <a:t>учет </a:t>
            </a:r>
            <a:r>
              <a:rPr lang="ru-RU" sz="2400" dirty="0" smtClean="0"/>
              <a:t>аренды» 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П.7 ФСБУ 6/2020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16980800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Признаки основного средства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2000" dirty="0" smtClean="0"/>
              <a:t> 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b="1" dirty="0" smtClean="0"/>
              <a:t>имеет </a:t>
            </a:r>
            <a:r>
              <a:rPr lang="ru-RU" sz="2400" b="1" dirty="0"/>
              <a:t>материально-вещественную форму</a:t>
            </a:r>
            <a:r>
              <a:rPr lang="ru-RU" sz="2400" dirty="0" smtClean="0"/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/>
              <a:t>предназначен </a:t>
            </a:r>
            <a:r>
              <a:rPr lang="ru-RU" sz="2400" dirty="0"/>
              <a:t>для использования организацией в ходе обычной деятельности при производстве </a:t>
            </a:r>
            <a:r>
              <a:rPr lang="ru-RU" sz="2400" b="1" dirty="0"/>
              <a:t>и (или) продаже </a:t>
            </a:r>
            <a:r>
              <a:rPr lang="ru-RU" sz="2400" dirty="0"/>
              <a:t>ею продукции (товаров), при выполнении работ или оказании услуг, </a:t>
            </a:r>
            <a:r>
              <a:rPr lang="ru-RU" sz="2400" b="1" dirty="0"/>
              <a:t>для охраны окружающей среды, для предоставления за плату во временное </a:t>
            </a:r>
            <a:r>
              <a:rPr lang="ru-RU" sz="2400" b="1" dirty="0" smtClean="0"/>
              <a:t>пользование (операционная аренда)</a:t>
            </a:r>
            <a:r>
              <a:rPr lang="ru-RU" sz="2400" dirty="0" smtClean="0"/>
              <a:t>, </a:t>
            </a:r>
            <a:r>
              <a:rPr lang="ru-RU" sz="2400" b="1" dirty="0"/>
              <a:t>для управленческих нужд, либо для использования в деятельности некоммерческой организации,</a:t>
            </a:r>
            <a:r>
              <a:rPr lang="ru-RU" sz="2400" dirty="0"/>
              <a:t> направленной на достижение целей, ради которых она создана</a:t>
            </a:r>
            <a:r>
              <a:rPr lang="ru-RU" sz="2400" dirty="0" smtClean="0"/>
              <a:t>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dirty="0" smtClean="0"/>
              <a:t>предназначен </a:t>
            </a:r>
            <a:r>
              <a:rPr lang="ru-RU" sz="2400" dirty="0"/>
              <a:t>для использования организацией </a:t>
            </a:r>
            <a:r>
              <a:rPr lang="ru-RU" sz="2400" b="1" dirty="0"/>
              <a:t>в течение периода более 12 месяцев </a:t>
            </a:r>
            <a:r>
              <a:rPr lang="ru-RU" sz="2400" dirty="0"/>
              <a:t>или обычного операционного цикла, превышающего 12 месяцев;</a:t>
            </a:r>
          </a:p>
          <a:p>
            <a:pPr algn="just">
              <a:buFont typeface="Wingdings" panose="05000000000000000000" pitchFamily="2" charset="2"/>
              <a:buChar char="q"/>
            </a:pPr>
            <a:r>
              <a:rPr lang="ru-RU" sz="2400" b="1" dirty="0" smtClean="0"/>
              <a:t>способен </a:t>
            </a:r>
            <a:r>
              <a:rPr lang="ru-RU" sz="2400" b="1" dirty="0"/>
              <a:t>приносить организации экономические выгоды </a:t>
            </a:r>
            <a:r>
              <a:rPr lang="ru-RU" sz="2400" dirty="0"/>
              <a:t>(доход) в будущем (обеспечить достижение некоммерческой организацией целей, ради которых она создана).</a:t>
            </a:r>
          </a:p>
          <a:p>
            <a:pPr marL="0" indent="0" fontAlgn="base">
              <a:buNone/>
            </a:pPr>
            <a:r>
              <a:rPr lang="ru-RU" sz="2000" dirty="0" smtClean="0"/>
              <a:t>П. 4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3833768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Установление стоимостного лимита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dirty="0" smtClean="0"/>
              <a:t>Организация </a:t>
            </a:r>
            <a:r>
              <a:rPr lang="ru-RU" sz="2000" dirty="0"/>
              <a:t>может принять решение не применять настоящий Стандарт в отношении активов, </a:t>
            </a:r>
            <a:r>
              <a:rPr lang="ru-RU" sz="2000" dirty="0" smtClean="0"/>
              <a:t>имеющих </a:t>
            </a:r>
            <a:r>
              <a:rPr lang="ru-RU" sz="2000" dirty="0"/>
              <a:t>стоимость ниже лимита, </a:t>
            </a:r>
            <a:r>
              <a:rPr lang="ru-RU" sz="2000" b="1" dirty="0"/>
              <a:t>установленного организацией с учетом существенности информации </a:t>
            </a:r>
            <a:r>
              <a:rPr lang="ru-RU" sz="2000" dirty="0"/>
              <a:t>о таких </a:t>
            </a:r>
            <a:r>
              <a:rPr lang="ru-RU" sz="2000" dirty="0" smtClean="0"/>
              <a:t>активах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(Лимит может быть 0 руб., 10 </a:t>
            </a:r>
            <a:r>
              <a:rPr lang="ru-RU" sz="2000" dirty="0" err="1" smtClean="0"/>
              <a:t>тыс.руб</a:t>
            </a:r>
            <a:r>
              <a:rPr lang="ru-RU" sz="2000" dirty="0" smtClean="0"/>
              <a:t>., 40 </a:t>
            </a:r>
            <a:r>
              <a:rPr lang="ru-RU" sz="2000" dirty="0" err="1" smtClean="0"/>
              <a:t>тыс.руб</a:t>
            </a:r>
            <a:r>
              <a:rPr lang="ru-RU" sz="2000" dirty="0" smtClean="0"/>
              <a:t>., 1 000 </a:t>
            </a:r>
            <a:r>
              <a:rPr lang="ru-RU" sz="2000" dirty="0" err="1" smtClean="0"/>
              <a:t>тыс.руб</a:t>
            </a:r>
            <a:r>
              <a:rPr lang="ru-RU" sz="2000" dirty="0" smtClean="0"/>
              <a:t>. в зависимости от уровня существенности. Элемент учетной политики!). </a:t>
            </a:r>
          </a:p>
          <a:p>
            <a:pPr marL="0" indent="0" algn="just">
              <a:buNone/>
            </a:pPr>
            <a:r>
              <a:rPr lang="ru-RU" sz="2000" dirty="0" smtClean="0"/>
              <a:t>Можно привести в соответствие с НУ и установить лимит 100тыс.руб.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При </a:t>
            </a:r>
            <a:r>
              <a:rPr lang="ru-RU" sz="2000" dirty="0"/>
              <a:t>этом затраты на приобретение, создание таких </a:t>
            </a:r>
            <a:r>
              <a:rPr lang="ru-RU" sz="2000" b="1" dirty="0" smtClean="0"/>
              <a:t>малоценных</a:t>
            </a:r>
            <a:r>
              <a:rPr lang="ru-RU" sz="2000" dirty="0" smtClean="0"/>
              <a:t> активов </a:t>
            </a:r>
            <a:r>
              <a:rPr lang="ru-RU" sz="2000" b="1" dirty="0"/>
              <a:t>признаются расходами периода, в котором они понесены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 smtClean="0"/>
              <a:t>Указанное </a:t>
            </a:r>
            <a:r>
              <a:rPr lang="ru-RU" sz="2000" dirty="0"/>
              <a:t>решение </a:t>
            </a:r>
            <a:r>
              <a:rPr lang="ru-RU" sz="2000" b="1" dirty="0"/>
              <a:t>раскрывается в бухгалтерской (финансовой) отчетности с указанием лимита стоимости</a:t>
            </a:r>
            <a:r>
              <a:rPr lang="ru-RU" sz="2000" dirty="0"/>
              <a:t>, установленного организацией</a:t>
            </a:r>
            <a:r>
              <a:rPr lang="ru-RU" sz="2000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/>
              <a:t>Организация должна </a:t>
            </a:r>
            <a:r>
              <a:rPr lang="ru-RU" sz="2000" b="1" dirty="0"/>
              <a:t>обеспечить надлежащий контроль </a:t>
            </a:r>
            <a:r>
              <a:rPr lang="ru-RU" sz="2000" dirty="0"/>
              <a:t>наличия и движения таких активов.</a:t>
            </a:r>
          </a:p>
          <a:p>
            <a:pPr marL="0" indent="0" algn="just" fontAlgn="base">
              <a:buNone/>
            </a:pPr>
            <a:r>
              <a:rPr lang="ru-RU" sz="2000" dirty="0"/>
              <a:t> </a:t>
            </a:r>
            <a:r>
              <a:rPr lang="ru-RU" sz="2000" dirty="0" smtClean="0"/>
              <a:t>     Можно использовать счет 10.09, при передаче в эксплуатацию учитывать за балансом на счете МЦ04 по материально-ответственным лицам. </a:t>
            </a:r>
          </a:p>
          <a:p>
            <a:pPr marL="0" indent="0" algn="just" fontAlgn="base">
              <a:buNone/>
            </a:pPr>
            <a:r>
              <a:rPr lang="ru-RU" sz="2000" dirty="0" smtClean="0"/>
              <a:t>П. 5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17817456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Единица учета ОС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000" b="1" dirty="0"/>
              <a:t>Единицей учета основных средств является инвентарный объект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u="sng" dirty="0" smtClean="0"/>
              <a:t> Инвентарный объект ОС: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объект со </a:t>
            </a:r>
            <a:r>
              <a:rPr lang="ru-RU" sz="2000" dirty="0"/>
              <a:t>всеми приспособлениями и принадлежностями </a:t>
            </a:r>
            <a:r>
              <a:rPr lang="ru-RU" sz="2000" dirty="0" smtClean="0"/>
              <a:t>(трактор);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отдельный </a:t>
            </a:r>
            <a:r>
              <a:rPr lang="ru-RU" sz="2000" dirty="0"/>
              <a:t>конструктивно обособленный предмет, предназначенный для выполнения определенных самостоятельных </a:t>
            </a:r>
            <a:r>
              <a:rPr lang="ru-RU" sz="2000" dirty="0" smtClean="0"/>
              <a:t>функций (доильная установка); </a:t>
            </a:r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dirty="0" smtClean="0"/>
              <a:t>обособленный </a:t>
            </a:r>
            <a:r>
              <a:rPr lang="ru-RU" sz="2000" dirty="0"/>
              <a:t>комплекс конструктивно сочлененных предметов, представляющих собой единое целое и предназначенный для выполнения определенной </a:t>
            </a:r>
            <a:r>
              <a:rPr lang="ru-RU" sz="2000" dirty="0" smtClean="0"/>
              <a:t>работы (линия для производства масла – если у всех компонентов СПИ совпадает). </a:t>
            </a:r>
          </a:p>
          <a:p>
            <a:pPr marL="0" indent="0" algn="just">
              <a:buNone/>
            </a:pPr>
            <a:r>
              <a:rPr lang="ru-RU" sz="2000" b="1" dirty="0" smtClean="0"/>
              <a:t>Комплексом </a:t>
            </a:r>
            <a:r>
              <a:rPr lang="ru-RU" sz="2000" b="1" dirty="0"/>
              <a:t>конструктивно сочлененных предметов </a:t>
            </a:r>
            <a:r>
              <a:rPr lang="ru-RU" sz="2000" dirty="0"/>
              <a:t>считается один или несколько предметов одного или разного назначения, имеющие общие приспособления и принадлежности, общее управление, смонтированные на одном фундаменте, в результате чего каждый входящий в комплекс предмет может выполнять свои функции только в составе комплекса, а не </a:t>
            </a:r>
            <a:r>
              <a:rPr lang="ru-RU" sz="2000" dirty="0" smtClean="0"/>
              <a:t>самостоятельно. (крыша, здание, лифт – отдельно, т.к. разные сроки проведения </a:t>
            </a:r>
            <a:r>
              <a:rPr lang="ru-RU" sz="2000" dirty="0" err="1" smtClean="0"/>
              <a:t>кап.ремонта</a:t>
            </a:r>
            <a:r>
              <a:rPr lang="ru-RU" sz="2000" dirty="0" smtClean="0"/>
              <a:t>). </a:t>
            </a:r>
          </a:p>
          <a:p>
            <a:pPr marL="0" indent="0" algn="just">
              <a:buNone/>
            </a:pPr>
            <a:r>
              <a:rPr lang="ru-RU" sz="2000" b="1" dirty="0" smtClean="0"/>
              <a:t>При </a:t>
            </a:r>
            <a:r>
              <a:rPr lang="ru-RU" sz="2000" b="1" dirty="0"/>
              <a:t>наличии у одного объекта </a:t>
            </a:r>
            <a:r>
              <a:rPr lang="ru-RU" sz="2000" b="1" dirty="0" smtClean="0"/>
              <a:t>ОС нескольких </a:t>
            </a:r>
            <a:r>
              <a:rPr lang="ru-RU" sz="2000" b="1" dirty="0"/>
              <a:t>частей, стоимость и </a:t>
            </a:r>
            <a:r>
              <a:rPr lang="ru-RU" sz="2000" b="1" dirty="0" smtClean="0"/>
              <a:t>СПИ </a:t>
            </a:r>
            <a:r>
              <a:rPr lang="ru-RU" sz="2000" b="1" dirty="0"/>
              <a:t>которых существенно отличаются от стоимости и </a:t>
            </a:r>
            <a:r>
              <a:rPr lang="ru-RU" sz="2000" b="1" dirty="0" smtClean="0"/>
              <a:t>СПИ объекта </a:t>
            </a:r>
            <a:r>
              <a:rPr lang="ru-RU" sz="2000" b="1" dirty="0"/>
              <a:t>в целом, каждая такая часть признается самостоятельным инвентарным объектом. </a:t>
            </a:r>
            <a:endParaRPr lang="ru-RU" sz="2000" b="1" dirty="0" smtClean="0"/>
          </a:p>
          <a:p>
            <a:pPr algn="just">
              <a:buFont typeface="Wingdings" panose="05000000000000000000" pitchFamily="2" charset="2"/>
              <a:buChar char="ü"/>
            </a:pPr>
            <a:r>
              <a:rPr lang="ru-RU" sz="2000" b="1" u="sng" dirty="0" smtClean="0"/>
              <a:t>существенные </a:t>
            </a:r>
            <a:r>
              <a:rPr lang="ru-RU" sz="2000" b="1" u="sng" dirty="0"/>
              <a:t>по величине затраты организации на проведение ремонта, технического осмотра, технического обслуживания объектов основных средств </a:t>
            </a:r>
            <a:r>
              <a:rPr lang="ru-RU" sz="2000" dirty="0"/>
              <a:t>с частотой более 12 месяцев или более обычного операционного цикла, превышающего 12 месяцев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 smtClean="0"/>
              <a:t>П.10 ФСБУ 6/2020</a:t>
            </a:r>
            <a:endParaRPr lang="ru-RU" sz="2000" dirty="0"/>
          </a:p>
          <a:p>
            <a:pPr marL="0" indent="0" algn="just">
              <a:buNone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38227521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Классификация основных средств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20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по видам: </a:t>
            </a:r>
            <a:r>
              <a:rPr lang="ru-RU" sz="2400" dirty="0"/>
              <a:t>недвижимость, машины и оборудование, транспортные средства, производственный и хозяйственный инвентарь)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по </a:t>
            </a:r>
            <a:r>
              <a:rPr lang="ru-RU" sz="2400" b="1" dirty="0"/>
              <a:t>группам</a:t>
            </a:r>
            <a:r>
              <a:rPr lang="ru-RU" sz="2400" dirty="0" smtClean="0"/>
              <a:t>. Для </a:t>
            </a:r>
            <a:r>
              <a:rPr lang="ru-RU" sz="2400" dirty="0"/>
              <a:t>целей настоящего Стандарта группой основных средств считается совокупность объектов основных средств одного вида, объединенных исходя из сходного характера их </a:t>
            </a:r>
            <a:r>
              <a:rPr lang="ru-RU" sz="2400" dirty="0" smtClean="0"/>
              <a:t>использования (в зависимости от участия в разных видах деятельности).</a:t>
            </a:r>
          </a:p>
          <a:p>
            <a:pPr marL="0" indent="0" algn="just">
              <a:buNone/>
            </a:pPr>
            <a:endParaRPr lang="ru-RU" sz="24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dirty="0"/>
              <a:t>Основные средства, представляющие собой </a:t>
            </a:r>
            <a:r>
              <a:rPr lang="ru-RU" sz="2400" b="1" dirty="0"/>
              <a:t>недвижимость, предназначенную для предоставления за плату во временное пользование </a:t>
            </a:r>
            <a:r>
              <a:rPr lang="ru-RU" sz="2400" dirty="0"/>
              <a:t>и (или) получения дохода от прироста ее стоимости, </a:t>
            </a:r>
            <a:r>
              <a:rPr lang="ru-RU" sz="2400" b="1" u="sng" dirty="0"/>
              <a:t>образуют отдельную группу основных средств </a:t>
            </a:r>
            <a:r>
              <a:rPr lang="ru-RU" sz="2400" dirty="0"/>
              <a:t>(далее - </a:t>
            </a:r>
            <a:r>
              <a:rPr lang="ru-RU" sz="2400" b="1" dirty="0"/>
              <a:t>инвестиционная недвижимость</a:t>
            </a:r>
            <a:r>
              <a:rPr lang="ru-RU" sz="2400" dirty="0" smtClean="0"/>
              <a:t>).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П. 11 ФСБУ 6/2020</a:t>
            </a:r>
            <a:endParaRPr lang="ru-RU" sz="2400" dirty="0"/>
          </a:p>
          <a:p>
            <a:pPr marL="0" indent="0" algn="just">
              <a:buNone/>
            </a:pPr>
            <a:endParaRPr lang="ru-RU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251373699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Инвестиционная недвижимость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Инвестиционная недвижимость – недвижимость, предназначенная </a:t>
            </a:r>
            <a:r>
              <a:rPr lang="ru-RU" sz="2000" b="1" dirty="0"/>
              <a:t>для предоставления за плату во временное пользование и (или) получения дохода от прироста ее </a:t>
            </a:r>
            <a:r>
              <a:rPr lang="ru-RU" sz="2000" b="1" dirty="0" smtClean="0"/>
              <a:t>стоимости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 smtClean="0"/>
              <a:t>Минфин России: В связи с введением понятия «Инвестиционная недвижимость», понятие «доходные вложения в материальные ценности» не применяется в отношении основных средств.</a:t>
            </a:r>
          </a:p>
          <a:p>
            <a:pPr marL="0" indent="0">
              <a:buNone/>
            </a:pPr>
            <a:r>
              <a:rPr lang="ru-RU" sz="2000" b="1" dirty="0" smtClean="0"/>
              <a:t>Примеры инвестиционной </a:t>
            </a:r>
            <a:r>
              <a:rPr lang="ru-RU" sz="2000" b="1" dirty="0"/>
              <a:t>недвижимости </a:t>
            </a:r>
            <a:r>
              <a:rPr lang="ru-RU" sz="2000" b="1" dirty="0" smtClean="0"/>
              <a:t>являются </a:t>
            </a:r>
            <a:r>
              <a:rPr lang="ru-RU" sz="2000" b="1" dirty="0"/>
              <a:t>(МСФО (IAS) 40 «Инвестиции в недвижимость»):</a:t>
            </a:r>
          </a:p>
          <a:p>
            <a:r>
              <a:rPr lang="ru-RU" sz="2000" dirty="0"/>
              <a:t>земля, предназначенная для извлечения выгоды от повышения ее стоимости в долгосрочной перспективе, а не от ее продажи в краткосрочной перспективе;</a:t>
            </a:r>
          </a:p>
          <a:p>
            <a:r>
              <a:rPr lang="ru-RU" sz="2000" dirty="0"/>
              <a:t>земля, дальнейшее предназначение которой на отчетную дату пока не определено;</a:t>
            </a:r>
          </a:p>
          <a:p>
            <a:r>
              <a:rPr lang="ru-RU" sz="2000" dirty="0"/>
              <a:t>сооружение, находящееся в собственности организации (или по договору финансовой аренды) и </a:t>
            </a:r>
            <a:r>
              <a:rPr lang="ru-RU" sz="2000" b="1" dirty="0"/>
              <a:t>предоставленное в аренду по одному или нескольким договорам операционной </a:t>
            </a:r>
            <a:r>
              <a:rPr lang="ru-RU" sz="2000" b="1" dirty="0" smtClean="0"/>
              <a:t>аренды (квартиры, жилые дома, иная недвижимость, предназначенная для сдачи в аренду)</a:t>
            </a:r>
            <a:r>
              <a:rPr lang="ru-RU" sz="2000" dirty="0" smtClean="0"/>
              <a:t>; </a:t>
            </a:r>
            <a:endParaRPr lang="ru-RU" sz="2000" dirty="0"/>
          </a:p>
          <a:p>
            <a:r>
              <a:rPr lang="ru-RU" sz="2000" dirty="0"/>
              <a:t>сооружение, не занятое в настоящее время, но предназначенное для сдачи в аренду по одному или нескольким договорам операционной аренды.</a:t>
            </a:r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2854099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Первоначальное признание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400" b="1" dirty="0"/>
              <a:t>При признании в бухгалтерском учете объект основных средств оценивается по первоначальной стоимости. 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dirty="0" smtClean="0"/>
              <a:t>Первоначальной </a:t>
            </a:r>
            <a:r>
              <a:rPr lang="ru-RU" sz="2400" dirty="0"/>
              <a:t>стоимостью объекта основных средств считается </a:t>
            </a:r>
            <a:r>
              <a:rPr lang="ru-RU" sz="2400" b="1" dirty="0"/>
              <a:t>общая сумма связанных с этим объектом капитальных вложений</a:t>
            </a:r>
            <a:r>
              <a:rPr lang="ru-RU" sz="2400" dirty="0"/>
              <a:t>, осуществленных до признания объекта основных средств в бухгалтерском учете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П. 12 ФСБУ 6/2020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Сумма капитальных вложений определяется по правилам, установленным ФСБУ 26/2020</a:t>
            </a:r>
          </a:p>
        </p:txBody>
      </p:sp>
    </p:spTree>
    <p:extLst>
      <p:ext uri="{BB962C8B-B14F-4D97-AF65-F5344CB8AC3E}">
        <p14:creationId xmlns:p14="http://schemas.microsoft.com/office/powerpoint/2010/main" xmlns="" val="42480858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Оценка после признания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400" b="1" dirty="0" smtClean="0"/>
              <a:t>После </a:t>
            </a:r>
            <a:r>
              <a:rPr lang="ru-RU" sz="2400" b="1" dirty="0"/>
              <a:t>признания объект основных средств оценивается в бухгалтерском учете одним из следующих </a:t>
            </a:r>
            <a:r>
              <a:rPr lang="ru-RU" sz="2400" b="1" dirty="0" smtClean="0"/>
              <a:t>способов (указать в УП):</a:t>
            </a:r>
            <a:endParaRPr lang="ru-RU" sz="2400" b="1" dirty="0"/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u="sng" dirty="0"/>
              <a:t>по первоначальной </a:t>
            </a:r>
            <a:r>
              <a:rPr lang="ru-RU" sz="2400" u="sng" dirty="0" smtClean="0"/>
              <a:t>стоимости</a:t>
            </a:r>
            <a:r>
              <a:rPr lang="ru-RU" sz="2400" dirty="0"/>
              <a:t> </a:t>
            </a:r>
            <a:r>
              <a:rPr lang="ru-RU" sz="2400" dirty="0" smtClean="0"/>
              <a:t>или</a:t>
            </a:r>
            <a:endParaRPr lang="ru-RU" sz="2400" dirty="0"/>
          </a:p>
          <a:p>
            <a:pPr marL="0" indent="0" algn="just">
              <a:buNone/>
            </a:pPr>
            <a:r>
              <a:rPr lang="ru-RU" sz="2400" dirty="0"/>
              <a:t>б) по переоцененной стоимости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dirty="0"/>
              <a:t>Выбранный способ </a:t>
            </a:r>
            <a:r>
              <a:rPr lang="ru-RU" sz="2400" dirty="0"/>
              <a:t>последующей оценки основных средств применяется </a:t>
            </a:r>
            <a:r>
              <a:rPr lang="ru-RU" sz="2400" b="1" dirty="0"/>
              <a:t>ко всей группе основных средств</a:t>
            </a:r>
            <a:r>
              <a:rPr lang="ru-RU" sz="2400" b="1" dirty="0" smtClean="0"/>
              <a:t>.</a:t>
            </a:r>
          </a:p>
          <a:p>
            <a:pPr marL="0" indent="0" algn="just">
              <a:buNone/>
            </a:pPr>
            <a:endParaRPr lang="ru-RU" sz="2400" b="1" dirty="0"/>
          </a:p>
          <a:p>
            <a:pPr marL="0" indent="0" algn="just">
              <a:buNone/>
            </a:pPr>
            <a:r>
              <a:rPr lang="ru-RU" sz="2400" dirty="0" smtClean="0"/>
              <a:t>При </a:t>
            </a:r>
            <a:r>
              <a:rPr lang="ru-RU" sz="2400" dirty="0"/>
              <a:t>оценке основных средств </a:t>
            </a:r>
            <a:r>
              <a:rPr lang="ru-RU" sz="2400" b="1" dirty="0"/>
              <a:t>по первоначальной стоимости такая стоимость и сумма накопленной амортизации не подлежат </a:t>
            </a:r>
            <a:r>
              <a:rPr lang="ru-RU" sz="2400" b="1" dirty="0" smtClean="0"/>
              <a:t>изменению.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П. 13 ФСБУ 6/2020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651450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81075"/>
          </a:xfrm>
          <a:noFill/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ru-RU" sz="3200" b="1" dirty="0" smtClean="0"/>
              <a:t>УЧЕТ ЗАПАСОВ НУЖНО ВЕСТИ В СООТВЕТСТВИИ С ФСБУ 5/2019</a:t>
            </a:r>
            <a:endParaRPr lang="ru-RU" sz="3200" b="1" dirty="0"/>
          </a:p>
        </p:txBody>
      </p:sp>
      <p:sp>
        <p:nvSpPr>
          <p:cNvPr id="9219" name="Объект 2"/>
          <p:cNvSpPr>
            <a:spLocks noGrp="1"/>
          </p:cNvSpPr>
          <p:nvPr>
            <p:ph idx="1"/>
          </p:nvPr>
        </p:nvSpPr>
        <p:spPr>
          <a:xfrm>
            <a:off x="0" y="981075"/>
            <a:ext cx="9144000" cy="5876925"/>
          </a:xfrm>
        </p:spPr>
        <p:txBody>
          <a:bodyPr/>
          <a:lstStyle/>
          <a:p>
            <a:pPr marL="0" indent="0">
              <a:buFontTx/>
              <a:buNone/>
            </a:pPr>
            <a:endParaRPr lang="ru-RU" altLang="ru-RU" sz="1800" dirty="0" smtClean="0"/>
          </a:p>
          <a:p>
            <a:pPr marL="0" indent="0" algn="just">
              <a:buFontTx/>
              <a:buNone/>
            </a:pPr>
            <a:r>
              <a:rPr lang="ru-RU" altLang="ru-RU" sz="2800" dirty="0" smtClean="0"/>
              <a:t>С 2021 года для отражения в учете запасов бухгалтерам нужно руководствоваться ФСБУ 5/2019. Этот стандарт обязателен для всех организаций. Его вправе не применять только бюджетные организации.</a:t>
            </a:r>
          </a:p>
          <a:p>
            <a:pPr marL="0" indent="0">
              <a:buFontTx/>
              <a:buNone/>
            </a:pPr>
            <a:endParaRPr lang="ru-RU" altLang="ru-RU" sz="2800" dirty="0" smtClean="0"/>
          </a:p>
          <a:p>
            <a:pPr marL="0" indent="0">
              <a:buFontTx/>
              <a:buNone/>
            </a:pPr>
            <a:r>
              <a:rPr lang="ru-RU" altLang="ru-RU" sz="2800" dirty="0" smtClean="0"/>
              <a:t>Применяется с отчетности за 2020 год.</a:t>
            </a:r>
          </a:p>
          <a:p>
            <a:pPr marL="0" indent="0">
              <a:buFontTx/>
              <a:buNone/>
            </a:pPr>
            <a:r>
              <a:rPr lang="ru-RU" altLang="ru-RU" sz="2800" i="1" dirty="0" smtClean="0"/>
              <a:t>Документ: Приказ Минфина от 15.11.2019 № 180н.</a:t>
            </a:r>
            <a:endParaRPr lang="ru-RU" altLang="ru-RU" sz="2800" dirty="0" smtClean="0"/>
          </a:p>
          <a:p>
            <a:pPr marL="0" indent="0">
              <a:buFontTx/>
              <a:buNone/>
            </a:pPr>
            <a:r>
              <a:rPr lang="ru-RU" altLang="ru-RU" sz="2800" dirty="0" smtClean="0"/>
              <a:t/>
            </a:r>
            <a:br>
              <a:rPr lang="ru-RU" altLang="ru-RU" sz="2800" dirty="0" smtClean="0"/>
            </a:br>
            <a:endParaRPr lang="ru-RU" altLang="ru-RU" sz="2800" dirty="0" smtClean="0"/>
          </a:p>
        </p:txBody>
      </p:sp>
    </p:spTree>
    <p:extLst>
      <p:ext uri="{BB962C8B-B14F-4D97-AF65-F5344CB8AC3E}">
        <p14:creationId xmlns:p14="http://schemas.microsoft.com/office/powerpoint/2010/main" xmlns="" val="1972654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Определения в ФСБУ 6/2020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ru-RU" sz="2200" b="1" dirty="0" smtClean="0"/>
              <a:t>Балансовая стоимость </a:t>
            </a:r>
            <a:r>
              <a:rPr lang="ru-RU" sz="2000" b="1" dirty="0" smtClean="0"/>
              <a:t>– первоначальная стоимость объекта, </a:t>
            </a:r>
            <a:r>
              <a:rPr lang="ru-RU" sz="2000" dirty="0" smtClean="0"/>
              <a:t>уменьшенная на сумму накопленной</a:t>
            </a:r>
            <a:r>
              <a:rPr lang="ru-RU" sz="2000" b="1" dirty="0" smtClean="0"/>
              <a:t> амортизации и накопленных убытков от обесценения </a:t>
            </a:r>
            <a:r>
              <a:rPr lang="ru-RU" sz="2000" dirty="0" smtClean="0"/>
              <a:t>(по которой отражается в балансе). </a:t>
            </a:r>
          </a:p>
          <a:p>
            <a:pPr marL="0" indent="0" algn="just">
              <a:buNone/>
            </a:pPr>
            <a:r>
              <a:rPr lang="ru-RU" sz="2000" dirty="0" smtClean="0"/>
              <a:t>П. 25 ФСБУ 6/2020</a:t>
            </a:r>
            <a:endParaRPr lang="ru-RU" sz="2000" dirty="0"/>
          </a:p>
          <a:p>
            <a:pPr marL="0" indent="0" algn="just">
              <a:buNone/>
            </a:pPr>
            <a:r>
              <a:rPr lang="ru-RU" sz="2200" b="1" dirty="0" smtClean="0"/>
              <a:t>Обесценение – </a:t>
            </a:r>
            <a:r>
              <a:rPr lang="ru-RU" sz="2200" dirty="0" smtClean="0"/>
              <a:t>состояние актива, при котором </a:t>
            </a:r>
            <a:r>
              <a:rPr lang="ru-RU" sz="2200" b="1" dirty="0" smtClean="0"/>
              <a:t>балансовая стоимость превышает сумму, которая может быть получена при использовании актива или от его продажи. </a:t>
            </a:r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r>
              <a:rPr lang="ru-RU" sz="2600" b="1" dirty="0" smtClean="0"/>
              <a:t>Проверка на обесценение проводится в порядке МСФО (</a:t>
            </a:r>
            <a:r>
              <a:rPr lang="en-US" sz="2600" b="1" dirty="0" smtClean="0"/>
              <a:t>IAS)</a:t>
            </a:r>
            <a:r>
              <a:rPr lang="ru-RU" sz="2600" b="1" dirty="0" smtClean="0"/>
              <a:t> 36 «Обесценение активов)</a:t>
            </a:r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r>
              <a:rPr lang="ru-RU" sz="2200" dirty="0" smtClean="0"/>
              <a:t>При учете активов</a:t>
            </a:r>
            <a:r>
              <a:rPr lang="ru-RU" sz="2200" b="1" dirty="0" smtClean="0"/>
              <a:t> их балансовая стоимость не должна превышать их возмещаемую стоимость.</a:t>
            </a:r>
          </a:p>
          <a:p>
            <a:pPr marL="0" indent="0" algn="just">
              <a:buNone/>
            </a:pPr>
            <a:r>
              <a:rPr lang="ru-RU" sz="2200" b="1" dirty="0" smtClean="0"/>
              <a:t>Возмещаемая стоимость – наибольшая </a:t>
            </a:r>
            <a:r>
              <a:rPr lang="ru-RU" sz="2200" dirty="0" smtClean="0"/>
              <a:t>из двух величин</a:t>
            </a:r>
            <a:r>
              <a:rPr lang="ru-RU" sz="2200" b="1" dirty="0" smtClean="0"/>
              <a:t>:</a:t>
            </a:r>
          </a:p>
          <a:p>
            <a:pPr algn="just">
              <a:buFontTx/>
              <a:buChar char="-"/>
            </a:pPr>
            <a:r>
              <a:rPr lang="ru-RU" sz="2200" b="1" dirty="0" smtClean="0"/>
              <a:t>Справедливая стоимость за вычетом расходов на продажу, или</a:t>
            </a:r>
          </a:p>
          <a:p>
            <a:pPr algn="just">
              <a:buFontTx/>
              <a:buChar char="-"/>
            </a:pPr>
            <a:r>
              <a:rPr lang="ru-RU" sz="2200" b="1" dirty="0" smtClean="0"/>
              <a:t>Ценность использования (приведенная стоимость будущих денежных потоков, генерируемых активом)</a:t>
            </a:r>
          </a:p>
          <a:p>
            <a:pPr marL="0" indent="0" algn="just">
              <a:buNone/>
            </a:pPr>
            <a:r>
              <a:rPr lang="ru-RU" sz="2000" dirty="0" smtClean="0">
                <a:solidFill>
                  <a:srgbClr val="FF0000"/>
                </a:solidFill>
              </a:rPr>
              <a:t>Признаков обесценения нет, если оборудование используется в приносящей доход деятельности, даже если оно уже морально устарело (например, сварочный аппарат)</a:t>
            </a:r>
            <a:endParaRPr lang="ru-RU" sz="2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738405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Определения в ФСБУ 6/2020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400" b="1" dirty="0" smtClean="0"/>
              <a:t>Переоцененная стоимость – стоимость объекта ОС после его переоценки по справедливой стоимости </a:t>
            </a:r>
            <a:r>
              <a:rPr lang="ru-RU" sz="2400" dirty="0" smtClean="0"/>
              <a:t>(ранее – текущая (восстановительная) стоимость). </a:t>
            </a:r>
          </a:p>
          <a:p>
            <a:pPr marL="0" indent="0" algn="just">
              <a:buNone/>
            </a:pPr>
            <a:endParaRPr lang="ru-RU" sz="2400" b="1" dirty="0"/>
          </a:p>
          <a:p>
            <a:pPr marL="0" indent="0" algn="just">
              <a:buNone/>
            </a:pPr>
            <a:r>
              <a:rPr lang="ru-RU" sz="2400" b="1" dirty="0" smtClean="0"/>
              <a:t>Справедливая стоимость определяется в порядке, установленном МСФО </a:t>
            </a:r>
            <a:r>
              <a:rPr lang="en-US" sz="2400" b="1" dirty="0" smtClean="0"/>
              <a:t>(IFRS)</a:t>
            </a:r>
            <a:r>
              <a:rPr lang="ru-RU" sz="2400" b="1" dirty="0" smtClean="0"/>
              <a:t> 13 «Оценка по справедливой стоимости). </a:t>
            </a:r>
          </a:p>
          <a:p>
            <a:pPr marL="0" indent="0" algn="just">
              <a:buNone/>
            </a:pPr>
            <a:endParaRPr lang="ru-RU" sz="2400" b="1" dirty="0"/>
          </a:p>
          <a:p>
            <a:pPr marL="0" indent="0" algn="just">
              <a:buNone/>
            </a:pPr>
            <a:r>
              <a:rPr lang="ru-RU" sz="2400" b="1" dirty="0" smtClean="0"/>
              <a:t>Переоценка проводится на основании Приказа руководителя.</a:t>
            </a:r>
          </a:p>
          <a:p>
            <a:pPr marL="0" indent="0" algn="just">
              <a:buNone/>
            </a:pPr>
            <a:r>
              <a:rPr lang="ru-RU" sz="2400" dirty="0" smtClean="0"/>
              <a:t>Указываются сроки, ответственные лица, группы активов, перечень конкретных объектов. Иногда– независимые оценщики.  </a:t>
            </a:r>
          </a:p>
          <a:p>
            <a:pPr marL="0" indent="0" algn="just">
              <a:buNone/>
            </a:pPr>
            <a:r>
              <a:rPr lang="ru-RU" sz="2400" dirty="0" smtClean="0"/>
              <a:t>Переоценка проводится на конец отчетного периода (на каждую отчетную дату) или не чаще одного раза в год</a:t>
            </a:r>
            <a:r>
              <a:rPr lang="ru-RU" sz="2400" b="1" dirty="0" smtClean="0"/>
              <a:t>.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3342960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Оценка по первоначальной стоимости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400" b="1" dirty="0"/>
              <a:t>При оценке основных средств по первоначальной стоимости </a:t>
            </a:r>
            <a:r>
              <a:rPr lang="ru-RU" sz="2400" dirty="0"/>
              <a:t>такая стоимость и сумма накопленной амортизации </a:t>
            </a:r>
            <a:r>
              <a:rPr lang="ru-RU" sz="2400" b="1" dirty="0"/>
              <a:t>не подлежат изменению, за исключением случаев, установленных </a:t>
            </a:r>
            <a:r>
              <a:rPr lang="ru-RU" sz="2400" b="1" dirty="0" smtClean="0"/>
              <a:t>Стандартом.</a:t>
            </a:r>
          </a:p>
          <a:p>
            <a:pPr marL="0" indent="0" algn="just">
              <a:buNone/>
            </a:pPr>
            <a:endParaRPr lang="ru-RU" sz="2400" b="1" dirty="0"/>
          </a:p>
          <a:p>
            <a:pPr marL="0" indent="0" algn="just">
              <a:buNone/>
            </a:pPr>
            <a:r>
              <a:rPr lang="ru-RU" sz="2400" b="1" dirty="0" smtClean="0"/>
              <a:t>Первоначальная </a:t>
            </a:r>
            <a:r>
              <a:rPr lang="ru-RU" sz="2400" b="1" dirty="0"/>
              <a:t>стоимость объекта основных средств увеличивается на сумму капитальных вложений</a:t>
            </a:r>
            <a:r>
              <a:rPr lang="ru-RU" sz="2400" dirty="0"/>
              <a:t>, связанных с улучшением и (или) восстановлением этого </a:t>
            </a:r>
            <a:r>
              <a:rPr lang="ru-RU" sz="2400" dirty="0" smtClean="0"/>
              <a:t>объекта </a:t>
            </a:r>
            <a:r>
              <a:rPr lang="ru-RU" sz="2400" dirty="0"/>
              <a:t>в момент, завершения таких капитальных </a:t>
            </a:r>
            <a:r>
              <a:rPr lang="ru-RU" sz="2400" dirty="0" smtClean="0"/>
              <a:t>вложений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b="1" dirty="0" smtClean="0"/>
              <a:t>Капитальный ремонт будет оказывать влияние на первоначальную стоимость ОС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В Бухгалтерском учете </a:t>
            </a:r>
            <a:r>
              <a:rPr lang="ru-RU" sz="2400" b="1" dirty="0" smtClean="0"/>
              <a:t>суммы накопленной амортизации и обесценения </a:t>
            </a:r>
            <a:r>
              <a:rPr lang="ru-RU" sz="2400" dirty="0" smtClean="0"/>
              <a:t>отражаются ! </a:t>
            </a:r>
            <a:r>
              <a:rPr lang="ru-RU" sz="2400" b="1" dirty="0" smtClean="0">
                <a:solidFill>
                  <a:srgbClr val="FF0000"/>
                </a:solidFill>
              </a:rPr>
              <a:t>отдельно от первоначальной стоимости и не изменяют ее</a:t>
            </a:r>
            <a:r>
              <a:rPr lang="ru-RU" sz="2400" dirty="0" smtClean="0">
                <a:solidFill>
                  <a:srgbClr val="FF0000"/>
                </a:solidFill>
              </a:rPr>
              <a:t>.</a:t>
            </a:r>
            <a:endParaRPr lang="ru-RU" sz="2400" dirty="0">
              <a:solidFill>
                <a:srgbClr val="FF0000"/>
              </a:solidFill>
            </a:endParaRPr>
          </a:p>
          <a:p>
            <a:pPr marL="0" indent="0" algn="just">
              <a:buNone/>
            </a:pPr>
            <a:r>
              <a:rPr lang="ru-RU" sz="2400" dirty="0" smtClean="0"/>
              <a:t>П. 14, 24 ФСБУ 6/2020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193701492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Пример: капитальный ремонт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b="1" dirty="0" smtClean="0"/>
              <a:t>Организация имеет  комбайн первоначальной стоимостью 1 200 000 рублей. СПИ 10 лет. Через 5 </a:t>
            </a:r>
            <a:r>
              <a:rPr lang="ru-RU" sz="2000" b="1" dirty="0"/>
              <a:t>л</a:t>
            </a:r>
            <a:r>
              <a:rPr lang="ru-RU" sz="2000" b="1" dirty="0" smtClean="0"/>
              <a:t>ет запланирован капитальный ремонт, который учитывается как отдельный инвентарный объект (компонент) стоимостью 300 000 рублей. Фактические расходы на ремонт составили 310 000 рублей.  </a:t>
            </a:r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endParaRPr lang="ru-RU" sz="2000" b="1" dirty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b="1" dirty="0" smtClean="0"/>
              <a:t>Первоначальная стоимость и ежемесячные суммы амортизации изменятся.</a:t>
            </a:r>
          </a:p>
          <a:p>
            <a:pPr marL="0" indent="0" algn="just">
              <a:buNone/>
            </a:pPr>
            <a:endParaRPr lang="ru-RU" sz="2000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178970781"/>
              </p:ext>
            </p:extLst>
          </p:nvPr>
        </p:nvGraphicFramePr>
        <p:xfrm>
          <a:off x="539552" y="2708920"/>
          <a:ext cx="8280920" cy="315468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04056"/>
                <a:gridCol w="2160240"/>
                <a:gridCol w="1656184"/>
                <a:gridCol w="1440160"/>
                <a:gridCol w="2520280"/>
              </a:tblGrid>
              <a:tr h="365760"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год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первоначальная стоимость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амортизация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остаточная стоимость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u="none" strike="noStrike" dirty="0">
                          <a:effectLst/>
                        </a:rPr>
                        <a:t>проводки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1200000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150000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1050000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01кт08; дт20кт02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1200000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300000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900000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3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1200000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450000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750000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4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1200000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600000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600000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77724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5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1200000-300000+310000 = 1210000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 smtClean="0">
                          <a:effectLst/>
                        </a:rPr>
                        <a:t>750000-300000=450000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760000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20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02, </a:t>
                      </a:r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02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01, </a:t>
                      </a:r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01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08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6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602000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608000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7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1210000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754000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456000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8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906000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304000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>
                          <a:effectLst/>
                        </a:rPr>
                        <a:t>дт 20 кт 02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18288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9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1058000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152000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20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02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  <a:tr h="365760"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>
                          <a:effectLst/>
                        </a:rPr>
                        <a:t>1210000</a:t>
                      </a:r>
                      <a:endParaRPr lang="ru-RU" sz="1100" b="0" i="0" u="none" strike="noStrike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ru-RU" sz="1100" u="none" strike="noStrike" dirty="0">
                          <a:effectLst/>
                        </a:rPr>
                        <a:t>0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20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02, </a:t>
                      </a:r>
                      <a:r>
                        <a:rPr lang="ru-RU" sz="1100" u="none" strike="noStrike" dirty="0" err="1">
                          <a:effectLst/>
                        </a:rPr>
                        <a:t>дт</a:t>
                      </a:r>
                      <a:r>
                        <a:rPr lang="ru-RU" sz="1100" u="none" strike="noStrike" dirty="0">
                          <a:effectLst/>
                        </a:rPr>
                        <a:t> 02 </a:t>
                      </a:r>
                      <a:r>
                        <a:rPr lang="ru-RU" sz="1100" u="none" strike="noStrike" dirty="0" err="1">
                          <a:effectLst/>
                        </a:rPr>
                        <a:t>кт</a:t>
                      </a:r>
                      <a:r>
                        <a:rPr lang="ru-RU" sz="1100" u="none" strike="noStrike" dirty="0">
                          <a:effectLst/>
                        </a:rPr>
                        <a:t> 01</a:t>
                      </a:r>
                      <a:endParaRPr lang="ru-RU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/>
                      </a:endParaRPr>
                    </a:p>
                  </a:txBody>
                  <a:tcPr marL="7620" marR="7620" marT="7620" marB="0" anchor="b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2587382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Оценка по первоначальной стоимости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dirty="0"/>
              <a:t>В случае </a:t>
            </a:r>
            <a:r>
              <a:rPr lang="ru-RU" sz="2000" b="1" dirty="0"/>
              <a:t>если в первоначальной стоимости объекта основных средств </a:t>
            </a:r>
            <a:r>
              <a:rPr lang="ru-RU" sz="2000" dirty="0"/>
              <a:t>учтена величина </a:t>
            </a:r>
            <a:r>
              <a:rPr lang="ru-RU" sz="2000" b="1" dirty="0"/>
              <a:t>оценочного обязательства по будущему демонтажу, утилизации </a:t>
            </a:r>
            <a:r>
              <a:rPr lang="ru-RU" sz="2000" dirty="0"/>
              <a:t>этого объекта и восстановлению окружающей среды, то </a:t>
            </a:r>
            <a:r>
              <a:rPr lang="ru-RU" sz="2000" b="1" dirty="0"/>
              <a:t>изменение этой величины </a:t>
            </a:r>
            <a:r>
              <a:rPr lang="ru-RU" sz="2000" dirty="0"/>
              <a:t>(без учета процентов) </a:t>
            </a:r>
            <a:r>
              <a:rPr lang="ru-RU" sz="2000" b="1" dirty="0"/>
              <a:t>увеличивает или уменьшает первоначальную стоимость объекта основных средств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П. 23 ФСБУ 6/2020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b="1" dirty="0" smtClean="0"/>
              <a:t>Событиями, оказывающими влияние на оценку обязательств по демонтажу, ликвидации объекта и восстановлению окружающей среды на занимаемом участке являются:</a:t>
            </a:r>
          </a:p>
          <a:p>
            <a:pPr algn="just"/>
            <a:r>
              <a:rPr lang="ru-RU" sz="2000" dirty="0"/>
              <a:t>и</a:t>
            </a:r>
            <a:r>
              <a:rPr lang="ru-RU" sz="2000" dirty="0" smtClean="0"/>
              <a:t>зменение величины будущих затрат, необходимых для выполнения обязательств;</a:t>
            </a:r>
          </a:p>
          <a:p>
            <a:pPr algn="just"/>
            <a:r>
              <a:rPr lang="ru-RU" sz="2000" dirty="0"/>
              <a:t>и</a:t>
            </a:r>
            <a:r>
              <a:rPr lang="ru-RU" sz="2000" dirty="0" smtClean="0"/>
              <a:t>зменение предполагаемых сроков выполнения обязательств;</a:t>
            </a:r>
          </a:p>
          <a:p>
            <a:pPr algn="just"/>
            <a:r>
              <a:rPr lang="ru-RU" sz="2000" dirty="0"/>
              <a:t>и</a:t>
            </a:r>
            <a:r>
              <a:rPr lang="ru-RU" sz="2000" dirty="0" smtClean="0"/>
              <a:t>зменение ставки дисконтирования.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b="1" dirty="0" smtClean="0"/>
              <a:t>Это изменение отражается проводками:</a:t>
            </a:r>
          </a:p>
          <a:p>
            <a:pPr marL="0" indent="0" algn="just">
              <a:buNone/>
            </a:pPr>
            <a:r>
              <a:rPr lang="ru-RU" sz="2000" dirty="0" smtClean="0"/>
              <a:t>Дт01 кт96 увеличение обязательства (без учета процентов)</a:t>
            </a:r>
          </a:p>
          <a:p>
            <a:pPr marL="0" indent="0" algn="just">
              <a:buNone/>
            </a:pPr>
            <a:r>
              <a:rPr lang="ru-RU" sz="2000" dirty="0" err="1" smtClean="0"/>
              <a:t>Дт</a:t>
            </a:r>
            <a:r>
              <a:rPr lang="ru-RU" sz="2000" dirty="0" smtClean="0"/>
              <a:t> 96 </a:t>
            </a:r>
            <a:r>
              <a:rPr lang="ru-RU" sz="2000" dirty="0" err="1" smtClean="0"/>
              <a:t>кт</a:t>
            </a:r>
            <a:r>
              <a:rPr lang="ru-RU" sz="2000" dirty="0" smtClean="0"/>
              <a:t> 01 уменьшение </a:t>
            </a:r>
            <a:r>
              <a:rPr lang="ru-RU" sz="2000" dirty="0"/>
              <a:t>обязательства (без учета процентов)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r>
              <a:rPr lang="ru-RU" sz="2000" dirty="0" smtClean="0"/>
              <a:t>Если </a:t>
            </a:r>
            <a:r>
              <a:rPr lang="ru-RU" sz="2000" dirty="0"/>
              <a:t>уменьшение первоначальной стоимости объекта основных средств в соответствии с настоящим пунктом приводит к тому, что </a:t>
            </a:r>
            <a:r>
              <a:rPr lang="ru-RU" sz="2000" b="1" dirty="0"/>
              <a:t>балансовая стоимость данного объекта становится равной нулю</a:t>
            </a:r>
            <a:r>
              <a:rPr lang="ru-RU" sz="2000" dirty="0"/>
              <a:t>, то дальнейшее </a:t>
            </a:r>
            <a:r>
              <a:rPr lang="ru-RU" sz="2000" b="1" dirty="0"/>
              <a:t>уменьшение величины оценочного обязательства включается в финансовый результат деятельности организации в качестве дохода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 err="1" smtClean="0"/>
              <a:t>Дт</a:t>
            </a:r>
            <a:r>
              <a:rPr lang="ru-RU" sz="2000" dirty="0" smtClean="0"/>
              <a:t> 96 </a:t>
            </a:r>
            <a:r>
              <a:rPr lang="ru-RU" sz="2000" dirty="0" err="1" smtClean="0"/>
              <a:t>Кт</a:t>
            </a:r>
            <a:r>
              <a:rPr lang="ru-RU" sz="2000" dirty="0" smtClean="0"/>
              <a:t> 91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42328849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Проверка на обесценение ОС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ru-RU" sz="2000" dirty="0"/>
              <a:t>В случае </a:t>
            </a:r>
            <a:r>
              <a:rPr lang="ru-RU" sz="2000" dirty="0" smtClean="0"/>
              <a:t>! </a:t>
            </a:r>
            <a:r>
              <a:rPr lang="ru-RU" sz="2000" u="sng" dirty="0" smtClean="0"/>
              <a:t>возникновения </a:t>
            </a:r>
            <a:r>
              <a:rPr lang="ru-RU" sz="2000" u="sng" dirty="0"/>
              <a:t>сделок, событий, операций, условий</a:t>
            </a:r>
            <a:r>
              <a:rPr lang="ru-RU" sz="2000" dirty="0"/>
              <a:t>, которые способны привести к </a:t>
            </a:r>
            <a:r>
              <a:rPr lang="ru-RU" sz="2000" u="sng" dirty="0"/>
              <a:t>обесценению основного</a:t>
            </a:r>
            <a:r>
              <a:rPr lang="ru-RU" sz="2000" dirty="0"/>
              <a:t> средства, </a:t>
            </a:r>
            <a:r>
              <a:rPr lang="ru-RU" sz="2000" b="1" dirty="0"/>
              <a:t>организация проверяет наличие возможного обесценения путём сравнения балансовой стоимости основного средства с его возмещаемой величиной </a:t>
            </a:r>
            <a:r>
              <a:rPr lang="ru-RU" sz="2000" dirty="0"/>
              <a:t>в порядке, предусмотренном IAS 36 «Обесценение активов</a:t>
            </a:r>
            <a:r>
              <a:rPr lang="ru-RU" sz="2000" dirty="0" smtClean="0"/>
              <a:t>»</a:t>
            </a:r>
            <a:endParaRPr lang="ru-RU" sz="2000" dirty="0"/>
          </a:p>
          <a:p>
            <a:pPr marL="0" indent="0" algn="just">
              <a:buNone/>
            </a:pPr>
            <a:r>
              <a:rPr lang="ru-RU" sz="2000" dirty="0"/>
              <a:t>	</a:t>
            </a:r>
            <a:r>
              <a:rPr lang="ru-RU" sz="2000" dirty="0" smtClean="0"/>
              <a:t>В </a:t>
            </a:r>
            <a:r>
              <a:rPr lang="ru-RU" sz="2000" dirty="0"/>
              <a:t>случае подтверждения обесценения организация признаёт его в бухгалтерском учёте с отражением его величины </a:t>
            </a:r>
            <a:r>
              <a:rPr lang="ru-RU" sz="2000" b="1" dirty="0"/>
              <a:t>на </a:t>
            </a:r>
            <a:r>
              <a:rPr lang="ru-RU" sz="2000" b="1" dirty="0" err="1"/>
              <a:t>субсчёте</a:t>
            </a:r>
            <a:r>
              <a:rPr lang="ru-RU" sz="2000" b="1" dirty="0"/>
              <a:t> «Обесценение» к счёту 02 «Амортизация основных средств</a:t>
            </a:r>
            <a:r>
              <a:rPr lang="ru-RU" sz="2000" b="1" dirty="0" smtClean="0"/>
              <a:t>» (или 96 счет в разрезе ОС) /</a:t>
            </a:r>
            <a:r>
              <a:rPr lang="ru-RU" sz="2000" b="1" i="1" dirty="0" smtClean="0"/>
              <a:t>на сегодня отражение на счетах учета и в 1С не регламентировано</a:t>
            </a:r>
            <a:r>
              <a:rPr lang="ru-RU" sz="2000" b="1" dirty="0" smtClean="0"/>
              <a:t>/ </a:t>
            </a:r>
            <a:r>
              <a:rPr lang="ru-RU" sz="2000" dirty="0"/>
              <a:t>и с </a:t>
            </a:r>
            <a:r>
              <a:rPr lang="ru-RU" sz="2000" b="1" dirty="0"/>
              <a:t>отражением в качестве расхода</a:t>
            </a:r>
            <a:r>
              <a:rPr lang="ru-RU" sz="2000" dirty="0"/>
              <a:t> в отчете о финансовом результатах. </a:t>
            </a:r>
          </a:p>
          <a:p>
            <a:pPr marL="0" indent="0" algn="just">
              <a:buNone/>
            </a:pPr>
            <a:r>
              <a:rPr lang="ru-RU" sz="2000" dirty="0" smtClean="0"/>
              <a:t>	Ранее </a:t>
            </a:r>
            <a:r>
              <a:rPr lang="ru-RU" sz="2000" dirty="0"/>
              <a:t>признанная сумма обесценения основного средства в последующем увеличивается, уменьшается либо полностью погашается в порядке, предусмотренном IAS 36 «Обесценение активов».</a:t>
            </a:r>
          </a:p>
          <a:p>
            <a:pPr marL="0" indent="0" algn="just">
              <a:buNone/>
            </a:pPr>
            <a:r>
              <a:rPr lang="ru-RU" sz="2000" dirty="0" smtClean="0"/>
              <a:t>	</a:t>
            </a:r>
            <a:r>
              <a:rPr lang="ru-RU" sz="2000" b="1" dirty="0" smtClean="0"/>
              <a:t>Величина </a:t>
            </a:r>
            <a:r>
              <a:rPr lang="ru-RU" sz="2000" b="1" dirty="0"/>
              <a:t>накопленного обесценения </a:t>
            </a:r>
            <a:r>
              <a:rPr lang="ru-RU" sz="2000" dirty="0"/>
              <a:t>основного средства </a:t>
            </a:r>
            <a:r>
              <a:rPr lang="ru-RU" sz="2000" b="1" dirty="0"/>
              <a:t>вычитается из первоначальной (в том числе с учётом переоценок) стоимости основного средства </a:t>
            </a:r>
            <a:r>
              <a:rPr lang="ru-RU" sz="2000" dirty="0"/>
              <a:t>наряду с накопленной амортизацией с целью определения суммы, по которой основное средство подлежит представлению в бухгалтерском балансе (</a:t>
            </a:r>
            <a:r>
              <a:rPr lang="ru-RU" sz="2000" b="1" dirty="0"/>
              <a:t>балансовой стоимости</a:t>
            </a:r>
            <a:r>
              <a:rPr lang="ru-RU" sz="2000" dirty="0"/>
              <a:t>).</a:t>
            </a:r>
          </a:p>
          <a:p>
            <a:pPr marL="0" indent="0" algn="just">
              <a:buNone/>
            </a:pPr>
            <a:r>
              <a:rPr lang="ru-RU" sz="2000" dirty="0" smtClean="0"/>
              <a:t>	В </a:t>
            </a:r>
            <a:r>
              <a:rPr lang="ru-RU" sz="2000" dirty="0"/>
              <a:t>случае выбытия (списания) объекта основных средств, по которому в бухгалтерском учёте числится обесценение, накопленная сумма этого обесценения списывается на первоначальную стоимость (до её списания) основного средства аналогично списанию накопленной амортизации.</a:t>
            </a:r>
          </a:p>
          <a:p>
            <a:pPr marL="0" indent="0" algn="just">
              <a:buNone/>
            </a:pPr>
            <a:r>
              <a:rPr lang="ru-RU" sz="2000" dirty="0" smtClean="0"/>
              <a:t>Информация </a:t>
            </a:r>
            <a:r>
              <a:rPr lang="ru-RU" sz="2000" dirty="0"/>
              <a:t>о сумме признанного в отчётном периоде обесценения основных средств и об изменениях в ней раскрывается </a:t>
            </a:r>
            <a:r>
              <a:rPr lang="ru-RU" sz="2000" b="1" dirty="0"/>
              <a:t>с учётом существенности </a:t>
            </a:r>
            <a:r>
              <a:rPr lang="ru-RU" sz="2000" dirty="0"/>
              <a:t>в пояснениях к бухгалтерскому балансу.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1800" b="1" dirty="0" smtClean="0"/>
              <a:t>Рекомендация </a:t>
            </a:r>
            <a:r>
              <a:rPr lang="ru-RU" sz="1800" b="1" dirty="0"/>
              <a:t>Р-56/2015-КпР «Обесценение основных средств»</a:t>
            </a:r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25210287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Оценка по переоцененной стоимости (кроме инвестиционной недвижимости)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b="1" dirty="0" smtClean="0"/>
              <a:t>Способы отражение переоценки ОС, отличных от инвестиционной недвижимости</a:t>
            </a:r>
            <a:r>
              <a:rPr lang="ru-RU" sz="2000" dirty="0" smtClean="0"/>
              <a:t>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b="1" dirty="0" smtClean="0"/>
              <a:t>пропорциональный пересчет </a:t>
            </a:r>
            <a:r>
              <a:rPr lang="ru-RU" sz="2000" b="1" dirty="0"/>
              <a:t>их первоначальной стоимости и накопленной амортизации</a:t>
            </a:r>
            <a:r>
              <a:rPr lang="ru-RU" sz="2000" dirty="0"/>
              <a:t> таким образом, чтобы </a:t>
            </a:r>
            <a:r>
              <a:rPr lang="ru-RU" sz="2000" b="1" dirty="0"/>
              <a:t>балансовая стоимость объекта основных средств после переоценки равнялась его справедливой стоимости</a:t>
            </a:r>
            <a:r>
              <a:rPr lang="ru-RU" sz="2000" dirty="0"/>
              <a:t>. </a:t>
            </a:r>
            <a:endParaRPr lang="ru-RU" sz="2000" dirty="0" smtClean="0"/>
          </a:p>
          <a:p>
            <a:pPr algn="just">
              <a:buFont typeface="Wingdings" panose="05000000000000000000" pitchFamily="2" charset="2"/>
              <a:buChar char="Ø"/>
            </a:pPr>
            <a:endParaRPr lang="ru-RU" sz="2000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000" dirty="0"/>
              <a:t>д</a:t>
            </a:r>
            <a:r>
              <a:rPr lang="ru-RU" sz="2000" dirty="0" smtClean="0"/>
              <a:t>опустимым </a:t>
            </a:r>
            <a:r>
              <a:rPr lang="ru-RU" sz="2000" dirty="0"/>
              <a:t>является также способ проведения переоценки основных средств, при котором </a:t>
            </a:r>
            <a:r>
              <a:rPr lang="ru-RU" sz="2000" b="1" dirty="0"/>
              <a:t>сначала первоначальная стоимость объекта основных средств уменьшается на сумму амортизации</a:t>
            </a:r>
            <a:r>
              <a:rPr lang="ru-RU" sz="2000" dirty="0"/>
              <a:t>, накопленной по нему на дату переоценки, а затем полученная сумма пересчитывается таким образом, </a:t>
            </a:r>
            <a:r>
              <a:rPr lang="ru-RU" sz="2000" b="1" dirty="0"/>
              <a:t>чтобы она стала равной справедливой стоимости этого объекта основных средств.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Для </a:t>
            </a:r>
            <a:r>
              <a:rPr lang="ru-RU" sz="2000" dirty="0"/>
              <a:t>переоценки основных средств, входящих в одну группу, </a:t>
            </a:r>
            <a:r>
              <a:rPr lang="ru-RU" sz="2000" b="1" dirty="0"/>
              <a:t>должен применяться один способ проведения переоценки</a:t>
            </a:r>
            <a:r>
              <a:rPr lang="ru-RU" sz="2000" b="1" dirty="0" smtClean="0"/>
              <a:t>.</a:t>
            </a:r>
          </a:p>
          <a:p>
            <a:pPr marL="0" indent="0" algn="just">
              <a:buNone/>
            </a:pPr>
            <a:r>
              <a:rPr lang="ru-RU" sz="2000" dirty="0" smtClean="0"/>
              <a:t>П. 17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02948163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Отражение в учете переоценки основных средств (кроме инвестиционной недвижимости)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000" b="1" u="sng" dirty="0"/>
              <a:t>Сумма </a:t>
            </a:r>
            <a:r>
              <a:rPr lang="ru-RU" sz="2000" b="1" u="sng" dirty="0" err="1"/>
              <a:t>дооценки</a:t>
            </a:r>
            <a:r>
              <a:rPr lang="ru-RU" sz="2000" b="1" u="sng" dirty="0"/>
              <a:t> </a:t>
            </a:r>
            <a:r>
              <a:rPr lang="ru-RU" sz="2000" u="sng" dirty="0" smtClean="0"/>
              <a:t>:</a:t>
            </a:r>
            <a:endParaRPr lang="ru-RU" sz="2000" u="sng" dirty="0"/>
          </a:p>
          <a:p>
            <a:pPr marL="0" indent="0" algn="just">
              <a:buNone/>
            </a:pPr>
            <a:r>
              <a:rPr lang="ru-RU" sz="2000" dirty="0"/>
              <a:t>а) </a:t>
            </a:r>
            <a:r>
              <a:rPr lang="ru-RU" sz="2000" b="1" dirty="0"/>
              <a:t>отражается в составе совокупного финансового результата периода</a:t>
            </a:r>
            <a:r>
              <a:rPr lang="ru-RU" sz="2000" dirty="0"/>
              <a:t>, в котором проведена переоценка основных средств, </a:t>
            </a:r>
            <a:r>
              <a:rPr lang="ru-RU" sz="2000" b="1" dirty="0"/>
              <a:t>обособленно без включения в прибыль (убыток) этого периода</a:t>
            </a:r>
            <a:r>
              <a:rPr lang="ru-RU" sz="2000" dirty="0"/>
              <a:t>, за исключением той части, в которой эта </a:t>
            </a:r>
            <a:r>
              <a:rPr lang="ru-RU" sz="2000" dirty="0" err="1"/>
              <a:t>дооценка</a:t>
            </a:r>
            <a:r>
              <a:rPr lang="ru-RU" sz="2000" dirty="0"/>
              <a:t> восстанавливает суммы уценки и (или) обесценения таких основных средств, признанные в прошлые периоды расходом в составе прибыли (убытка);</a:t>
            </a:r>
          </a:p>
          <a:p>
            <a:pPr marL="0" indent="0" algn="just">
              <a:buNone/>
            </a:pPr>
            <a:r>
              <a:rPr lang="ru-RU" sz="2000" dirty="0"/>
              <a:t>б) </a:t>
            </a:r>
            <a:r>
              <a:rPr lang="ru-RU" sz="2000" b="1" dirty="0"/>
              <a:t>в той части, в которой эта </a:t>
            </a:r>
            <a:r>
              <a:rPr lang="ru-RU" sz="2000" b="1" dirty="0" err="1"/>
              <a:t>дооценка</a:t>
            </a:r>
            <a:r>
              <a:rPr lang="ru-RU" sz="2000" b="1" dirty="0"/>
              <a:t> восстанавливает суммы уценки </a:t>
            </a:r>
            <a:r>
              <a:rPr lang="ru-RU" sz="2000" dirty="0"/>
              <a:t>и (или) обесценения таких основных средств, признанные в прошлые периоды расходом в составе прибыли (убытка), </a:t>
            </a:r>
            <a:r>
              <a:rPr lang="ru-RU" sz="2000" b="1" dirty="0"/>
              <a:t>признается доходом в составе прибыли (убытка) периода, в котором проведена переоценка </a:t>
            </a:r>
            <a:r>
              <a:rPr lang="ru-RU" sz="2000" dirty="0"/>
              <a:t>основных средств.</a:t>
            </a:r>
          </a:p>
          <a:p>
            <a:pPr marL="0" indent="0" algn="just">
              <a:buNone/>
            </a:pPr>
            <a:r>
              <a:rPr lang="ru-RU" sz="2000" b="1" u="sng" dirty="0" smtClean="0"/>
              <a:t>Сумма </a:t>
            </a:r>
            <a:r>
              <a:rPr lang="ru-RU" sz="2000" b="1" u="sng" dirty="0"/>
              <a:t>уценки </a:t>
            </a:r>
            <a:r>
              <a:rPr lang="ru-RU" sz="2000" b="1" u="sng" dirty="0" smtClean="0"/>
              <a:t>:</a:t>
            </a:r>
            <a:endParaRPr lang="ru-RU" sz="2000" b="1" u="sng" dirty="0"/>
          </a:p>
          <a:p>
            <a:pPr marL="0" indent="0" algn="just">
              <a:buNone/>
            </a:pPr>
            <a:r>
              <a:rPr lang="ru-RU" sz="2000" dirty="0"/>
              <a:t>а) </a:t>
            </a:r>
            <a:r>
              <a:rPr lang="ru-RU" sz="2000" b="1" dirty="0"/>
              <a:t>признается расходом в составе прибыли (убытка) периода</a:t>
            </a:r>
            <a:r>
              <a:rPr lang="ru-RU" sz="2000" dirty="0"/>
              <a:t>, в котором проведена переоценка основных средств, за исключением той части, в которой эта уценка уменьшает сумму </a:t>
            </a:r>
            <a:r>
              <a:rPr lang="ru-RU" sz="2000" dirty="0" err="1"/>
              <a:t>дооценки</a:t>
            </a:r>
            <a:r>
              <a:rPr lang="ru-RU" sz="2000" dirty="0"/>
              <a:t> таких основных средств, отраженную в составе совокупного финансового результата в прошлые периоды </a:t>
            </a:r>
            <a:r>
              <a:rPr lang="ru-RU" sz="2000" b="1" dirty="0"/>
              <a:t>без включения в прибыль (убыток) периода, в котором проведена уценка основных средств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б) </a:t>
            </a:r>
            <a:r>
              <a:rPr lang="ru-RU" sz="2000" b="1" dirty="0"/>
              <a:t>в той части, в которой эта уценка уменьшает признанные в таком же порядке в прошлые периоды </a:t>
            </a:r>
            <a:r>
              <a:rPr lang="ru-RU" sz="2000" dirty="0"/>
              <a:t>суммы </a:t>
            </a:r>
            <a:r>
              <a:rPr lang="ru-RU" sz="2000" dirty="0" err="1"/>
              <a:t>дооценки</a:t>
            </a:r>
            <a:r>
              <a:rPr lang="ru-RU" sz="2000" dirty="0"/>
              <a:t> таких основных средств, </a:t>
            </a:r>
            <a:r>
              <a:rPr lang="ru-RU" sz="2000" b="1" dirty="0"/>
              <a:t>отражается в составе совокупного финансового результата периода</a:t>
            </a:r>
            <a:r>
              <a:rPr lang="ru-RU" sz="2000" dirty="0"/>
              <a:t>, в котором проведена уценка основных средств, обособленно без включения в прибыль (убыток) этого периода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Суммы </a:t>
            </a:r>
            <a:r>
              <a:rPr lang="ru-RU" sz="2000" dirty="0"/>
              <a:t>переоценки, отраженные в составе совокупного финансового результата без включения в прибыль (убыток), формируют показатель накопленной </a:t>
            </a:r>
            <a:r>
              <a:rPr lang="ru-RU" sz="2000" dirty="0" err="1"/>
              <a:t>дооценки</a:t>
            </a:r>
            <a:r>
              <a:rPr lang="ru-RU" sz="2000" dirty="0"/>
              <a:t> таких основных средств</a:t>
            </a:r>
          </a:p>
        </p:txBody>
      </p:sp>
    </p:spTree>
    <p:extLst>
      <p:ext uri="{BB962C8B-B14F-4D97-AF65-F5344CB8AC3E}">
        <p14:creationId xmlns:p14="http://schemas.microsoft.com/office/powerpoint/2010/main" xmlns="" val="8892331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Отражение в учете переоценки основных средств (кроме инвестиционной недвижимости)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dirty="0" smtClean="0"/>
              <a:t> </a:t>
            </a:r>
            <a:r>
              <a:rPr lang="ru-RU" sz="2000" b="1" dirty="0"/>
              <a:t>Первоначально накопленная </a:t>
            </a:r>
            <a:r>
              <a:rPr lang="ru-RU" sz="2000" b="1" dirty="0" err="1"/>
              <a:t>дооценка</a:t>
            </a:r>
            <a:r>
              <a:rPr lang="ru-RU" sz="2000" b="1" dirty="0"/>
              <a:t> отражается обособленно в составе капитала </a:t>
            </a:r>
            <a:r>
              <a:rPr lang="ru-RU" sz="2000" dirty="0"/>
              <a:t>в бухгалтерском балансе организации.</a:t>
            </a:r>
          </a:p>
          <a:p>
            <a:pPr marL="0" indent="0" algn="just">
              <a:buNone/>
            </a:pPr>
            <a:r>
              <a:rPr lang="ru-RU" sz="2000" b="1" dirty="0"/>
              <a:t>Впоследствии накопленная </a:t>
            </a:r>
            <a:r>
              <a:rPr lang="ru-RU" sz="2000" b="1" dirty="0" err="1"/>
              <a:t>дооценка</a:t>
            </a:r>
            <a:r>
              <a:rPr lang="ru-RU" sz="2000" b="1" dirty="0"/>
              <a:t> списывается на нераспределенную прибыль</a:t>
            </a:r>
            <a:r>
              <a:rPr lang="ru-RU" sz="2000" dirty="0"/>
              <a:t> организации одним из следующих способов:</a:t>
            </a:r>
          </a:p>
          <a:p>
            <a:pPr marL="0" indent="0" algn="just">
              <a:buNone/>
            </a:pPr>
            <a:r>
              <a:rPr lang="ru-RU" sz="2000" dirty="0"/>
              <a:t>а) </a:t>
            </a:r>
            <a:r>
              <a:rPr lang="ru-RU" sz="2000" b="1" dirty="0"/>
              <a:t>единовременно при списании объекта основных средств</a:t>
            </a:r>
            <a:r>
              <a:rPr lang="ru-RU" sz="2000" dirty="0"/>
              <a:t>, по которому была накоплена </a:t>
            </a:r>
            <a:r>
              <a:rPr lang="ru-RU" sz="2000" dirty="0" err="1"/>
              <a:t>дооценка</a:t>
            </a:r>
            <a:r>
              <a:rPr lang="ru-RU" sz="2000" dirty="0"/>
              <a:t>;</a:t>
            </a:r>
          </a:p>
          <a:p>
            <a:pPr marL="0" indent="0" algn="just">
              <a:buNone/>
            </a:pPr>
            <a:r>
              <a:rPr lang="ru-RU" sz="2000" dirty="0"/>
              <a:t>б) </a:t>
            </a:r>
            <a:r>
              <a:rPr lang="ru-RU" sz="2000" b="1" dirty="0"/>
              <a:t>по мере начисления амортизации по объекту основных средств</a:t>
            </a:r>
            <a:r>
              <a:rPr lang="ru-RU" sz="2000" dirty="0"/>
              <a:t>. В этом случае подлежащая списанию часть накопленной </a:t>
            </a:r>
            <a:r>
              <a:rPr lang="ru-RU" sz="2000" dirty="0" err="1"/>
              <a:t>дооценки</a:t>
            </a:r>
            <a:r>
              <a:rPr lang="ru-RU" sz="2000" dirty="0"/>
              <a:t> представляет собой положительную разницу между величиной амортизации за период, рассчитанной исходя из первоначальной стоимости объекта основных средств с учетом последней переоценки, и суммой амортизации за этот же период, рассчитанной исходя из первоначальной стоимости объекта основных средств без учета переоценок.</a:t>
            </a:r>
          </a:p>
          <a:p>
            <a:pPr marL="0" indent="0" algn="just">
              <a:buNone/>
            </a:pPr>
            <a:r>
              <a:rPr lang="ru-RU" sz="2000" dirty="0"/>
              <a:t>Принятый организацией способ списания накопленной </a:t>
            </a:r>
            <a:r>
              <a:rPr lang="ru-RU" sz="2000" dirty="0" err="1"/>
              <a:t>дооценки</a:t>
            </a:r>
            <a:r>
              <a:rPr lang="ru-RU" sz="2000" dirty="0"/>
              <a:t> на нераспределенную прибыль организации применяется в отношении всех отличных от инвестиционной недвижимости основных средств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endParaRPr lang="ru-RU" sz="2000" dirty="0"/>
          </a:p>
          <a:p>
            <a:pPr marL="0" indent="0" algn="just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9740481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Переоценка инвестиционной недвижимости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/>
              <a:t>Организация</a:t>
            </a:r>
            <a:r>
              <a:rPr lang="ru-RU" sz="2400" b="1" dirty="0"/>
              <a:t>, принявшая решение оценивать инвестиционную недвижимость по переоцененной стоимости</a:t>
            </a:r>
            <a:r>
              <a:rPr lang="ru-RU" sz="2400" dirty="0"/>
              <a:t>, должна применять этот способ оценки </a:t>
            </a:r>
            <a:r>
              <a:rPr lang="ru-RU" sz="2400" b="1" dirty="0"/>
              <a:t>для всех объектов инвестиционной недвижимости.</a:t>
            </a:r>
          </a:p>
          <a:p>
            <a:pPr marL="0" indent="0" algn="just">
              <a:buNone/>
            </a:pPr>
            <a:r>
              <a:rPr lang="ru-RU" sz="2400" b="1" dirty="0" smtClean="0"/>
              <a:t>Переоценка </a:t>
            </a:r>
            <a:r>
              <a:rPr lang="ru-RU" sz="2400" b="1" dirty="0"/>
              <a:t>инвестиционной недвижимости проводится на каждую отчетную дату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Первоначальная </a:t>
            </a:r>
            <a:r>
              <a:rPr lang="ru-RU" sz="2400" dirty="0"/>
              <a:t>стоимость объекта инвестиционной недвижимости (в том числе ранее переоцененная) пересчитывается таким образом, </a:t>
            </a:r>
            <a:r>
              <a:rPr lang="ru-RU" sz="2400" b="1" dirty="0"/>
              <a:t>чтобы она стала равной его справедливой стоимости.</a:t>
            </a:r>
          </a:p>
          <a:p>
            <a:pPr marL="0" indent="0" algn="just">
              <a:buNone/>
            </a:pPr>
            <a:r>
              <a:rPr lang="ru-RU" sz="2400" dirty="0" err="1" smtClean="0"/>
              <a:t>Дооценка</a:t>
            </a:r>
            <a:r>
              <a:rPr lang="ru-RU" sz="2400" dirty="0" smtClean="0"/>
              <a:t> </a:t>
            </a:r>
            <a:r>
              <a:rPr lang="ru-RU" sz="2400" dirty="0"/>
              <a:t>или уценка объекта инвестиционной недвижимости </a:t>
            </a:r>
            <a:r>
              <a:rPr lang="ru-RU" sz="2400" b="1" dirty="0"/>
              <a:t>включается в финансовый результат деятельности организации в качестве дохода или расхода периода</a:t>
            </a:r>
            <a:r>
              <a:rPr lang="ru-RU" sz="2400" dirty="0"/>
              <a:t>, в котором проведена переоценка этого объекта.</a:t>
            </a:r>
          </a:p>
        </p:txBody>
      </p:sp>
    </p:spTree>
    <p:extLst>
      <p:ext uri="{BB962C8B-B14F-4D97-AF65-F5344CB8AC3E}">
        <p14:creationId xmlns:p14="http://schemas.microsoft.com/office/powerpoint/2010/main" xmlns="" val="32058295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Заголовок 4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18487" cy="576262"/>
          </a:xfrm>
          <a:noFill/>
        </p:spPr>
        <p:txBody>
          <a:bodyPr>
            <a:normAutofit fontScale="90000"/>
          </a:bodyPr>
          <a:lstStyle/>
          <a:p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3100" b="1" dirty="0" smtClean="0">
                <a:latin typeface="Times New Roman" pitchFamily="18" charset="0"/>
                <a:cs typeface="Times New Roman" pitchFamily="18" charset="0"/>
              </a:rPr>
              <a:t>В 2020 году внесены изменения в ПБУ</a:t>
            </a:r>
            <a:br>
              <a:rPr lang="ru-RU" altLang="ru-RU" sz="3100" b="1" dirty="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31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43" name="Объект 5"/>
          <p:cNvSpPr>
            <a:spLocks noGrp="1"/>
          </p:cNvSpPr>
          <p:nvPr>
            <p:ph idx="1"/>
          </p:nvPr>
        </p:nvSpPr>
        <p:spPr>
          <a:xfrm>
            <a:off x="468313" y="549275"/>
            <a:ext cx="8229600" cy="6048375"/>
          </a:xfrm>
        </p:spPr>
        <p:txBody>
          <a:bodyPr>
            <a:normAutofit lnSpcReduction="10000"/>
          </a:bodyPr>
          <a:lstStyle/>
          <a:p>
            <a:pPr marL="0" indent="0" algn="just">
              <a:buFontTx/>
              <a:buNone/>
            </a:pPr>
            <a:endParaRPr lang="ru-RU" altLang="ru-RU" sz="1800" b="1" u="sng" dirty="0" smtClean="0"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FontTx/>
              <a:buNone/>
            </a:pPr>
            <a:r>
              <a:rPr lang="ru-RU" altLang="ru-RU" sz="2000" b="1" u="sng" dirty="0" smtClean="0">
                <a:latin typeface="Times New Roman" pitchFamily="18" charset="0"/>
                <a:cs typeface="Times New Roman" pitchFamily="18" charset="0"/>
              </a:rPr>
              <a:t>ПБУ 22/2010 «Исправление ошибок в бухгалтерском учете и отчетности» </a:t>
            </a:r>
          </a:p>
          <a:p>
            <a:pPr marL="0" indent="0" algn="just">
              <a:buFontTx/>
              <a:buNone/>
            </a:pP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3. Ошибка признается существенной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если она в отдельности или в совокупности с другими ошибками за один и тот же отчетный период </a:t>
            </a:r>
            <a:r>
              <a:rPr lang="ru-RU" altLang="ru-RU" sz="2000" b="1" u="sng" dirty="0" smtClean="0">
                <a:latin typeface="Times New Roman" pitchFamily="18" charset="0"/>
                <a:cs typeface="Times New Roman" pitchFamily="18" charset="0"/>
              </a:rPr>
              <a:t>может повлиять на экономические решения пользователей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принимаемые ими на основе бухгалтерской отчетности, составленной за этот отчетный период.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Существенность ошибки организация определяет самостоятельно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исходя как из величины, так и характера соответствующей статьи (статей) бухгалтерской отчетности. </a:t>
            </a:r>
          </a:p>
          <a:p>
            <a:pPr marL="0" indent="0" algn="just"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В ПБУ 22/2010 уточнены правила исправления ошибки, обнаруженной после подписания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бух.отчета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но до представления его собственникам организации. </a:t>
            </a:r>
          </a:p>
          <a:p>
            <a:pPr marL="0" indent="0" algn="just"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Такая отчетность, если ее на момент выявления ошибки успели направить пользователям,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подлежит исправлению. </a:t>
            </a:r>
          </a:p>
          <a:p>
            <a:pPr marL="0" indent="0" algn="just"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Однако с 2020 года повторно составленный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бух.отчет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, в котором исключена ошибка, именуется </a:t>
            </a:r>
            <a:r>
              <a:rPr lang="ru-RU" altLang="ru-RU" sz="2000" b="1" dirty="0" smtClean="0">
                <a:latin typeface="Times New Roman" pitchFamily="18" charset="0"/>
                <a:cs typeface="Times New Roman" pitchFamily="18" charset="0"/>
              </a:rPr>
              <a:t>не пересмотренным, а исправленным. </a:t>
            </a:r>
          </a:p>
          <a:p>
            <a:pPr marL="0" indent="0" algn="just">
              <a:buFontTx/>
              <a:buNone/>
            </a:pP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Необходимо повторно представить </a:t>
            </a:r>
            <a:r>
              <a:rPr lang="ru-RU" altLang="ru-RU" sz="2000" dirty="0" err="1" smtClean="0">
                <a:latin typeface="Times New Roman" pitchFamily="18" charset="0"/>
                <a:cs typeface="Times New Roman" pitchFamily="18" charset="0"/>
              </a:rPr>
              <a:t>бух.отчетность</a:t>
            </a:r>
            <a:r>
              <a:rPr lang="ru-RU" altLang="ru-RU" sz="2000" dirty="0" smtClean="0">
                <a:latin typeface="Times New Roman" pitchFamily="18" charset="0"/>
                <a:cs typeface="Times New Roman" pitchFamily="18" charset="0"/>
              </a:rPr>
              <a:t> пользователям (включая ФНС) после исправления ошибки. </a:t>
            </a:r>
          </a:p>
          <a:p>
            <a:pPr marL="0" indent="0">
              <a:buFontTx/>
              <a:buNone/>
            </a:pPr>
            <a:endParaRPr lang="ru-RU" altLang="ru-RU" sz="2000" b="1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981403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>
    <p:pull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Изменение стоимости или назначения объекта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algn="just"/>
            <a:endParaRPr lang="ru-RU" sz="2400" b="1" dirty="0" smtClean="0"/>
          </a:p>
          <a:p>
            <a:pPr marL="0" indent="0" algn="just">
              <a:buNone/>
            </a:pPr>
            <a:r>
              <a:rPr lang="ru-RU" sz="2400" b="1" dirty="0" smtClean="0"/>
              <a:t>Первоначальная </a:t>
            </a:r>
            <a:r>
              <a:rPr lang="ru-RU" sz="2400" b="1" dirty="0"/>
              <a:t>стоимость</a:t>
            </a:r>
            <a:r>
              <a:rPr lang="ru-RU" sz="2400" dirty="0"/>
              <a:t> объекта основных средств увеличивается на сумму капитальных вложений, связанных с улучшением и (или) восстановлением этого объекта в момент, завершения таких капитальных вложений</a:t>
            </a:r>
            <a:r>
              <a:rPr lang="ru-RU" sz="2400" dirty="0" smtClean="0"/>
              <a:t>.</a:t>
            </a:r>
          </a:p>
          <a:p>
            <a:pPr algn="just"/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В </a:t>
            </a:r>
            <a:r>
              <a:rPr lang="ru-RU" sz="2400" dirty="0"/>
              <a:t>случае </a:t>
            </a:r>
            <a:r>
              <a:rPr lang="ru-RU" sz="2400" b="1" dirty="0"/>
              <a:t>изменения назначения </a:t>
            </a:r>
            <a:r>
              <a:rPr lang="ru-RU" sz="2400" dirty="0"/>
              <a:t>оцениваемого по переоцененной стоимости объекта недвижимости таким образом, что этот объект </a:t>
            </a:r>
            <a:r>
              <a:rPr lang="ru-RU" sz="2400" u="sng" dirty="0"/>
              <a:t>перестает или начинает относиться к инвестиционной недвижимости</a:t>
            </a:r>
            <a:r>
              <a:rPr lang="ru-RU" sz="2400" dirty="0"/>
              <a:t>, </a:t>
            </a:r>
            <a:r>
              <a:rPr lang="ru-RU" sz="2400" b="1" dirty="0"/>
              <a:t>балансовая стоимость такого объекта на дату изменения его назначения считается его первоначальной стоимостью</a:t>
            </a:r>
            <a:r>
              <a:rPr lang="ru-RU" sz="24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41273208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Амортизация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b="1" dirty="0" smtClean="0"/>
              <a:t>Стоимость </a:t>
            </a:r>
            <a:r>
              <a:rPr lang="ru-RU" sz="2800" b="1" dirty="0"/>
              <a:t>основных средств погашается посредством </a:t>
            </a:r>
            <a:r>
              <a:rPr lang="ru-RU" sz="2800" b="1" dirty="0" smtClean="0"/>
              <a:t>амортизации – </a:t>
            </a:r>
            <a:r>
              <a:rPr lang="ru-RU" sz="2800" b="1" u="sng" dirty="0" smtClean="0"/>
              <a:t>с 1 января 2022г. включая ОС НКО.</a:t>
            </a:r>
            <a:endParaRPr lang="ru-RU" sz="2800" b="1" u="sng" dirty="0"/>
          </a:p>
          <a:p>
            <a:endParaRPr lang="ru-RU" sz="2800" dirty="0"/>
          </a:p>
          <a:p>
            <a:pPr marL="0" indent="0">
              <a:buNone/>
            </a:pPr>
            <a:r>
              <a:rPr lang="ru-RU" sz="2800" b="1" u="sng" dirty="0" smtClean="0"/>
              <a:t>Не </a:t>
            </a:r>
            <a:r>
              <a:rPr lang="ru-RU" sz="2800" b="1" u="sng" dirty="0"/>
              <a:t>подлежат амортизации:</a:t>
            </a:r>
          </a:p>
          <a:p>
            <a:r>
              <a:rPr lang="ru-RU" sz="2800" b="1" dirty="0"/>
              <a:t>инвестиционная недвижимость</a:t>
            </a:r>
            <a:r>
              <a:rPr lang="ru-RU" sz="2800" dirty="0"/>
              <a:t>, оцениваемая по переоцененной стоимости</a:t>
            </a:r>
            <a:r>
              <a:rPr lang="ru-RU" sz="2800" dirty="0" smtClean="0"/>
              <a:t>;</a:t>
            </a:r>
          </a:p>
          <a:p>
            <a:pPr marL="0" indent="0">
              <a:buNone/>
            </a:pPr>
            <a:endParaRPr lang="ru-RU" sz="2800" dirty="0"/>
          </a:p>
          <a:p>
            <a:r>
              <a:rPr lang="ru-RU" sz="2800" b="1" dirty="0"/>
              <a:t>основные средства, потребительские свойства которых с течением времени не изменяются</a:t>
            </a:r>
            <a:r>
              <a:rPr lang="ru-RU" sz="2800" dirty="0"/>
              <a:t> (в частности, земельные участки, объекты природопользования, музейные предметы и музейные коллекции);</a:t>
            </a:r>
          </a:p>
          <a:p>
            <a:pPr marL="0" indent="0">
              <a:buNone/>
            </a:pP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293377563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Начисление амортизации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800" dirty="0" smtClean="0"/>
              <a:t>Начисление </a:t>
            </a:r>
            <a:r>
              <a:rPr lang="ru-RU" sz="2800" dirty="0"/>
              <a:t>амортизации по основным средствам производится независимо от результатов деятельности организации в отчетном </a:t>
            </a:r>
            <a:r>
              <a:rPr lang="ru-RU" sz="2800" dirty="0" smtClean="0"/>
              <a:t>периоде.</a:t>
            </a:r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Начисление </a:t>
            </a:r>
            <a:r>
              <a:rPr lang="ru-RU" sz="2800" dirty="0"/>
              <a:t>амортизации по основным средствам </a:t>
            </a:r>
            <a:r>
              <a:rPr lang="ru-RU" sz="2800" b="1" dirty="0"/>
              <a:t>не приостанавливается</a:t>
            </a:r>
            <a:r>
              <a:rPr lang="ru-RU" sz="2800" dirty="0"/>
              <a:t> (в том числе в случаях простоя или временного прекращения использования основных средств), за </a:t>
            </a:r>
            <a:r>
              <a:rPr lang="ru-RU" sz="2800" b="1" dirty="0"/>
              <a:t>исключением </a:t>
            </a:r>
            <a:r>
              <a:rPr lang="ru-RU" sz="2800" dirty="0"/>
              <a:t>случая, когда </a:t>
            </a:r>
            <a:r>
              <a:rPr lang="ru-RU" sz="2800" b="1" dirty="0"/>
              <a:t>ликвидационная стоимость объекта основных средств становится равной или превышает его балансовую стоимость</a:t>
            </a:r>
            <a:r>
              <a:rPr lang="ru-RU" sz="2800" dirty="0"/>
              <a:t>. </a:t>
            </a:r>
            <a:endParaRPr lang="ru-RU" sz="2800" dirty="0" smtClean="0"/>
          </a:p>
          <a:p>
            <a:pPr marL="0" indent="0" algn="just">
              <a:buNone/>
            </a:pPr>
            <a:endParaRPr lang="ru-RU" sz="2800" dirty="0"/>
          </a:p>
          <a:p>
            <a:pPr marL="0" indent="0" algn="just">
              <a:buNone/>
            </a:pPr>
            <a:r>
              <a:rPr lang="ru-RU" sz="2800" dirty="0" smtClean="0"/>
              <a:t>Если </a:t>
            </a:r>
            <a:r>
              <a:rPr lang="ru-RU" sz="2800" dirty="0"/>
              <a:t>впоследствии </a:t>
            </a:r>
            <a:r>
              <a:rPr lang="ru-RU" sz="2800" u="sng" dirty="0"/>
              <a:t>ликвидационная стоимость такого объекта основных средств становится меньше его балансовой стоимости</a:t>
            </a:r>
            <a:r>
              <a:rPr lang="ru-RU" sz="2800" dirty="0"/>
              <a:t>, начисление амортизации по нему </a:t>
            </a:r>
            <a:r>
              <a:rPr lang="ru-RU" sz="2800" b="1" dirty="0"/>
              <a:t>возобновляется.</a:t>
            </a:r>
          </a:p>
          <a:p>
            <a:pPr marL="0" indent="0">
              <a:buNone/>
            </a:pP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93612368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Элементы амортизации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400" b="1" u="sng" dirty="0" smtClean="0"/>
              <a:t>элементы амортизации</a:t>
            </a:r>
            <a:r>
              <a:rPr lang="ru-RU" sz="2400" u="sng" dirty="0" smtClean="0"/>
              <a:t>:</a:t>
            </a:r>
            <a:endParaRPr lang="ru-RU" sz="2400" u="sng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/>
              <a:t>с</a:t>
            </a:r>
            <a:r>
              <a:rPr lang="ru-RU" sz="2400" b="1" dirty="0" smtClean="0"/>
              <a:t>рок </a:t>
            </a:r>
            <a:r>
              <a:rPr lang="ru-RU" sz="2400" b="1" dirty="0"/>
              <a:t>полезного использования, </a:t>
            </a:r>
            <a:endParaRPr lang="ru-RU" sz="2400" b="1" dirty="0" smtClean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ликвидационная </a:t>
            </a:r>
            <a:r>
              <a:rPr lang="ru-RU" sz="2400" b="1" dirty="0"/>
              <a:t>стоимость </a:t>
            </a:r>
            <a:r>
              <a:rPr lang="ru-RU" sz="2400" b="1" dirty="0" smtClean="0"/>
              <a:t>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способ </a:t>
            </a:r>
            <a:r>
              <a:rPr lang="ru-RU" sz="2400" b="1" dirty="0"/>
              <a:t>начисления амортизации 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b="1" dirty="0" smtClean="0"/>
              <a:t>определяются </a:t>
            </a:r>
            <a:r>
              <a:rPr lang="ru-RU" sz="2400" b="1" dirty="0"/>
              <a:t>при признании </a:t>
            </a:r>
            <a:r>
              <a:rPr lang="ru-RU" sz="2400" b="1" dirty="0" smtClean="0"/>
              <a:t>объекта ОС </a:t>
            </a:r>
            <a:r>
              <a:rPr lang="ru-RU" sz="2400" b="1" dirty="0"/>
              <a:t>в бухгалтерском учете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/>
              <a:t>Элементы амортизации объекта основных средств </a:t>
            </a:r>
            <a:r>
              <a:rPr lang="ru-RU" sz="2400" b="1" dirty="0"/>
              <a:t>подлежат проверке на соответствие условиям использования объекта основных средств</a:t>
            </a:r>
            <a:r>
              <a:rPr lang="ru-RU" sz="2400" dirty="0"/>
              <a:t>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Такая </a:t>
            </a:r>
            <a:r>
              <a:rPr lang="ru-RU" sz="2400" dirty="0"/>
              <a:t>проверка проводится </a:t>
            </a:r>
            <a:r>
              <a:rPr lang="ru-RU" sz="2400" b="1" u="sng" dirty="0"/>
              <a:t>в конце каждого отчетного года</a:t>
            </a:r>
            <a:r>
              <a:rPr lang="ru-RU" sz="2400" dirty="0"/>
              <a:t>, а также при наступлении обстоятельств, свидетельствующих о возможном изменении элементов амортизации. </a:t>
            </a: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По </a:t>
            </a:r>
            <a:r>
              <a:rPr lang="ru-RU" sz="2400" dirty="0"/>
              <a:t>результатам такой проверки при необходимости организация принимает решение </a:t>
            </a:r>
            <a:r>
              <a:rPr lang="ru-RU" sz="2400" b="1" dirty="0"/>
              <a:t>об изменении соответствующих элементов амортизации. </a:t>
            </a:r>
            <a:endParaRPr lang="ru-RU" sz="2400" b="1" dirty="0" smtClean="0"/>
          </a:p>
          <a:p>
            <a:pPr marL="0" indent="0" algn="just">
              <a:buNone/>
            </a:pPr>
            <a:r>
              <a:rPr lang="ru-RU" sz="2400" dirty="0" smtClean="0"/>
              <a:t>Возникшие </a:t>
            </a:r>
            <a:r>
              <a:rPr lang="ru-RU" sz="2400" dirty="0"/>
              <a:t>в связи с этим </a:t>
            </a:r>
            <a:r>
              <a:rPr lang="ru-RU" sz="2400" b="1" dirty="0"/>
              <a:t>корректировки</a:t>
            </a:r>
            <a:r>
              <a:rPr lang="ru-RU" sz="2400" dirty="0"/>
              <a:t> отражаются в бухгалтерском учете </a:t>
            </a:r>
            <a:r>
              <a:rPr lang="ru-RU" sz="2400" b="1" dirty="0"/>
              <a:t>как изменения оценочных значений.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8796031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Ликвидационная стоимость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000" b="1" dirty="0" smtClean="0"/>
              <a:t>Ликвидационная стоимость ОС  </a:t>
            </a:r>
            <a:r>
              <a:rPr lang="ru-RU" sz="2000" dirty="0" smtClean="0"/>
              <a:t>- величина</a:t>
            </a:r>
            <a:r>
              <a:rPr lang="ru-RU" sz="2000" dirty="0"/>
              <a:t>, которую организация </a:t>
            </a:r>
            <a:r>
              <a:rPr lang="ru-RU" sz="2000" b="1" dirty="0"/>
              <a:t>получила</a:t>
            </a:r>
            <a:r>
              <a:rPr lang="ru-RU" sz="2000" dirty="0"/>
              <a:t> бы </a:t>
            </a:r>
            <a:r>
              <a:rPr lang="ru-RU" sz="2000" b="1" dirty="0"/>
              <a:t>в случае выбытия данного объекта</a:t>
            </a:r>
            <a:r>
              <a:rPr lang="ru-RU" sz="2000" dirty="0"/>
              <a:t> (включая стоимость материальных ценностей, остающихся от выбытия) </a:t>
            </a:r>
            <a:r>
              <a:rPr lang="ru-RU" sz="2000" b="1" dirty="0"/>
              <a:t>после вычета предполагаемых затрат на выбытие</a:t>
            </a:r>
            <a:r>
              <a:rPr lang="ru-RU" sz="2000" dirty="0"/>
              <a:t>; причем </a:t>
            </a:r>
            <a:r>
              <a:rPr lang="ru-RU" sz="2000" b="1" dirty="0"/>
              <a:t>объект основных средств рассматривается </a:t>
            </a:r>
            <a:r>
              <a:rPr lang="ru-RU" sz="2000" dirty="0"/>
              <a:t>таким образом, </a:t>
            </a:r>
            <a:r>
              <a:rPr lang="ru-RU" sz="2000" b="1" dirty="0"/>
              <a:t>как если бы он уже достиг окончания срока полезного использования</a:t>
            </a:r>
            <a:r>
              <a:rPr lang="ru-RU" sz="2000" dirty="0"/>
              <a:t> и находился в состоянии, характерном для конца срока полезного использования.</a:t>
            </a:r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b="1" dirty="0" smtClean="0"/>
              <a:t>Ликвидационная </a:t>
            </a:r>
            <a:r>
              <a:rPr lang="ru-RU" sz="2000" b="1" dirty="0"/>
              <a:t>стоимость объекта основных средств считается равной нулю, если</a:t>
            </a:r>
            <a:r>
              <a:rPr lang="ru-RU" sz="2000" dirty="0"/>
              <a:t>:</a:t>
            </a:r>
          </a:p>
          <a:p>
            <a:pPr marL="0" indent="0" algn="just">
              <a:buNone/>
            </a:pPr>
            <a:r>
              <a:rPr lang="ru-RU" sz="2000" dirty="0"/>
              <a:t>а) </a:t>
            </a:r>
            <a:r>
              <a:rPr lang="ru-RU" sz="2000" b="1" dirty="0"/>
              <a:t>не ожидаются поступления от выбытия объекта основных средств </a:t>
            </a:r>
            <a:r>
              <a:rPr lang="ru-RU" sz="2000" dirty="0"/>
              <a:t>(в том числе от продажи материальных ценностей, остающихся от его выбытия) в конце срока полезного использования;</a:t>
            </a:r>
          </a:p>
          <a:p>
            <a:pPr marL="0" indent="0" algn="just">
              <a:buNone/>
            </a:pPr>
            <a:r>
              <a:rPr lang="ru-RU" sz="2000" dirty="0"/>
              <a:t>б) ожидаемая к поступлению сумма от выбытия объекта основных средств </a:t>
            </a:r>
            <a:r>
              <a:rPr lang="ru-RU" sz="2000" b="1" dirty="0"/>
              <a:t>не является существенной;</a:t>
            </a:r>
          </a:p>
          <a:p>
            <a:pPr marL="0" indent="0" algn="just">
              <a:buNone/>
            </a:pPr>
            <a:r>
              <a:rPr lang="ru-RU" sz="2000" dirty="0"/>
              <a:t>в) ожидаемая к поступлению сумма от выбытия объекта основных средств </a:t>
            </a:r>
            <a:r>
              <a:rPr lang="ru-RU" sz="2000" b="1" dirty="0"/>
              <a:t>не может быть определена.</a:t>
            </a:r>
          </a:p>
          <a:p>
            <a:pPr marL="0" indent="0" algn="just">
              <a:buNone/>
            </a:pPr>
            <a:r>
              <a:rPr lang="ru-RU" sz="2000" dirty="0" smtClean="0"/>
              <a:t>(элементы учетной политики!!!)</a:t>
            </a:r>
          </a:p>
          <a:p>
            <a:pPr marL="0" indent="0" algn="just">
              <a:buNone/>
            </a:pPr>
            <a:r>
              <a:rPr lang="ru-RU" sz="2000" dirty="0" smtClean="0"/>
              <a:t>П.30,31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5951384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Порядок начисления амортизации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u="sng" dirty="0" smtClean="0"/>
              <a:t>Сумма </a:t>
            </a:r>
            <a:r>
              <a:rPr lang="ru-RU" sz="2400" b="1" u="sng" dirty="0"/>
              <a:t>амортизации </a:t>
            </a:r>
            <a:r>
              <a:rPr lang="ru-RU" sz="2400" dirty="0"/>
              <a:t>объекта основных средств за отчетный период </a:t>
            </a:r>
            <a:r>
              <a:rPr lang="ru-RU" sz="2400" b="1" dirty="0"/>
              <a:t>определяется таким образом</a:t>
            </a:r>
            <a:r>
              <a:rPr lang="ru-RU" sz="2400" dirty="0"/>
              <a:t>, чтобы </a:t>
            </a:r>
            <a:r>
              <a:rPr lang="ru-RU" sz="2400" b="1" dirty="0"/>
              <a:t>к концу срока амортизации </a:t>
            </a:r>
            <a:r>
              <a:rPr lang="ru-RU" sz="2400" b="1" u="sng" dirty="0"/>
              <a:t>балансовая стоимость</a:t>
            </a:r>
            <a:r>
              <a:rPr lang="ru-RU" sz="2400" u="sng" dirty="0"/>
              <a:t> </a:t>
            </a:r>
            <a:r>
              <a:rPr lang="ru-RU" sz="2400" dirty="0"/>
              <a:t>этого объекта </a:t>
            </a:r>
            <a:r>
              <a:rPr lang="ru-RU" sz="2400" b="1" u="sng" dirty="0"/>
              <a:t>стала</a:t>
            </a:r>
            <a:r>
              <a:rPr lang="ru-RU" sz="2400" u="sng" dirty="0"/>
              <a:t> </a:t>
            </a:r>
            <a:r>
              <a:rPr lang="ru-RU" sz="2400" b="1" u="sng" dirty="0"/>
              <a:t>равной его ликвидационной стоимости</a:t>
            </a:r>
            <a:r>
              <a:rPr lang="ru-RU" sz="2400" u="sng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П. 32 ФСБУ 6/2020</a:t>
            </a:r>
          </a:p>
          <a:p>
            <a:pPr marL="0" indent="0" algn="just">
              <a:buNone/>
            </a:pPr>
            <a:r>
              <a:rPr lang="ru-RU" sz="2400" dirty="0" smtClean="0"/>
              <a:t>Начисление </a:t>
            </a:r>
            <a:r>
              <a:rPr lang="ru-RU" sz="2400" dirty="0"/>
              <a:t>амортизации объекта основных средств:</a:t>
            </a:r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b="1" dirty="0"/>
              <a:t>начинается с даты его признания в бухгалтерском учете</a:t>
            </a:r>
            <a:r>
              <a:rPr lang="ru-RU" sz="2400" dirty="0"/>
              <a:t>. По решению организации допускается начинать начисление амортизации с первого числа месяца, следующего за месяцем признания объекта основных средств в бухгалтерском </a:t>
            </a:r>
            <a:r>
              <a:rPr lang="ru-RU" sz="2400" dirty="0" smtClean="0"/>
              <a:t>учете;</a:t>
            </a:r>
          </a:p>
          <a:p>
            <a:pPr marL="0" indent="0" algn="just">
              <a:buNone/>
            </a:pPr>
            <a:r>
              <a:rPr lang="ru-RU" sz="2400" dirty="0" smtClean="0"/>
              <a:t>б</a:t>
            </a:r>
            <a:r>
              <a:rPr lang="ru-RU" sz="2400" dirty="0"/>
              <a:t>) </a:t>
            </a:r>
            <a:r>
              <a:rPr lang="ru-RU" sz="2400" b="1" dirty="0"/>
              <a:t>прекращается с момента его списания с бухгалтерского учета</a:t>
            </a:r>
            <a:r>
              <a:rPr lang="ru-RU" sz="2400" dirty="0"/>
              <a:t>. По решению организации допускается прекращать начисление амортизации с первого числа месяца, следующего за месяцем списания объекта основных средств с бухгалтерского учета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П. 33 ФСБУ 6/2020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15650712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 fontScale="90000"/>
          </a:bodyPr>
          <a:lstStyle/>
          <a:p>
            <a:pPr fontAlgn="base"/>
            <a:r>
              <a:rPr lang="ru-RU" sz="3200" b="1" dirty="0" smtClean="0"/>
              <a:t>Пример начисления амортизации с учетом Ликвидационной стоимости</a:t>
            </a:r>
            <a:endParaRPr lang="ru-RU" sz="3200" b="1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99592" y="836712"/>
            <a:ext cx="7416824" cy="52565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2400410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Способы начисления амортизации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400" b="1" dirty="0" smtClean="0"/>
              <a:t>Способ </a:t>
            </a:r>
            <a:r>
              <a:rPr lang="ru-RU" sz="2400" b="1" dirty="0"/>
              <a:t>начисления амортизации выбирается организацией </a:t>
            </a:r>
            <a:r>
              <a:rPr lang="ru-RU" sz="2400" b="1" u="sng" dirty="0"/>
              <a:t>для каждой группы основных </a:t>
            </a:r>
            <a:r>
              <a:rPr lang="ru-RU" sz="2400" b="1" u="sng" dirty="0" smtClean="0"/>
              <a:t>средств</a:t>
            </a:r>
            <a:r>
              <a:rPr lang="ru-RU" sz="2400" u="sng" dirty="0" smtClean="0"/>
              <a:t>. </a:t>
            </a:r>
            <a:r>
              <a:rPr lang="ru-RU" sz="2400" dirty="0"/>
              <a:t>При этом выбранный способ начисления амортизации должен:</a:t>
            </a:r>
          </a:p>
          <a:p>
            <a:pPr marL="0" indent="0" algn="just">
              <a:buNone/>
            </a:pPr>
            <a:r>
              <a:rPr lang="ru-RU" sz="2400" dirty="0"/>
              <a:t>а) наиболее </a:t>
            </a:r>
            <a:r>
              <a:rPr lang="ru-RU" sz="2400" b="1" dirty="0"/>
              <a:t>точно отражать распределение во времени ожидаемых к получению будущих экономических выгод</a:t>
            </a:r>
            <a:r>
              <a:rPr lang="ru-RU" sz="2400" dirty="0"/>
              <a:t> от использования группы основных средств;</a:t>
            </a:r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/>
              <a:t>применяться последовательно </a:t>
            </a:r>
            <a:r>
              <a:rPr lang="ru-RU" sz="2400" dirty="0"/>
              <a:t>от одного отчетного периода к другому, кроме случаев, когда меняется распределение во времени ожидаемых к получению будущих экономических выгод от использования группы основных средств</a:t>
            </a:r>
            <a:r>
              <a:rPr lang="ru-RU" sz="2400" dirty="0" smtClean="0"/>
              <a:t>.</a:t>
            </a:r>
          </a:p>
          <a:p>
            <a:pPr marL="0" indent="0" algn="just">
              <a:buNone/>
            </a:pPr>
            <a:r>
              <a:rPr lang="ru-RU" sz="2400" dirty="0"/>
              <a:t> </a:t>
            </a:r>
            <a:r>
              <a:rPr lang="ru-RU" sz="2400" b="1" dirty="0"/>
              <a:t>Амортизация по основным средствам</a:t>
            </a:r>
            <a:r>
              <a:rPr lang="ru-RU" sz="2400" dirty="0"/>
              <a:t>, </a:t>
            </a:r>
            <a:r>
              <a:rPr lang="ru-RU" sz="2400" b="1" dirty="0"/>
              <a:t>срок полезного использования которых определяется периодом</a:t>
            </a:r>
            <a:r>
              <a:rPr lang="ru-RU" sz="2400" dirty="0"/>
              <a:t>, в течение которого их использование </a:t>
            </a:r>
            <a:r>
              <a:rPr lang="ru-RU" sz="2400" b="1" dirty="0"/>
              <a:t>будет приносить экономические выгоды организации</a:t>
            </a:r>
            <a:r>
              <a:rPr lang="ru-RU" sz="2400" dirty="0"/>
              <a:t>, </a:t>
            </a:r>
            <a:r>
              <a:rPr lang="ru-RU" sz="2400" b="1" dirty="0"/>
              <a:t>начисляется линейным способом или </a:t>
            </a:r>
            <a:r>
              <a:rPr lang="ru-RU" sz="2400" b="1" dirty="0" smtClean="0"/>
              <a:t>способом </a:t>
            </a:r>
            <a:r>
              <a:rPr lang="ru-RU" sz="2400" b="1" dirty="0"/>
              <a:t>уменьшаемого остатка</a:t>
            </a:r>
            <a:r>
              <a:rPr lang="ru-RU" sz="2400" b="1" dirty="0" smtClean="0"/>
              <a:t>.</a:t>
            </a:r>
          </a:p>
          <a:p>
            <a:pPr marL="0" indent="0">
              <a:buNone/>
            </a:pPr>
            <a:r>
              <a:rPr lang="ru-RU" sz="2400" dirty="0" smtClean="0"/>
              <a:t>П. 34,35 ФСБУ 6/2020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7050130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Срок полезного использования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000" dirty="0" smtClean="0"/>
              <a:t>Сроком </a:t>
            </a:r>
            <a:r>
              <a:rPr lang="ru-RU" sz="2000" dirty="0"/>
              <a:t>полезного </a:t>
            </a:r>
            <a:r>
              <a:rPr lang="ru-RU" sz="2000" dirty="0" smtClean="0"/>
              <a:t>использования (СПИ) </a:t>
            </a:r>
            <a:r>
              <a:rPr lang="ru-RU" sz="2000" dirty="0"/>
              <a:t>считается </a:t>
            </a:r>
            <a:r>
              <a:rPr lang="ru-RU" sz="2000" b="1" dirty="0"/>
              <a:t>период, в течение которого использование объекта </a:t>
            </a:r>
            <a:r>
              <a:rPr lang="ru-RU" sz="2000" b="1" dirty="0" smtClean="0"/>
              <a:t>будет </a:t>
            </a:r>
            <a:r>
              <a:rPr lang="ru-RU" sz="2000" b="1" dirty="0"/>
              <a:t>приносить экономические выгоды </a:t>
            </a:r>
            <a:r>
              <a:rPr lang="ru-RU" sz="2000" dirty="0"/>
              <a:t>организации. </a:t>
            </a:r>
            <a:endParaRPr lang="ru-RU" sz="2000" dirty="0" smtClean="0"/>
          </a:p>
          <a:p>
            <a:pPr marL="0" indent="0" algn="just">
              <a:buNone/>
            </a:pPr>
            <a:r>
              <a:rPr lang="ru-RU" sz="2000" dirty="0" smtClean="0"/>
              <a:t>Для </a:t>
            </a:r>
            <a:r>
              <a:rPr lang="ru-RU" sz="2000" dirty="0"/>
              <a:t>отдельных объектов </a:t>
            </a:r>
            <a:r>
              <a:rPr lang="ru-RU" sz="2000" dirty="0" smtClean="0"/>
              <a:t>СПИ определяется </a:t>
            </a:r>
            <a:r>
              <a:rPr lang="ru-RU" sz="2000" dirty="0"/>
              <a:t>исходя из количества продукции (объема работ в натуральном выражении), которое организация ожидает получить от использования объекта основных средств.</a:t>
            </a:r>
          </a:p>
          <a:p>
            <a:pPr marL="0" indent="0" algn="just">
              <a:buNone/>
            </a:pPr>
            <a:r>
              <a:rPr lang="ru-RU" sz="2000" b="1" dirty="0" smtClean="0"/>
              <a:t>СПИ </a:t>
            </a:r>
            <a:r>
              <a:rPr lang="ru-RU" sz="2000" b="1" dirty="0"/>
              <a:t>объекта основных средств определяется исходя из:</a:t>
            </a:r>
          </a:p>
          <a:p>
            <a:pPr marL="0" indent="0" algn="just">
              <a:buNone/>
            </a:pPr>
            <a:r>
              <a:rPr lang="ru-RU" sz="2000" dirty="0"/>
              <a:t>а) </a:t>
            </a:r>
            <a:r>
              <a:rPr lang="ru-RU" sz="2000" b="1" dirty="0"/>
              <a:t>ожидаемого периода эксплуатации</a:t>
            </a:r>
            <a:r>
              <a:rPr lang="ru-RU" sz="2000" dirty="0"/>
              <a:t> с учетом производительности или мощности, нормативных, договорных и других ограничений эксплуатации, </a:t>
            </a:r>
            <a:r>
              <a:rPr lang="ru-RU" sz="2000" b="1" dirty="0"/>
              <a:t>намерений руководства организации </a:t>
            </a:r>
            <a:r>
              <a:rPr lang="ru-RU" sz="2000" dirty="0"/>
              <a:t>в отношении использования объекта;</a:t>
            </a:r>
          </a:p>
          <a:p>
            <a:pPr marL="0" indent="0" algn="just">
              <a:buNone/>
            </a:pPr>
            <a:r>
              <a:rPr lang="ru-RU" sz="2000" dirty="0"/>
              <a:t>б) </a:t>
            </a:r>
            <a:r>
              <a:rPr lang="ru-RU" sz="2000" b="1" dirty="0"/>
              <a:t>ожидаемого физического износа </a:t>
            </a:r>
            <a:r>
              <a:rPr lang="ru-RU" sz="2000" dirty="0"/>
              <a:t>с учетом режима эксплуатации (количества смен), системы проведения ремонтов, естественных условий, влияния агрессивной среды и иных аналогичных факторов;</a:t>
            </a:r>
          </a:p>
          <a:p>
            <a:pPr marL="0" indent="0" algn="just">
              <a:buNone/>
            </a:pPr>
            <a:r>
              <a:rPr lang="ru-RU" sz="2000" dirty="0"/>
              <a:t>в) </a:t>
            </a:r>
            <a:r>
              <a:rPr lang="ru-RU" sz="2000" b="1" dirty="0"/>
              <a:t>ожидаемого морального устаревания</a:t>
            </a:r>
            <a:r>
              <a:rPr lang="ru-RU" sz="2000" dirty="0"/>
              <a:t>, в частности, в результате изменения или усовершенствования производственного процесса или в результате изменения рыночного спроса на продукцию или услуги, производимые при помощи основных средств;</a:t>
            </a:r>
          </a:p>
          <a:p>
            <a:pPr marL="0" indent="0" algn="just">
              <a:buNone/>
            </a:pPr>
            <a:r>
              <a:rPr lang="ru-RU" sz="2000" dirty="0"/>
              <a:t>г) </a:t>
            </a:r>
            <a:r>
              <a:rPr lang="ru-RU" sz="2000" b="1" dirty="0"/>
              <a:t>планов по замене основных средств</a:t>
            </a:r>
            <a:r>
              <a:rPr lang="ru-RU" sz="2000" dirty="0"/>
              <a:t>, модернизации, реконструкции, технического перевооружения</a:t>
            </a:r>
            <a:r>
              <a:rPr lang="ru-RU" sz="2000" dirty="0" smtClean="0"/>
              <a:t>.</a:t>
            </a:r>
          </a:p>
          <a:p>
            <a:pPr marL="0" indent="0" algn="just">
              <a:buNone/>
            </a:pPr>
            <a:r>
              <a:rPr lang="ru-RU" sz="2000" dirty="0" smtClean="0"/>
              <a:t>П. 9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16946550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Линейный и способ начисления амортизации 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ru-RU" sz="2800" b="1" dirty="0" smtClean="0"/>
              <a:t>Начисление </a:t>
            </a:r>
            <a:r>
              <a:rPr lang="ru-RU" sz="2800" b="1" dirty="0"/>
              <a:t>амортизации линейным способом </a:t>
            </a:r>
            <a:r>
              <a:rPr lang="ru-RU" sz="2800" dirty="0"/>
              <a:t>производится таким образом, чтобы </a:t>
            </a:r>
            <a:r>
              <a:rPr lang="ru-RU" sz="2800" b="1" dirty="0"/>
              <a:t>подлежащая амортизации стоимость объекта </a:t>
            </a:r>
            <a:r>
              <a:rPr lang="ru-RU" sz="2800" dirty="0"/>
              <a:t>основных средств </a:t>
            </a:r>
            <a:r>
              <a:rPr lang="ru-RU" sz="2800" b="1" dirty="0"/>
              <a:t>погашалась равномерно в течение всего </a:t>
            </a:r>
            <a:r>
              <a:rPr lang="ru-RU" sz="2800" b="1" dirty="0" smtClean="0"/>
              <a:t>СПИ </a:t>
            </a:r>
            <a:r>
              <a:rPr lang="ru-RU" sz="2800" dirty="0" smtClean="0"/>
              <a:t>этого </a:t>
            </a:r>
            <a:r>
              <a:rPr lang="ru-RU" sz="2800" dirty="0"/>
              <a:t>объекта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dirty="0" smtClean="0"/>
              <a:t> </a:t>
            </a:r>
            <a:r>
              <a:rPr lang="ru-RU" sz="2800" b="1" dirty="0" smtClean="0"/>
              <a:t>Сумма </a:t>
            </a:r>
            <a:r>
              <a:rPr lang="ru-RU" sz="2800" b="1" dirty="0"/>
              <a:t>амортизации за отчетный </a:t>
            </a:r>
            <a:r>
              <a:rPr lang="ru-RU" sz="2800" b="1" dirty="0" smtClean="0"/>
              <a:t>период (год) </a:t>
            </a:r>
            <a:r>
              <a:rPr lang="ru-RU" sz="2800" dirty="0" smtClean="0"/>
              <a:t>= </a:t>
            </a:r>
            <a:r>
              <a:rPr lang="ru-RU" sz="2800" b="1" dirty="0" smtClean="0"/>
              <a:t>(!</a:t>
            </a:r>
            <a:r>
              <a:rPr lang="ru-RU" sz="2800" b="1" u="sng" dirty="0" smtClean="0"/>
              <a:t>Балансовая стоимость </a:t>
            </a:r>
            <a:r>
              <a:rPr lang="ru-RU" sz="2800" b="1" dirty="0" smtClean="0"/>
              <a:t>на начало года - !Ликвидационная стоимость)/</a:t>
            </a:r>
            <a:r>
              <a:rPr lang="ru-RU" sz="2800" b="1" u="sng" dirty="0" smtClean="0"/>
              <a:t>оставшийся срок </a:t>
            </a:r>
            <a:r>
              <a:rPr lang="ru-RU" sz="2800" b="1" u="sng" dirty="0"/>
              <a:t>полезного использования </a:t>
            </a:r>
            <a:endParaRPr lang="ru-RU" sz="2800" b="1" u="sng" dirty="0" smtClean="0"/>
          </a:p>
          <a:p>
            <a:pPr marL="0" indent="0" algn="just">
              <a:buNone/>
            </a:pPr>
            <a:r>
              <a:rPr lang="ru-RU" sz="2800" dirty="0" smtClean="0"/>
              <a:t>П. 35 ФСБУ 6/2020</a:t>
            </a:r>
          </a:p>
          <a:p>
            <a:pPr marL="0" indent="0" algn="just">
              <a:buNone/>
            </a:pPr>
            <a:r>
              <a:rPr lang="ru-RU" sz="2800" dirty="0" smtClean="0"/>
              <a:t>Ликвидационная стоимость и СПИ – </a:t>
            </a:r>
            <a:r>
              <a:rPr lang="ru-RU" sz="2800" b="1" dirty="0" smtClean="0"/>
              <a:t>оценочные значения, которые могут изменяться</a:t>
            </a:r>
            <a:r>
              <a:rPr lang="ru-RU" sz="2800" dirty="0" smtClean="0"/>
              <a:t>, </a:t>
            </a:r>
            <a:r>
              <a:rPr lang="ru-RU" sz="2800" b="1" dirty="0" smtClean="0"/>
              <a:t>перспективное</a:t>
            </a:r>
            <a:r>
              <a:rPr lang="ru-RU" sz="2800" dirty="0" smtClean="0"/>
              <a:t> влияние на изменение ежемесячной суммы амортизации.</a:t>
            </a:r>
          </a:p>
          <a:p>
            <a:pPr marL="0" indent="0" algn="just">
              <a:buNone/>
            </a:pPr>
            <a:r>
              <a:rPr lang="ru-RU" sz="2800" dirty="0" smtClean="0"/>
              <a:t>Оценочные значения подлежат </a:t>
            </a:r>
            <a:r>
              <a:rPr lang="ru-RU" sz="2800" b="1" dirty="0" smtClean="0"/>
              <a:t>пересмотру ежегодно</a:t>
            </a:r>
            <a:r>
              <a:rPr lang="ru-RU" sz="2800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xmlns="" val="7032711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412875"/>
          </a:xfrm>
          <a:noFill/>
        </p:spPr>
        <p:txBody>
          <a:bodyPr/>
          <a:lstStyle/>
          <a:p>
            <a:r>
              <a:rPr lang="ru-RU" altLang="ru-RU" sz="2400" b="1" dirty="0" smtClean="0"/>
              <a:t>НОВЫЕ ПОКАЗАТЕЛИ В ОТЧЕТНОСТИ ЗА 2020 ГОД: О ПРЕКРАЩАЕМОЙ ДЕЯТЕЛЬНОСТИ И АКТИВАХ К ПРОДАЖЕ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341438"/>
            <a:ext cx="9144000" cy="5516562"/>
          </a:xfrm>
        </p:spPr>
        <p:txBody>
          <a:bodyPr>
            <a:normAutofit/>
          </a:bodyPr>
          <a:lstStyle/>
          <a:p>
            <a:pPr marL="0" indent="0" algn="just">
              <a:buFontTx/>
              <a:buNone/>
              <a:defRPr/>
            </a:pPr>
            <a:r>
              <a:rPr lang="ru-RU" sz="2000" dirty="0" smtClean="0"/>
              <a:t>В </a:t>
            </a:r>
            <a:r>
              <a:rPr lang="ru-RU" sz="2000" dirty="0"/>
              <a:t>бухгалтерской </a:t>
            </a:r>
            <a:r>
              <a:rPr lang="ru-RU" sz="2000" dirty="0" smtClean="0"/>
              <a:t>отчетности, начиная с отчетности за 2021 год, </a:t>
            </a:r>
            <a:r>
              <a:rPr lang="ru-RU" sz="2000" dirty="0"/>
              <a:t>нужно отражать сведения о прекращении использования долгосрочных активов к продаже в соответствии с ПБУ 16/02.</a:t>
            </a:r>
          </a:p>
          <a:p>
            <a:pPr marL="0" indent="0" algn="just">
              <a:buFontTx/>
              <a:buNone/>
              <a:defRPr/>
            </a:pPr>
            <a:r>
              <a:rPr lang="ru-RU" sz="2000" dirty="0"/>
              <a:t>Долгосрочные активы – это:</a:t>
            </a:r>
          </a:p>
          <a:p>
            <a:pPr algn="just">
              <a:defRPr/>
            </a:pPr>
            <a:r>
              <a:rPr lang="ru-RU" sz="2000" dirty="0"/>
              <a:t>основные средства и другие </a:t>
            </a:r>
            <a:r>
              <a:rPr lang="ru-RU" sz="2000" dirty="0" err="1"/>
              <a:t>внеоборотные</a:t>
            </a:r>
            <a:r>
              <a:rPr lang="ru-RU" sz="2000" dirty="0"/>
              <a:t> активы, которые организация не использует, потому что решила продать (за </a:t>
            </a:r>
            <a:r>
              <a:rPr lang="ru-RU" sz="2000" dirty="0" smtClean="0"/>
              <a:t>исключением финансовых </a:t>
            </a:r>
            <a:r>
              <a:rPr lang="ru-RU" sz="2000" dirty="0"/>
              <a:t>вложений);</a:t>
            </a:r>
          </a:p>
          <a:p>
            <a:pPr algn="just">
              <a:defRPr/>
            </a:pPr>
            <a:r>
              <a:rPr lang="ru-RU" sz="2000" dirty="0"/>
              <a:t>материальные ценности для продажи, которые остаются от выбывающих </a:t>
            </a:r>
            <a:r>
              <a:rPr lang="ru-RU" sz="2000" dirty="0" err="1"/>
              <a:t>внеоборотных</a:t>
            </a:r>
            <a:r>
              <a:rPr lang="ru-RU" sz="2000" dirty="0"/>
              <a:t> активов или которые извлекли при ремонте, модернизации, реконструкции.</a:t>
            </a:r>
          </a:p>
          <a:p>
            <a:pPr marL="0" indent="0" algn="just">
              <a:buFontTx/>
              <a:buNone/>
              <a:defRPr/>
            </a:pPr>
            <a:r>
              <a:rPr lang="ru-RU" sz="2000" dirty="0"/>
              <a:t>Долгосрочные активы к продаже учитывают в составе оборотных активов обособленно. Если организация не использует долгосрочные активы к продаже, это нужно отразить в отчетности в составе информации о прекращаемой деятельности</a:t>
            </a:r>
            <a:r>
              <a:rPr lang="ru-RU" sz="2000" dirty="0" smtClean="0"/>
              <a:t>.</a:t>
            </a:r>
          </a:p>
          <a:p>
            <a:pPr marL="0" indent="0">
              <a:buFontTx/>
              <a:buNone/>
              <a:defRPr/>
            </a:pPr>
            <a:r>
              <a:rPr lang="ru-RU" sz="2000" dirty="0"/>
              <a:t>Применяется с отчетности за 2020 год.</a:t>
            </a:r>
          </a:p>
          <a:p>
            <a:pPr marL="0" indent="0">
              <a:buFontTx/>
              <a:buNone/>
              <a:defRPr/>
            </a:pPr>
            <a:r>
              <a:rPr lang="ru-RU" sz="2000" i="1" dirty="0"/>
              <a:t>Документ: Приказ Минфина от 05.04.2019 № 54н.</a:t>
            </a:r>
            <a:endParaRPr lang="ru-RU" sz="2000" dirty="0"/>
          </a:p>
          <a:p>
            <a:pPr algn="just">
              <a:defRPr/>
            </a:pPr>
            <a:endParaRPr lang="ru-RU" sz="1800" dirty="0"/>
          </a:p>
          <a:p>
            <a:pPr>
              <a:defRPr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1519510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 smtClean="0"/>
              <a:t>Способ уменьшаемого остатка</a:t>
            </a:r>
            <a:endParaRPr lang="ru-RU" sz="32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u-RU" sz="2800" b="1" dirty="0" smtClean="0"/>
              <a:t>Начисление </a:t>
            </a:r>
            <a:r>
              <a:rPr lang="ru-RU" sz="2800" b="1" dirty="0"/>
              <a:t>амортизации способом уменьшаемого остатка производится </a:t>
            </a:r>
            <a:r>
              <a:rPr lang="ru-RU" sz="2800" dirty="0"/>
              <a:t>таким образом, чтобы </a:t>
            </a:r>
            <a:r>
              <a:rPr lang="ru-RU" sz="2800" b="1" dirty="0"/>
              <a:t>суммы амортизации объекта основных средств за одинаковые периоды уменьшались по мере истечения срока полезного использования </a:t>
            </a:r>
            <a:r>
              <a:rPr lang="ru-RU" sz="2800" dirty="0"/>
              <a:t>этого объекта. </a:t>
            </a:r>
            <a:endParaRPr lang="ru-RU" sz="2800" dirty="0" smtClean="0"/>
          </a:p>
          <a:p>
            <a:pPr marL="0" indent="0" algn="just">
              <a:buNone/>
            </a:pPr>
            <a:r>
              <a:rPr lang="ru-RU" sz="2800" dirty="0" smtClean="0"/>
              <a:t>При </a:t>
            </a:r>
            <a:r>
              <a:rPr lang="ru-RU" sz="2800" dirty="0"/>
              <a:t>этом </a:t>
            </a:r>
            <a:r>
              <a:rPr lang="ru-RU" sz="2800" b="1" dirty="0"/>
              <a:t>организация самостоятельно определяет формулу расчета суммы амортизации за отчетный период</a:t>
            </a:r>
            <a:r>
              <a:rPr lang="ru-RU" sz="2800" dirty="0"/>
              <a:t>, обеспечивающую систематическое уменьшение этой суммы в следующих периодах</a:t>
            </a:r>
            <a:r>
              <a:rPr lang="ru-RU" sz="2800" dirty="0" smtClean="0"/>
              <a:t>.</a:t>
            </a:r>
          </a:p>
          <a:p>
            <a:pPr marL="0" indent="0" algn="just">
              <a:buNone/>
            </a:pPr>
            <a:r>
              <a:rPr lang="ru-RU" sz="2800" b="1" dirty="0" smtClean="0"/>
              <a:t>Сумма амортизации = (!Балансовая стоимость на начало года – !Ликвидационная стоимость)*норма амортизации</a:t>
            </a:r>
          </a:p>
          <a:p>
            <a:pPr marL="0" indent="0" algn="just">
              <a:buNone/>
            </a:pPr>
            <a:r>
              <a:rPr lang="ru-RU" sz="2800" dirty="0" smtClean="0"/>
              <a:t>П. 35 ФСБУ 6/2020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8911014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/>
          <a:p>
            <a:pPr fontAlgn="base"/>
            <a:r>
              <a:rPr lang="ru-RU" sz="2400" b="1" dirty="0" smtClean="0"/>
              <a:t>Способ амортизации пропорционально количеству продукции</a:t>
            </a:r>
            <a:endParaRPr lang="ru-RU" sz="2400" b="1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2000" b="1" dirty="0" smtClean="0"/>
              <a:t>Амортизация </a:t>
            </a:r>
            <a:r>
              <a:rPr lang="ru-RU" sz="2000" b="1" dirty="0"/>
              <a:t>по </a:t>
            </a:r>
            <a:r>
              <a:rPr lang="ru-RU" sz="2000" b="1" dirty="0" smtClean="0"/>
              <a:t>ОС, СПИ которых </a:t>
            </a:r>
            <a:r>
              <a:rPr lang="ru-RU" sz="2000" b="1" dirty="0"/>
              <a:t>определяется исходя из количества продукции </a:t>
            </a:r>
            <a:r>
              <a:rPr lang="ru-RU" sz="2000" dirty="0"/>
              <a:t>(объема работ в натуральном выражении), </a:t>
            </a:r>
            <a:r>
              <a:rPr lang="ru-RU" sz="2000" b="1" dirty="0"/>
              <a:t>которое организация ожидает получить</a:t>
            </a:r>
            <a:r>
              <a:rPr lang="ru-RU" sz="2000" dirty="0"/>
              <a:t> от использования объекта основных средств, </a:t>
            </a:r>
            <a:r>
              <a:rPr lang="ru-RU" sz="2000" b="1" dirty="0"/>
              <a:t>начисляется способом пропорционально количеству продукции</a:t>
            </a:r>
            <a:r>
              <a:rPr lang="ru-RU" sz="2000" dirty="0"/>
              <a:t> (объему работ в натуральном выражении</a:t>
            </a:r>
            <a:r>
              <a:rPr lang="ru-RU" sz="2000" dirty="0" smtClean="0"/>
              <a:t>).</a:t>
            </a:r>
          </a:p>
          <a:p>
            <a:pPr marL="0" indent="0" algn="just">
              <a:buNone/>
            </a:pPr>
            <a:endParaRPr lang="ru-RU" sz="2000" b="1" u="sng" dirty="0" smtClean="0"/>
          </a:p>
          <a:p>
            <a:pPr marL="0" indent="0" algn="just">
              <a:buNone/>
            </a:pPr>
            <a:r>
              <a:rPr lang="ru-RU" sz="2000" b="1" u="sng" dirty="0" smtClean="0"/>
              <a:t>Не </a:t>
            </a:r>
            <a:r>
              <a:rPr lang="ru-RU" sz="2000" b="1" u="sng" dirty="0"/>
              <a:t>допускается </a:t>
            </a:r>
            <a:r>
              <a:rPr lang="ru-RU" sz="2000" b="1" dirty="0"/>
              <a:t>определять сумму амортизации за отчетный период на основе величины поступлений (выручки или иного аналогичного показателя) от продажи продукции (работ, услуг) </a:t>
            </a:r>
            <a:r>
              <a:rPr lang="ru-RU" sz="2000" dirty="0"/>
              <a:t>производимой (выполняемых, оказываемых) с использованием данного основного средства.</a:t>
            </a:r>
          </a:p>
          <a:p>
            <a:pPr marL="0" indent="0" algn="just">
              <a:buNone/>
            </a:pPr>
            <a:r>
              <a:rPr lang="ru-RU" sz="2000" dirty="0" smtClean="0"/>
              <a:t>Начисление </a:t>
            </a:r>
            <a:r>
              <a:rPr lang="ru-RU" sz="2000" dirty="0"/>
              <a:t>амортизации способом пропорционально количеству продукции (объему работ в натуральном выражении) производится таким образом, чтобы </a:t>
            </a:r>
            <a:r>
              <a:rPr lang="ru-RU" sz="2000" b="1" dirty="0"/>
              <a:t>распределить подлежащую амортизации стоимость объекта основных средств на весь срок полезного использования этого объекта</a:t>
            </a:r>
            <a:r>
              <a:rPr lang="ru-RU" sz="2000" dirty="0"/>
              <a:t>. </a:t>
            </a:r>
            <a:endParaRPr lang="ru-RU" sz="2000" dirty="0" smtClean="0"/>
          </a:p>
          <a:p>
            <a:pPr marL="0" indent="0" algn="just">
              <a:buNone/>
            </a:pPr>
            <a:endParaRPr lang="ru-RU" sz="2000" b="1" dirty="0" smtClean="0"/>
          </a:p>
          <a:p>
            <a:pPr marL="0" indent="0" algn="just">
              <a:buNone/>
            </a:pPr>
            <a:r>
              <a:rPr lang="ru-RU" sz="2000" b="1" dirty="0" smtClean="0"/>
              <a:t>Сумма амортизации = (Балансовая стоимость - Ликвидационная стоимость) *объем продукции (р/у) </a:t>
            </a:r>
            <a:r>
              <a:rPr lang="ru-RU" sz="2000" b="1" dirty="0"/>
              <a:t>в натуральном </a:t>
            </a:r>
            <a:r>
              <a:rPr lang="ru-RU" sz="2000" b="1" dirty="0" smtClean="0"/>
              <a:t>выражении/оставшийся СПИ</a:t>
            </a:r>
          </a:p>
          <a:p>
            <a:pPr marL="0" indent="0" algn="just">
              <a:buNone/>
            </a:pPr>
            <a:r>
              <a:rPr lang="ru-RU" sz="2000" dirty="0" smtClean="0"/>
              <a:t>П. 36 ФСБУ 6/2020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316772768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/>
              <a:t>Списание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/>
              <a:t>Объект основных средств, который выбывает </a:t>
            </a:r>
            <a:r>
              <a:rPr lang="ru-RU" sz="2400" b="1" dirty="0"/>
              <a:t>или не способен приносить организации экономические выгоды в будущем</a:t>
            </a:r>
            <a:r>
              <a:rPr lang="ru-RU" sz="2400" dirty="0"/>
              <a:t>, списывается с бухгалтерского учета. Списание объекта основных средств обусловливается, например:</a:t>
            </a:r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b="1" dirty="0"/>
              <a:t>прекращением использования этого объекта вследствие его физического или морального износа </a:t>
            </a:r>
            <a:r>
              <a:rPr lang="ru-RU" sz="2400" dirty="0"/>
              <a:t>при отсутствии перспектив продажи или возобновления использования;</a:t>
            </a:r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/>
              <a:t>передачей этого объекта другому лицу в связи с его продажей, меной, передачей в виде вклада в капитал другой организации</a:t>
            </a:r>
            <a:r>
              <a:rPr lang="ru-RU" sz="2400" dirty="0"/>
              <a:t>, </a:t>
            </a:r>
            <a:r>
              <a:rPr lang="ru-RU" sz="2400" b="1" dirty="0"/>
              <a:t>передачей в </a:t>
            </a:r>
            <a:r>
              <a:rPr lang="ru-RU" sz="2400" b="1" dirty="0" err="1"/>
              <a:t>неоперационную</a:t>
            </a:r>
            <a:r>
              <a:rPr lang="ru-RU" sz="2400" b="1" dirty="0"/>
              <a:t> (финансовую) аренду</a:t>
            </a:r>
            <a:r>
              <a:rPr lang="ru-RU" sz="2400" dirty="0"/>
              <a:t>, передачей в некоммерческую организацию;</a:t>
            </a:r>
          </a:p>
          <a:p>
            <a:pPr marL="0" indent="0" algn="just">
              <a:buNone/>
            </a:pPr>
            <a:r>
              <a:rPr lang="ru-RU" sz="2400" dirty="0"/>
              <a:t>в) </a:t>
            </a:r>
            <a:r>
              <a:rPr lang="ru-RU" sz="2400" b="1" dirty="0"/>
              <a:t>физическим выбытием этого объекта в связи с его утратой</a:t>
            </a:r>
            <a:r>
              <a:rPr lang="ru-RU" sz="2400" dirty="0"/>
              <a:t>, стихийным бедствием, пожаром, аварией и другими чрезвычайными ситуациями;</a:t>
            </a:r>
          </a:p>
          <a:p>
            <a:pPr marL="0" indent="0" algn="just">
              <a:buNone/>
            </a:pPr>
            <a:r>
              <a:rPr lang="ru-RU" sz="2400" dirty="0"/>
              <a:t>г) </a:t>
            </a:r>
            <a:r>
              <a:rPr lang="ru-RU" sz="2400" b="1" dirty="0"/>
              <a:t>истечением нормативно допустимых сроков </a:t>
            </a:r>
            <a:r>
              <a:rPr lang="ru-RU" sz="2400" dirty="0"/>
              <a:t>или других предельных параметров эксплуатации этого объекта, в результате чего его использование организацией становится невозможным;</a:t>
            </a:r>
          </a:p>
          <a:p>
            <a:pPr marL="0" indent="0" algn="just">
              <a:buNone/>
            </a:pPr>
            <a:r>
              <a:rPr lang="ru-RU" sz="2400" dirty="0"/>
              <a:t>д) </a:t>
            </a:r>
            <a:r>
              <a:rPr lang="ru-RU" sz="2400" b="1" dirty="0"/>
              <a:t>прекращением организацией деятельности, в которой использовался этот объект</a:t>
            </a:r>
            <a:r>
              <a:rPr lang="ru-RU" sz="2400" dirty="0"/>
              <a:t>, при отсутствии возможности его использования в продолжающейся деятельности.</a:t>
            </a:r>
          </a:p>
          <a:p>
            <a:pPr marL="0" indent="0">
              <a:buNone/>
            </a:pPr>
            <a:r>
              <a:rPr lang="ru-RU" sz="2400" dirty="0" smtClean="0"/>
              <a:t> </a:t>
            </a: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64112036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/>
              <a:t>Списание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sz="2400" b="1" dirty="0" smtClean="0"/>
              <a:t>Объект </a:t>
            </a:r>
            <a:r>
              <a:rPr lang="ru-RU" sz="2400" b="1" dirty="0"/>
              <a:t>основных средств подлежит списанию в том отчетном периоде, в котором он выбывает или становится неспособным приносить организации экономические выгоды в будущем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При </a:t>
            </a:r>
            <a:r>
              <a:rPr lang="ru-RU" sz="2400" dirty="0"/>
              <a:t>списании объекта основных средств суммы накопленной амортизации и накопленного обесценения по данному объекту </a:t>
            </a:r>
            <a:r>
              <a:rPr lang="ru-RU" sz="2400" b="1" dirty="0"/>
              <a:t>относятся в уменьшение его первоначальной стоимости (переоцененной стоимости).</a:t>
            </a:r>
          </a:p>
          <a:p>
            <a:pPr marL="0" indent="0" algn="just">
              <a:buNone/>
            </a:pPr>
            <a:r>
              <a:rPr lang="ru-RU" sz="2400" b="1" dirty="0"/>
              <a:t>З</a:t>
            </a:r>
            <a:r>
              <a:rPr lang="ru-RU" sz="2400" b="1" dirty="0" smtClean="0"/>
              <a:t>атраты </a:t>
            </a:r>
            <a:r>
              <a:rPr lang="ru-RU" sz="2400" b="1" dirty="0"/>
              <a:t>на демонтаж, утилизацию </a:t>
            </a:r>
            <a:r>
              <a:rPr lang="ru-RU" sz="2400" dirty="0"/>
              <a:t>объекта основных средств и восстановление окружающей среды </a:t>
            </a:r>
            <a:r>
              <a:rPr lang="ru-RU" sz="2400" b="1" dirty="0"/>
              <a:t>признаются расходами периода, в котором были понесены,</a:t>
            </a:r>
            <a:r>
              <a:rPr lang="ru-RU" sz="2400" dirty="0"/>
              <a:t> за </a:t>
            </a:r>
            <a:r>
              <a:rPr lang="ru-RU" sz="2400" u="sng" dirty="0"/>
              <a:t>исключением</a:t>
            </a:r>
            <a:r>
              <a:rPr lang="ru-RU" sz="2400" dirty="0"/>
              <a:t> случаев, когда в отношении этих затрат ранее было </a:t>
            </a:r>
            <a:r>
              <a:rPr lang="ru-RU" sz="2400" u="sng" dirty="0"/>
              <a:t>признано оценочное обязательство</a:t>
            </a:r>
            <a:r>
              <a:rPr lang="ru-RU" sz="2400" dirty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Разница </a:t>
            </a:r>
            <a:r>
              <a:rPr lang="ru-RU" sz="2400" dirty="0"/>
              <a:t>между суммой балансовой стоимости списываемого объекта основных средств и затрат на его выбытие, с одной стороны, и поступлениями от выбытия этого объекта, с другой стороны, </a:t>
            </a:r>
            <a:r>
              <a:rPr lang="ru-RU" sz="2400" b="1" dirty="0"/>
              <a:t>признается доходом или расходом в составе прибыли (убытка) периода, в котором списывается объект основных средств</a:t>
            </a:r>
            <a:r>
              <a:rPr lang="ru-RU" sz="2400" b="1" dirty="0" smtClean="0"/>
              <a:t>.</a:t>
            </a:r>
          </a:p>
          <a:p>
            <a:pPr marL="0" indent="0" algn="just">
              <a:buNone/>
            </a:pPr>
            <a:r>
              <a:rPr lang="ru-RU" sz="2400" dirty="0" smtClean="0"/>
              <a:t>(Свернутое представление ФР)</a:t>
            </a:r>
            <a:endParaRPr lang="ru-RU" sz="2400" dirty="0"/>
          </a:p>
          <a:p>
            <a:pPr marL="0" indent="0" algn="just">
              <a:buNone/>
            </a:pPr>
            <a:endParaRPr lang="ru-RU" sz="18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71736993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20688"/>
          </a:xfrm>
        </p:spPr>
        <p:txBody>
          <a:bodyPr>
            <a:normAutofit/>
          </a:bodyPr>
          <a:lstStyle/>
          <a:p>
            <a:r>
              <a:rPr lang="ru-RU" sz="3200" b="1" dirty="0"/>
              <a:t>Раскрытие информации в отчетности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dirty="0" smtClean="0"/>
              <a:t>В </a:t>
            </a:r>
            <a:r>
              <a:rPr lang="ru-RU" sz="1400" dirty="0"/>
              <a:t>бухгалтерской (финансовой) отчетности раскрывается </a:t>
            </a:r>
            <a:r>
              <a:rPr lang="ru-RU" sz="1400" b="1" dirty="0"/>
              <a:t>с учетом </a:t>
            </a:r>
            <a:r>
              <a:rPr lang="ru-RU" sz="1400" b="1" dirty="0" smtClean="0"/>
              <a:t>существенности:</a:t>
            </a:r>
            <a:endParaRPr lang="ru-RU" sz="1400" dirty="0"/>
          </a:p>
          <a:p>
            <a:pPr marL="0" indent="0" algn="just">
              <a:buNone/>
            </a:pPr>
            <a:r>
              <a:rPr lang="ru-RU" sz="1400" dirty="0"/>
              <a:t>а) </a:t>
            </a:r>
            <a:r>
              <a:rPr lang="ru-RU" sz="1400" b="1" dirty="0"/>
              <a:t>балансовая стоимость </a:t>
            </a:r>
            <a:r>
              <a:rPr lang="ru-RU" sz="1400" dirty="0"/>
              <a:t>отличных от инвестиционной недвижимости основных средств и инвестиционной недвижимости </a:t>
            </a:r>
            <a:r>
              <a:rPr lang="ru-RU" sz="1400" b="1" dirty="0"/>
              <a:t>на начало и конец отчетного периода</a:t>
            </a:r>
            <a:r>
              <a:rPr lang="ru-RU" sz="1400" dirty="0"/>
              <a:t>;</a:t>
            </a:r>
          </a:p>
          <a:p>
            <a:pPr marL="0" indent="0" algn="just">
              <a:buNone/>
            </a:pPr>
            <a:r>
              <a:rPr lang="ru-RU" sz="1400" dirty="0"/>
              <a:t>б) </a:t>
            </a:r>
            <a:r>
              <a:rPr lang="ru-RU" sz="1400" b="1" dirty="0"/>
              <a:t>сверка остатков основных средств по группам </a:t>
            </a:r>
            <a:r>
              <a:rPr lang="ru-RU" sz="1400" dirty="0"/>
              <a:t>в разрезе первоначальной (переоцененной) стоимости, накопленной амортизации и накопленного обесценения на начало и конец отчетного периода, и движения основных средств за отчетный период (поступление, выбытие, </a:t>
            </a:r>
            <a:r>
              <a:rPr lang="ru-RU" sz="1400" dirty="0" err="1"/>
              <a:t>переклассификация</a:t>
            </a:r>
            <a:r>
              <a:rPr lang="ru-RU" sz="1400" dirty="0"/>
              <a:t> в долгосрочные активы к продаже, изменение стоимости в результате переоценки, амортизация, обесценение, другие изменения);</a:t>
            </a:r>
          </a:p>
          <a:p>
            <a:pPr marL="0" indent="0" algn="just">
              <a:buNone/>
            </a:pPr>
            <a:r>
              <a:rPr lang="ru-RU" sz="1400" dirty="0"/>
              <a:t>в) </a:t>
            </a:r>
            <a:r>
              <a:rPr lang="ru-RU" sz="1400" b="1" dirty="0"/>
              <a:t>балансовая стоимость амортизируемых и не амортизируемых основных средств</a:t>
            </a:r>
            <a:r>
              <a:rPr lang="ru-RU" sz="1400" dirty="0"/>
              <a:t>;</a:t>
            </a:r>
          </a:p>
          <a:p>
            <a:pPr marL="0" indent="0" algn="just">
              <a:buNone/>
            </a:pPr>
            <a:r>
              <a:rPr lang="ru-RU" sz="1400" dirty="0"/>
              <a:t>г) </a:t>
            </a:r>
            <a:r>
              <a:rPr lang="ru-RU" sz="1400" b="1" dirty="0"/>
              <a:t>результат от выбытия </a:t>
            </a:r>
            <a:r>
              <a:rPr lang="ru-RU" sz="1400" dirty="0"/>
              <a:t>основных средств за отчетный период;</a:t>
            </a:r>
          </a:p>
          <a:p>
            <a:pPr marL="0" indent="0" algn="just">
              <a:buNone/>
            </a:pPr>
            <a:r>
              <a:rPr lang="ru-RU" sz="1400" dirty="0"/>
              <a:t>д) </a:t>
            </a:r>
            <a:r>
              <a:rPr lang="ru-RU" sz="1400" b="1" dirty="0"/>
              <a:t>результат переоценки</a:t>
            </a:r>
            <a:r>
              <a:rPr lang="ru-RU" sz="1400" dirty="0"/>
              <a:t> основных средств, </a:t>
            </a:r>
            <a:r>
              <a:rPr lang="ru-RU" sz="1400" b="1" dirty="0"/>
              <a:t>включенный в доходы или расходы отчетного периода</a:t>
            </a:r>
            <a:r>
              <a:rPr lang="ru-RU" sz="1400" dirty="0"/>
              <a:t>;</a:t>
            </a:r>
          </a:p>
          <a:p>
            <a:pPr marL="0" indent="0" algn="just">
              <a:buNone/>
            </a:pPr>
            <a:r>
              <a:rPr lang="ru-RU" sz="1400" dirty="0"/>
              <a:t>е) </a:t>
            </a:r>
            <a:r>
              <a:rPr lang="ru-RU" sz="1400" b="1" dirty="0"/>
              <a:t>результат переоценки </a:t>
            </a:r>
            <a:r>
              <a:rPr lang="ru-RU" sz="1400" dirty="0"/>
              <a:t>основных средств, </a:t>
            </a:r>
            <a:r>
              <a:rPr lang="ru-RU" sz="1400" b="1" dirty="0"/>
              <a:t>включенный в капитал в отчетном периоде</a:t>
            </a:r>
            <a:r>
              <a:rPr lang="ru-RU" sz="1400" dirty="0"/>
              <a:t>;</a:t>
            </a:r>
          </a:p>
          <a:p>
            <a:pPr marL="0" indent="0" algn="just">
              <a:buNone/>
            </a:pPr>
            <a:r>
              <a:rPr lang="ru-RU" sz="1400" dirty="0"/>
              <a:t>ж) </a:t>
            </a:r>
            <a:r>
              <a:rPr lang="ru-RU" sz="1400" b="1" dirty="0"/>
              <a:t>результат обесценения основных средств и восстановления обесценения</a:t>
            </a:r>
            <a:r>
              <a:rPr lang="ru-RU" sz="1400" dirty="0"/>
              <a:t>, включенный в расходы или доходы отчетного периода;</a:t>
            </a:r>
          </a:p>
          <a:p>
            <a:pPr marL="0" indent="0" algn="just">
              <a:buNone/>
            </a:pPr>
            <a:r>
              <a:rPr lang="ru-RU" sz="1400" dirty="0"/>
              <a:t>з) </a:t>
            </a:r>
            <a:r>
              <a:rPr lang="ru-RU" sz="1400" b="1" dirty="0"/>
              <a:t>сумма обесценения основных средств, отнесенная </a:t>
            </a:r>
            <a:r>
              <a:rPr lang="ru-RU" sz="1400" dirty="0"/>
              <a:t>в отчетном периоде </a:t>
            </a:r>
            <a:r>
              <a:rPr lang="ru-RU" sz="1400" b="1" dirty="0"/>
              <a:t>на уменьшение накопленного результата переоценки;</a:t>
            </a:r>
          </a:p>
          <a:p>
            <a:pPr marL="0" indent="0" algn="just">
              <a:buNone/>
            </a:pPr>
            <a:r>
              <a:rPr lang="ru-RU" sz="1400" dirty="0"/>
              <a:t>и) </a:t>
            </a:r>
            <a:r>
              <a:rPr lang="ru-RU" sz="1400" b="1" dirty="0"/>
              <a:t>балансовая стоимость пригодных для использования</a:t>
            </a:r>
            <a:r>
              <a:rPr lang="ru-RU" sz="1400" dirty="0"/>
              <a:t>, но не используемых объектов основных средств, когда это не связано с сезонными особенностями деятельности организации, на отчетную дату;</a:t>
            </a:r>
          </a:p>
          <a:p>
            <a:pPr marL="0" indent="0" algn="just">
              <a:buNone/>
            </a:pPr>
            <a:r>
              <a:rPr lang="ru-RU" sz="1400" dirty="0"/>
              <a:t>к) </a:t>
            </a:r>
            <a:r>
              <a:rPr lang="ru-RU" sz="1400" b="1" dirty="0"/>
              <a:t>балансовая стоимость основных средств, предоставленных за плату во временное пользование</a:t>
            </a:r>
            <a:r>
              <a:rPr lang="ru-RU" sz="1400" dirty="0"/>
              <a:t>, на отчетную дату;</a:t>
            </a:r>
          </a:p>
          <a:p>
            <a:pPr marL="0" indent="0" algn="just">
              <a:buNone/>
            </a:pPr>
            <a:r>
              <a:rPr lang="ru-RU" sz="1400" dirty="0"/>
              <a:t>л) </a:t>
            </a:r>
            <a:r>
              <a:rPr lang="ru-RU" sz="1400" b="1" dirty="0"/>
              <a:t>балансовая стоимость основных средств</a:t>
            </a:r>
            <a:r>
              <a:rPr lang="ru-RU" sz="1400" dirty="0"/>
              <a:t>, в отношении которых имеются ограничения имущественных прав организации, в том числе основных средств, </a:t>
            </a:r>
            <a:r>
              <a:rPr lang="ru-RU" sz="1400" b="1" dirty="0"/>
              <a:t>находящихся в залоге</a:t>
            </a:r>
            <a:r>
              <a:rPr lang="ru-RU" sz="1400" dirty="0"/>
              <a:t>, на отчетную дату;</a:t>
            </a:r>
          </a:p>
          <a:p>
            <a:pPr marL="0" indent="0" algn="just">
              <a:buNone/>
            </a:pPr>
            <a:r>
              <a:rPr lang="ru-RU" sz="1400" dirty="0"/>
              <a:t>м) </a:t>
            </a:r>
            <a:r>
              <a:rPr lang="ru-RU" sz="1400" b="1" dirty="0"/>
              <a:t>способы оценки основных средств (по группам</a:t>
            </a:r>
            <a:r>
              <a:rPr lang="ru-RU" sz="1400" dirty="0"/>
              <a:t>);</a:t>
            </a:r>
          </a:p>
          <a:p>
            <a:pPr marL="0" indent="0" algn="just">
              <a:buNone/>
            </a:pPr>
            <a:r>
              <a:rPr lang="ru-RU" sz="1400" dirty="0"/>
              <a:t>н) </a:t>
            </a:r>
            <a:r>
              <a:rPr lang="ru-RU" sz="1400" b="1" dirty="0"/>
              <a:t>элементы амортизации основных средств и их изменения</a:t>
            </a:r>
            <a:r>
              <a:rPr lang="ru-RU" sz="1400" dirty="0"/>
              <a:t>;</a:t>
            </a:r>
          </a:p>
          <a:p>
            <a:pPr marL="0" indent="0" algn="just">
              <a:buNone/>
            </a:pPr>
            <a:r>
              <a:rPr lang="ru-RU" sz="1400" dirty="0"/>
              <a:t>о</a:t>
            </a:r>
            <a:r>
              <a:rPr lang="ru-RU" sz="1400" b="1" dirty="0"/>
              <a:t>) признанная доходом в составе прибыли (убытка) сумма возмещения убытков, связанных с обесценением или утратой объектов основных средств</a:t>
            </a:r>
            <a:r>
              <a:rPr lang="ru-RU" sz="1400" dirty="0"/>
              <a:t>, предоставленного организации другими лицами</a:t>
            </a:r>
            <a:r>
              <a:rPr lang="ru-RU" sz="1400" dirty="0" smtClean="0"/>
              <a:t>.</a:t>
            </a:r>
            <a:endParaRPr lang="ru-RU" sz="1400" dirty="0"/>
          </a:p>
        </p:txBody>
      </p:sp>
    </p:spTree>
    <p:extLst>
      <p:ext uri="{BB962C8B-B14F-4D97-AF65-F5344CB8AC3E}">
        <p14:creationId xmlns:p14="http://schemas.microsoft.com/office/powerpoint/2010/main" xmlns="" val="106084734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/>
          </a:bodyPr>
          <a:lstStyle/>
          <a:p>
            <a:r>
              <a:rPr lang="ru-RU" sz="1800" b="1" dirty="0"/>
              <a:t>Раскрытие информации в </a:t>
            </a:r>
            <a:r>
              <a:rPr lang="ru-RU" sz="1800" b="1" dirty="0" smtClean="0"/>
              <a:t>отчетности ОС, оцениваемых по переоцененной стоимости</a:t>
            </a: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548680"/>
            <a:ext cx="9144000" cy="6309320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ru-RU" sz="2400" dirty="0" smtClean="0"/>
              <a:t>В </a:t>
            </a:r>
            <a:r>
              <a:rPr lang="ru-RU" sz="2400" dirty="0"/>
              <a:t>отношении основных средств, </a:t>
            </a:r>
            <a:r>
              <a:rPr lang="ru-RU" sz="2400" b="1" dirty="0"/>
              <a:t>оцениваемых на основе переоцененной стоимости</a:t>
            </a:r>
            <a:r>
              <a:rPr lang="ru-RU" sz="2400" dirty="0"/>
              <a:t>, в дополнение к </a:t>
            </a:r>
            <a:r>
              <a:rPr lang="ru-RU" sz="2400" dirty="0" smtClean="0"/>
              <a:t>раскрывается </a:t>
            </a:r>
            <a:r>
              <a:rPr lang="ru-RU" sz="2400" dirty="0"/>
              <a:t>следующая информация:</a:t>
            </a:r>
          </a:p>
          <a:p>
            <a:pPr marL="0" indent="0" algn="just">
              <a:buNone/>
            </a:pPr>
            <a:r>
              <a:rPr lang="ru-RU" sz="2400" dirty="0"/>
              <a:t>а) </a:t>
            </a:r>
            <a:r>
              <a:rPr lang="ru-RU" sz="2400" b="1" dirty="0"/>
              <a:t>дата проведения </a:t>
            </a:r>
            <a:r>
              <a:rPr lang="ru-RU" sz="2400" dirty="0"/>
              <a:t>последней переоценки основных средств;</a:t>
            </a:r>
          </a:p>
          <a:p>
            <a:pPr marL="0" indent="0" algn="just">
              <a:buNone/>
            </a:pPr>
            <a:r>
              <a:rPr lang="ru-RU" sz="2400" dirty="0"/>
              <a:t>б) </a:t>
            </a:r>
            <a:r>
              <a:rPr lang="ru-RU" sz="2400" b="1" dirty="0"/>
              <a:t>привлекался ли независимый оценщик </a:t>
            </a:r>
            <a:r>
              <a:rPr lang="ru-RU" sz="2400" dirty="0"/>
              <a:t>к проведению переоценки;</a:t>
            </a:r>
          </a:p>
          <a:p>
            <a:pPr marL="0" indent="0" algn="just">
              <a:buNone/>
            </a:pPr>
            <a:r>
              <a:rPr lang="ru-RU" sz="2400" dirty="0"/>
              <a:t>в) </a:t>
            </a:r>
            <a:r>
              <a:rPr lang="ru-RU" sz="2400" b="1" dirty="0"/>
              <a:t>методы и допущения, принятые при определении справедливой стоимости</a:t>
            </a:r>
            <a:r>
              <a:rPr lang="ru-RU" sz="2400" dirty="0"/>
              <a:t> основных средств, включая информацию об использовании наблюдаемых рыночных цен;</a:t>
            </a:r>
          </a:p>
          <a:p>
            <a:pPr marL="0" indent="0" algn="just">
              <a:buNone/>
            </a:pPr>
            <a:r>
              <a:rPr lang="ru-RU" sz="2400" dirty="0"/>
              <a:t>г) </a:t>
            </a:r>
            <a:r>
              <a:rPr lang="ru-RU" sz="2400" b="1" dirty="0"/>
              <a:t>балансовая стоимость переоцениваемых групп основных средств, которая была бы отражена в бухгалтерской (финансовой) отчетности при оценке их по первоначальной стоимости, на отчетную дату;</a:t>
            </a:r>
          </a:p>
          <a:p>
            <a:pPr marL="0" indent="0" algn="just">
              <a:buNone/>
            </a:pPr>
            <a:r>
              <a:rPr lang="ru-RU" sz="2400" dirty="0"/>
              <a:t>д) </a:t>
            </a:r>
            <a:r>
              <a:rPr lang="ru-RU" sz="2400" b="1" dirty="0"/>
              <a:t>способы пересчета первоначальной стоимости </a:t>
            </a:r>
            <a:r>
              <a:rPr lang="ru-RU" sz="2400" dirty="0"/>
              <a:t>переоцениваемых групп основных средств;</a:t>
            </a:r>
          </a:p>
          <a:p>
            <a:pPr marL="0" indent="0" algn="just">
              <a:buNone/>
            </a:pPr>
            <a:r>
              <a:rPr lang="ru-RU" sz="2400" dirty="0"/>
              <a:t>е) </a:t>
            </a:r>
            <a:r>
              <a:rPr lang="ru-RU" sz="2400" b="1" dirty="0"/>
              <a:t>сумма накопленной </a:t>
            </a:r>
            <a:r>
              <a:rPr lang="ru-RU" sz="2400" b="1" dirty="0" err="1"/>
              <a:t>дооценки</a:t>
            </a:r>
            <a:r>
              <a:rPr lang="ru-RU" sz="2400" b="1" dirty="0"/>
              <a:t> основных средств</a:t>
            </a:r>
            <a:r>
              <a:rPr lang="ru-RU" sz="2400" dirty="0"/>
              <a:t>, не списанная на нераспределенную прибыль, с указанием способа списания накопленной </a:t>
            </a:r>
            <a:r>
              <a:rPr lang="ru-RU" sz="2400" dirty="0" err="1"/>
              <a:t>дооценки</a:t>
            </a:r>
            <a:r>
              <a:rPr lang="ru-RU" sz="2400" dirty="0"/>
              <a:t> на нераспределенную прибыль.</a:t>
            </a:r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dirty="0" smtClean="0"/>
              <a:t>Организация </a:t>
            </a:r>
            <a:r>
              <a:rPr lang="ru-RU" sz="2400" dirty="0"/>
              <a:t>раскрывает предусмотренную Международным </a:t>
            </a:r>
            <a:r>
              <a:rPr lang="ru-RU" sz="2400" dirty="0">
                <a:hlinkClick r:id="rId3"/>
              </a:rPr>
              <a:t>стандартом</a:t>
            </a:r>
            <a:r>
              <a:rPr lang="ru-RU" sz="2400" dirty="0"/>
              <a:t> финансовой отчетности (IAS) 36 "Обесценение активов", </a:t>
            </a:r>
            <a:r>
              <a:rPr lang="ru-RU" sz="2400" dirty="0" smtClean="0"/>
              <a:t>информацию </a:t>
            </a:r>
            <a:r>
              <a:rPr lang="ru-RU" sz="2400" dirty="0"/>
              <a:t>об обесценении основных средств.</a:t>
            </a:r>
          </a:p>
          <a:p>
            <a:pPr marL="0" indent="0" algn="just">
              <a:buNone/>
            </a:pPr>
            <a:r>
              <a:rPr lang="ru-RU" sz="2400" dirty="0" smtClean="0"/>
              <a:t>П. 45, 46, 47 ФСБУ 6/2020</a:t>
            </a:r>
            <a:endParaRPr lang="ru-RU" sz="2400" dirty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161972438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92696"/>
          </a:xfrm>
        </p:spPr>
        <p:txBody>
          <a:bodyPr>
            <a:normAutofit/>
          </a:bodyPr>
          <a:lstStyle/>
          <a:p>
            <a:r>
              <a:rPr lang="ru-RU" sz="2000" b="1" dirty="0" smtClean="0"/>
              <a:t>Организации, которые вправе применять </a:t>
            </a:r>
            <a:r>
              <a:rPr lang="ru-RU" sz="2400" b="1" dirty="0" smtClean="0"/>
              <a:t>упрощенные способы учета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20688"/>
            <a:ext cx="9144000" cy="62373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400" b="1" dirty="0" smtClean="0"/>
              <a:t>! Освобождение: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/>
              <a:t>П</a:t>
            </a:r>
            <a:r>
              <a:rPr lang="ru-RU" sz="2400" b="1" dirty="0" smtClean="0"/>
              <a:t>роверка на обесценение</a:t>
            </a:r>
            <a:r>
              <a:rPr lang="ru-RU" sz="2400" dirty="0" smtClean="0"/>
              <a:t>; 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Включение в первоначальную стоимость оценочного обязательства (ликвидационная стоимость)</a:t>
            </a:r>
            <a:r>
              <a:rPr lang="ru-RU" sz="2400" dirty="0" smtClean="0"/>
              <a:t> по демонтажу, утилизации и восстановлению окружающей среды;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2400" b="1" dirty="0" smtClean="0"/>
              <a:t>Раскрывать</a:t>
            </a:r>
            <a:r>
              <a:rPr lang="ru-RU" sz="2400" dirty="0" smtClean="0"/>
              <a:t> в отчетности  только:</a:t>
            </a:r>
          </a:p>
          <a:p>
            <a:pPr algn="just"/>
            <a:r>
              <a:rPr lang="ru-RU" sz="2400" dirty="0" smtClean="0"/>
              <a:t>балансовую </a:t>
            </a:r>
            <a:r>
              <a:rPr lang="ru-RU" sz="2400" dirty="0"/>
              <a:t>стоимость отличных от инвестиционной недвижимости основных средств и инвестиционной недвижимости на начало и конец отчетного </a:t>
            </a:r>
            <a:r>
              <a:rPr lang="ru-RU" sz="2400" dirty="0" smtClean="0"/>
              <a:t>периода;</a:t>
            </a:r>
          </a:p>
          <a:p>
            <a:pPr algn="just"/>
            <a:r>
              <a:rPr lang="ru-RU" sz="2400" dirty="0" smtClean="0"/>
              <a:t>результат </a:t>
            </a:r>
            <a:r>
              <a:rPr lang="ru-RU" sz="2400" dirty="0"/>
              <a:t>от выбытия основных средств за отчетный период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smtClean="0"/>
              <a:t>результат </a:t>
            </a:r>
            <a:r>
              <a:rPr lang="ru-RU" sz="2400" dirty="0"/>
              <a:t>переоценки основных средств, включенный в доходы или расходы отчетного периода</a:t>
            </a:r>
            <a:r>
              <a:rPr lang="ru-RU" sz="2400" dirty="0" smtClean="0"/>
              <a:t>;</a:t>
            </a:r>
          </a:p>
          <a:p>
            <a:pPr algn="just"/>
            <a:r>
              <a:rPr lang="ru-RU" sz="2400" dirty="0" smtClean="0"/>
              <a:t>результат </a:t>
            </a:r>
            <a:r>
              <a:rPr lang="ru-RU" sz="2400" dirty="0"/>
              <a:t>переоценки основных средств, включенный в капитал в отчетном </a:t>
            </a:r>
            <a:r>
              <a:rPr lang="ru-RU" sz="2400" dirty="0" smtClean="0"/>
              <a:t>периоде.</a:t>
            </a:r>
          </a:p>
          <a:p>
            <a:pPr marL="0" indent="0" algn="just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38244841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08720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Изменения в учете для НКО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1052736"/>
            <a:ext cx="9144000" cy="5805264"/>
          </a:xfrm>
        </p:spPr>
        <p:txBody>
          <a:bodyPr>
            <a:normAutofit/>
          </a:bodyPr>
          <a:lstStyle/>
          <a:p>
            <a:endParaRPr lang="ru-RU" sz="1600" dirty="0" smtClean="0"/>
          </a:p>
          <a:p>
            <a:pPr marL="0" indent="0" algn="just">
              <a:buNone/>
            </a:pPr>
            <a:r>
              <a:rPr lang="ru-RU" b="1" dirty="0" smtClean="0"/>
              <a:t>НКО начисляют амортизацию в обычном порядке </a:t>
            </a:r>
            <a:r>
              <a:rPr lang="ru-RU" dirty="0" smtClean="0"/>
              <a:t>(ранее – износ за балансом);</a:t>
            </a:r>
          </a:p>
          <a:p>
            <a:pPr marL="0" indent="0" algn="just">
              <a:buNone/>
            </a:pPr>
            <a:endParaRPr lang="ru-RU" b="1" dirty="0" smtClean="0"/>
          </a:p>
          <a:p>
            <a:pPr marL="0" indent="0" algn="just">
              <a:buNone/>
            </a:pPr>
            <a:r>
              <a:rPr lang="ru-RU" b="1" dirty="0" smtClean="0"/>
              <a:t>НКО вправе учитывать ОС по переоцененной стоимости </a:t>
            </a:r>
            <a:r>
              <a:rPr lang="ru-RU" dirty="0" smtClean="0"/>
              <a:t>(ранее – это было правом коммерческих организаций)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2697037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548680"/>
          </a:xfrm>
        </p:spPr>
        <p:txBody>
          <a:bodyPr>
            <a:normAutofit fontScale="90000"/>
          </a:bodyPr>
          <a:lstStyle/>
          <a:p>
            <a:r>
              <a:rPr lang="ru-RU" sz="3200" b="1" dirty="0" smtClean="0"/>
              <a:t>Переходный период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476672"/>
            <a:ext cx="9144000" cy="6381328"/>
          </a:xfrm>
        </p:spPr>
        <p:txBody>
          <a:bodyPr>
            <a:normAutofit fontScale="25000" lnSpcReduction="20000"/>
          </a:bodyPr>
          <a:lstStyle/>
          <a:p>
            <a:pPr lvl="5"/>
            <a:endParaRPr lang="ru-RU" sz="400" dirty="0" smtClean="0"/>
          </a:p>
          <a:p>
            <a:pPr marL="0" indent="0" algn="just">
              <a:buNone/>
            </a:pPr>
            <a:r>
              <a:rPr lang="ru-RU" sz="7200" dirty="0"/>
              <a:t>Последствия изменений учетной политики </a:t>
            </a:r>
            <a:r>
              <a:rPr lang="ru-RU" sz="7200" dirty="0" smtClean="0"/>
              <a:t>отражаются  </a:t>
            </a:r>
            <a:r>
              <a:rPr lang="ru-RU" sz="7200" b="1" dirty="0" smtClean="0"/>
              <a:t>ретроспективно</a:t>
            </a:r>
            <a:r>
              <a:rPr lang="ru-RU" sz="7200" dirty="0" smtClean="0"/>
              <a:t>, если </a:t>
            </a:r>
            <a:r>
              <a:rPr lang="ru-RU" sz="7200" dirty="0"/>
              <a:t>иное не установлено </a:t>
            </a:r>
            <a:r>
              <a:rPr lang="ru-RU" sz="7200" dirty="0" smtClean="0"/>
              <a:t>Стандартом</a:t>
            </a:r>
            <a:r>
              <a:rPr lang="ru-RU" sz="7200" dirty="0"/>
              <a:t>.</a:t>
            </a:r>
          </a:p>
          <a:p>
            <a:pPr marL="0" indent="0" algn="just">
              <a:buNone/>
            </a:pPr>
            <a:r>
              <a:rPr lang="ru-RU" sz="7200" dirty="0" smtClean="0"/>
              <a:t>В БФО, </a:t>
            </a:r>
            <a:r>
              <a:rPr lang="ru-RU" sz="7200" dirty="0"/>
              <a:t>начиная с которой применяется </a:t>
            </a:r>
            <a:r>
              <a:rPr lang="ru-RU" sz="7200" dirty="0" smtClean="0"/>
              <a:t>Стандарт</a:t>
            </a:r>
            <a:r>
              <a:rPr lang="ru-RU" sz="7200" dirty="0"/>
              <a:t>, </a:t>
            </a:r>
            <a:r>
              <a:rPr lang="ru-RU" sz="7200" dirty="0" smtClean="0"/>
              <a:t>допускается: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7200" dirty="0" smtClean="0"/>
              <a:t> </a:t>
            </a:r>
            <a:r>
              <a:rPr lang="ru-RU" sz="7200" b="1" dirty="0"/>
              <a:t>не пересчитывать сравнительные показатели за периоды, предшествующие отчетному, </a:t>
            </a:r>
            <a:r>
              <a:rPr lang="ru-RU" sz="7200" b="1" u="sng" dirty="0"/>
              <a:t>произведя </a:t>
            </a:r>
            <a:r>
              <a:rPr lang="ru-RU" sz="7200" b="1" u="sng" dirty="0" smtClean="0"/>
              <a:t>!!! </a:t>
            </a:r>
            <a:r>
              <a:rPr lang="ru-RU" sz="9600" b="1" u="sng" dirty="0" smtClean="0"/>
              <a:t>единовременную </a:t>
            </a:r>
            <a:r>
              <a:rPr lang="ru-RU" sz="9600" b="1" u="sng" dirty="0"/>
              <a:t>корректировку балансовой стоимости основных средств на начало отчетного периода</a:t>
            </a:r>
            <a:r>
              <a:rPr lang="ru-RU" sz="9600" b="1" dirty="0"/>
              <a:t> </a:t>
            </a:r>
            <a:r>
              <a:rPr lang="ru-RU" sz="7200" b="1" dirty="0"/>
              <a:t>(конец периода, предшествующего отчетному</a:t>
            </a:r>
            <a:r>
              <a:rPr lang="ru-RU" sz="7200" b="1" dirty="0" smtClean="0"/>
              <a:t>) следующим образом:</a:t>
            </a:r>
          </a:p>
          <a:p>
            <a:pPr marL="0" indent="0" algn="just">
              <a:buNone/>
            </a:pPr>
            <a:r>
              <a:rPr lang="ru-RU" sz="7200" b="1" dirty="0" smtClean="0"/>
              <a:t> </a:t>
            </a:r>
            <a:r>
              <a:rPr lang="ru-RU" sz="9600" b="1" dirty="0" smtClean="0"/>
              <a:t>Балансовая стоимость = Первоначальная </a:t>
            </a:r>
            <a:r>
              <a:rPr lang="ru-RU" sz="9600" b="1" dirty="0"/>
              <a:t>стоимость (с учетом переоценок), </a:t>
            </a:r>
            <a:r>
              <a:rPr lang="ru-RU" sz="9600" dirty="0"/>
              <a:t>признанная </a:t>
            </a:r>
            <a:r>
              <a:rPr lang="ru-RU" sz="9600" dirty="0" smtClean="0"/>
              <a:t>по ПБУ 6/01</a:t>
            </a:r>
            <a:r>
              <a:rPr lang="ru-RU" sz="9600" b="1" dirty="0" smtClean="0"/>
              <a:t>, за </a:t>
            </a:r>
            <a:r>
              <a:rPr lang="ru-RU" sz="9600" b="1" dirty="0"/>
              <a:t>вычетом накопленной </a:t>
            </a:r>
            <a:r>
              <a:rPr lang="ru-RU" sz="9600" b="1" dirty="0" smtClean="0"/>
              <a:t>амортизации, </a:t>
            </a:r>
            <a:r>
              <a:rPr lang="ru-RU" sz="9600" dirty="0" smtClean="0"/>
              <a:t>исчисленной по правилам ФСБУ 6/2020</a:t>
            </a:r>
            <a:r>
              <a:rPr lang="ru-RU" sz="9600" b="1" dirty="0" smtClean="0"/>
              <a:t> (исходя </a:t>
            </a:r>
            <a:r>
              <a:rPr lang="ru-RU" sz="9600" b="1" dirty="0"/>
              <a:t>из </a:t>
            </a:r>
            <a:r>
              <a:rPr lang="ru-RU" sz="9600" b="1" dirty="0" smtClean="0"/>
              <a:t>Первоначальной </a:t>
            </a:r>
            <a:r>
              <a:rPr lang="ru-RU" sz="9600" b="1" dirty="0"/>
              <a:t>стоимости, </a:t>
            </a:r>
            <a:r>
              <a:rPr lang="ru-RU" sz="9600" b="1" dirty="0" smtClean="0"/>
              <a:t>Ликвидационной </a:t>
            </a:r>
            <a:r>
              <a:rPr lang="ru-RU" sz="9600" b="1" dirty="0"/>
              <a:t>стоимости и соотношения истекшего и оставшегося </a:t>
            </a:r>
            <a:r>
              <a:rPr lang="ru-RU" sz="9600" b="1" dirty="0" smtClean="0"/>
              <a:t>СПИ)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7200" b="1" dirty="0" smtClean="0"/>
              <a:t>При применении переоцененной стоимости</a:t>
            </a:r>
            <a:r>
              <a:rPr lang="ru-RU" sz="7200" dirty="0" smtClean="0"/>
              <a:t>,  </a:t>
            </a:r>
            <a:r>
              <a:rPr lang="ru-RU" sz="7200" b="1" dirty="0"/>
              <a:t>провести на дату единовременной корректировки переоценку основных средств</a:t>
            </a:r>
            <a:r>
              <a:rPr lang="ru-RU" sz="7200" dirty="0" smtClean="0"/>
              <a:t>, </a:t>
            </a:r>
            <a:r>
              <a:rPr lang="ru-RU" sz="7200" dirty="0"/>
              <a:t>и признать соответствующий накопленный </a:t>
            </a:r>
            <a:r>
              <a:rPr lang="ru-RU" sz="7200" b="1" dirty="0"/>
              <a:t>результат </a:t>
            </a:r>
            <a:r>
              <a:rPr lang="ru-RU" sz="7200" b="1" dirty="0" err="1"/>
              <a:t>дооценки</a:t>
            </a:r>
            <a:r>
              <a:rPr lang="ru-RU" sz="7200" b="1" dirty="0"/>
              <a:t> основных средств (при наличии) в составе </a:t>
            </a:r>
            <a:r>
              <a:rPr lang="ru-RU" sz="7200" b="1" dirty="0" smtClean="0"/>
              <a:t>капитала</a:t>
            </a:r>
            <a:r>
              <a:rPr lang="ru-RU" sz="7200" dirty="0" smtClean="0"/>
              <a:t>.</a:t>
            </a:r>
            <a:endParaRPr lang="ru-RU" sz="7200" dirty="0"/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7200" b="1" dirty="0" smtClean="0"/>
              <a:t>Объекты ОС, </a:t>
            </a:r>
            <a:r>
              <a:rPr lang="ru-RU" sz="7200" b="1" dirty="0"/>
              <a:t>которые в соответствии </a:t>
            </a:r>
            <a:r>
              <a:rPr lang="ru-RU" sz="7200" b="1" dirty="0" smtClean="0"/>
              <a:t>с ФСБУ 6/2020 не  являются ОС, единовременно списать </a:t>
            </a:r>
            <a:r>
              <a:rPr lang="ru-RU" sz="7200" b="1" dirty="0"/>
              <a:t>на нераспределенную прибыль, за исключением случаев </a:t>
            </a:r>
            <a:r>
              <a:rPr lang="ru-RU" sz="7200" b="1" dirty="0" err="1"/>
              <a:t>переклассификации</a:t>
            </a:r>
            <a:r>
              <a:rPr lang="ru-RU" sz="7200" b="1" dirty="0"/>
              <a:t> таких объектов в другой вид активов</a:t>
            </a:r>
            <a:r>
              <a:rPr lang="ru-RU" sz="7200" b="1" dirty="0" smtClean="0"/>
              <a:t>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7200" dirty="0" smtClean="0"/>
              <a:t> </a:t>
            </a:r>
            <a:r>
              <a:rPr lang="ru-RU" sz="7200" dirty="0"/>
              <a:t>Организация, которая </a:t>
            </a:r>
            <a:r>
              <a:rPr lang="ru-RU" sz="7200" dirty="0" smtClean="0"/>
              <a:t>применяет упрощенные </a:t>
            </a:r>
            <a:r>
              <a:rPr lang="ru-RU" sz="7200" dirty="0"/>
              <a:t>способы ведения бухгалтерского учета, </a:t>
            </a:r>
            <a:r>
              <a:rPr lang="ru-RU" sz="7200" dirty="0" smtClean="0"/>
              <a:t>может начать применять  ФСБУ 6/2020 перспективно .</a:t>
            </a:r>
          </a:p>
          <a:p>
            <a:pPr algn="just">
              <a:buFont typeface="Wingdings" panose="05000000000000000000" pitchFamily="2" charset="2"/>
              <a:buChar char="Ø"/>
            </a:pPr>
            <a:r>
              <a:rPr lang="ru-RU" sz="7200" dirty="0" smtClean="0"/>
              <a:t>Раскрыть выбранный способ начала применения  ФСБУ 6/2020  </a:t>
            </a:r>
            <a:r>
              <a:rPr lang="ru-RU" sz="7200" dirty="0"/>
              <a:t>в </a:t>
            </a:r>
            <a:r>
              <a:rPr lang="ru-RU" sz="7200" dirty="0" smtClean="0"/>
              <a:t>БФО.</a:t>
            </a:r>
            <a:endParaRPr lang="ru-RU" sz="7200" dirty="0"/>
          </a:p>
          <a:p>
            <a:pPr marL="0" indent="0" algn="just">
              <a:buNone/>
            </a:pPr>
            <a:r>
              <a:rPr lang="ru-RU" sz="7200" dirty="0" smtClean="0"/>
              <a:t>П. 48, 49,50,51,52 ФСБУ 6/2020</a:t>
            </a:r>
            <a:endParaRPr lang="ru-RU" sz="7200" dirty="0"/>
          </a:p>
          <a:p>
            <a:pPr marL="0" indent="0" algn="just">
              <a:buNone/>
            </a:pPr>
            <a:r>
              <a:rPr lang="ru-RU" sz="7200" dirty="0"/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xmlns="" val="232313251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4221163"/>
            <a:ext cx="8748712" cy="3363912"/>
          </a:xfrm>
        </p:spPr>
        <p:txBody>
          <a:bodyPr lIns="90000" tIns="46800" rIns="90000" bIns="46800"/>
          <a:lstStyle/>
          <a:p>
            <a:pPr marL="1587" indent="0" defTabSz="449263" eaLnBrk="1" hangingPunct="1">
              <a:lnSpc>
                <a:spcPct val="90000"/>
              </a:lnSpc>
              <a:spcBef>
                <a:spcPts val="700"/>
              </a:spcBef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800" dirty="0" err="1">
                <a:latin typeface="+mj-lt"/>
                <a:ea typeface="+mj-ea"/>
                <a:cs typeface="+mj-cs"/>
              </a:rPr>
              <a:t>Караулова</a:t>
            </a:r>
            <a:r>
              <a:rPr lang="ru-RU" sz="2800" dirty="0">
                <a:latin typeface="+mj-lt"/>
                <a:ea typeface="+mj-ea"/>
                <a:cs typeface="+mj-cs"/>
              </a:rPr>
              <a:t> Елена Владимировна:</a:t>
            </a:r>
          </a:p>
          <a:p>
            <a:pPr indent="-341313" defTabSz="449263" eaLnBrk="1" hangingPunct="1">
              <a:lnSpc>
                <a:spcPct val="90000"/>
              </a:lnSpc>
              <a:spcBef>
                <a:spcPts val="7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800" dirty="0">
                <a:latin typeface="+mj-lt"/>
                <a:ea typeface="+mj-ea"/>
                <a:cs typeface="+mj-cs"/>
              </a:rPr>
              <a:t>     +7 953 677 01 77         elenaok11@mail.ru</a:t>
            </a:r>
          </a:p>
          <a:p>
            <a:pPr marL="1587" indent="0" defTabSz="449263" eaLnBrk="1" hangingPunct="1">
              <a:lnSpc>
                <a:spcPct val="90000"/>
              </a:lnSpc>
              <a:spcBef>
                <a:spcPts val="700"/>
              </a:spcBef>
              <a:buFontTx/>
              <a:buNone/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800" dirty="0">
                <a:latin typeface="+mj-lt"/>
                <a:ea typeface="+mj-ea"/>
                <a:cs typeface="+mj-cs"/>
              </a:rPr>
              <a:t>Мальцева Олеся Викторовна:</a:t>
            </a:r>
          </a:p>
          <a:p>
            <a:pPr indent="-341313" defTabSz="449263" eaLnBrk="1" hangingPunct="1">
              <a:lnSpc>
                <a:spcPct val="90000"/>
              </a:lnSpc>
              <a:spcBef>
                <a:spcPts val="7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r>
              <a:rPr lang="ru-RU" sz="2800" dirty="0">
                <a:latin typeface="+mj-lt"/>
                <a:ea typeface="+mj-ea"/>
                <a:cs typeface="+mj-cs"/>
              </a:rPr>
              <a:t>     +7 922 666 53 15       </a:t>
            </a:r>
            <a:r>
              <a:rPr lang="en-US" sz="2800" u="sng" dirty="0" err="1">
                <a:latin typeface="+mj-lt"/>
                <a:ea typeface="+mj-ea"/>
                <a:cs typeface="+mj-cs"/>
              </a:rPr>
              <a:t>maltsevaol</a:t>
            </a:r>
            <a:r>
              <a:rPr lang="ru-RU" sz="2800" u="sng" dirty="0">
                <a:latin typeface="+mj-lt"/>
                <a:ea typeface="+mj-ea"/>
                <a:cs typeface="+mj-cs"/>
              </a:rPr>
              <a:t>@</a:t>
            </a:r>
            <a:r>
              <a:rPr lang="en-US" sz="2800" u="sng" dirty="0">
                <a:latin typeface="+mj-lt"/>
                <a:ea typeface="+mj-ea"/>
                <a:cs typeface="+mj-cs"/>
              </a:rPr>
              <a:t>mail.ru</a:t>
            </a:r>
            <a:r>
              <a:rPr lang="en-US" sz="2800" dirty="0">
                <a:latin typeface="+mj-lt"/>
                <a:ea typeface="+mj-ea"/>
                <a:cs typeface="+mj-cs"/>
              </a:rPr>
              <a:t> </a:t>
            </a:r>
          </a:p>
          <a:p>
            <a:pPr indent="-341313" defTabSz="449263" eaLnBrk="1" hangingPunct="1">
              <a:lnSpc>
                <a:spcPct val="90000"/>
              </a:lnSpc>
              <a:spcBef>
                <a:spcPts val="7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2800" dirty="0">
              <a:latin typeface="+mj-lt"/>
              <a:ea typeface="+mj-ea"/>
              <a:cs typeface="+mj-cs"/>
            </a:endParaRPr>
          </a:p>
          <a:p>
            <a:pPr indent="-341313" defTabSz="449263" eaLnBrk="1" hangingPunct="1">
              <a:lnSpc>
                <a:spcPct val="90000"/>
              </a:lnSpc>
              <a:spcBef>
                <a:spcPts val="7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  <a:defRPr/>
            </a:pPr>
            <a:endParaRPr lang="ru-RU" sz="2800" dirty="0">
              <a:latin typeface="+mj-lt"/>
              <a:ea typeface="+mj-ea"/>
              <a:cs typeface="+mj-cs"/>
            </a:endParaRPr>
          </a:p>
        </p:txBody>
      </p:sp>
      <p:pic>
        <p:nvPicPr>
          <p:cNvPr id="788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87900" y="155575"/>
            <a:ext cx="3887788" cy="240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8852" name="Picture 4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613" y="4679950"/>
            <a:ext cx="46831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8853" name="Picture 5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9613" y="5634038"/>
            <a:ext cx="468312" cy="425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8854" name="Picture 6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33863" y="4724400"/>
            <a:ext cx="4318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8855" name="Picture 7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17988" y="5718175"/>
            <a:ext cx="431800" cy="38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pic>
      <p:pic>
        <p:nvPicPr>
          <p:cNvPr id="78856" name="Picture 9" descr="Команда экспертов в области бухгалтерского, налогового, управленческого учета с опытом работы более 20 лет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12775" y="188913"/>
            <a:ext cx="5476875" cy="2571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8857" name="Прямоугольник 1"/>
          <p:cNvSpPr>
            <a:spLocks noChangeArrowheads="1"/>
          </p:cNvSpPr>
          <p:nvPr/>
        </p:nvSpPr>
        <p:spPr bwMode="auto">
          <a:xfrm>
            <a:off x="250825" y="3105150"/>
            <a:ext cx="8497888" cy="369888"/>
          </a:xfrm>
          <a:prstGeom prst="rect">
            <a:avLst/>
          </a:prstGeom>
          <a:solidFill>
            <a:srgbClr val="FFFF00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ru-RU" altLang="ru-RU"/>
              <a:t>Ревсоюз «Вятка» + ООО «Вятка АПК»  официальный сайт:  </a:t>
            </a:r>
            <a:r>
              <a:rPr lang="ru-RU" altLang="ru-RU" b="1"/>
              <a:t>vyatkaexpert.ru</a:t>
            </a:r>
          </a:p>
        </p:txBody>
      </p:sp>
    </p:spTree>
    <p:extLst>
      <p:ext uri="{BB962C8B-B14F-4D97-AF65-F5344CB8AC3E}">
        <p14:creationId xmlns:p14="http://schemas.microsoft.com/office/powerpoint/2010/main" xmlns="" val="411661156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2400" dirty="0" smtClean="0"/>
          </a:p>
          <a:p>
            <a:pPr marL="0" indent="0" algn="ctr">
              <a:buNone/>
            </a:pPr>
            <a:r>
              <a:rPr lang="ru-RU" sz="6000" b="1" dirty="0" smtClean="0"/>
              <a:t>ФСБУ </a:t>
            </a:r>
            <a:r>
              <a:rPr lang="ru-RU" sz="6000" b="1" dirty="0"/>
              <a:t>26/2020 </a:t>
            </a:r>
            <a:endParaRPr lang="ru-RU" sz="6000" b="1" dirty="0" smtClean="0"/>
          </a:p>
          <a:p>
            <a:pPr marL="0" indent="0" algn="ctr">
              <a:buNone/>
            </a:pPr>
            <a:r>
              <a:rPr lang="ru-RU" sz="4400" b="1" dirty="0"/>
              <a:t>Капитальные </a:t>
            </a:r>
            <a:r>
              <a:rPr lang="ru-RU" sz="4400" b="1" dirty="0" smtClean="0"/>
              <a:t>вложения</a:t>
            </a:r>
          </a:p>
          <a:p>
            <a:pPr marL="0" indent="0" algn="ctr">
              <a:buNone/>
            </a:pPr>
            <a:endParaRPr lang="ru-RU" sz="4400" dirty="0"/>
          </a:p>
          <a:p>
            <a:pPr marL="0" indent="0" algn="ctr">
              <a:buNone/>
            </a:pPr>
            <a:r>
              <a:rPr lang="ru-RU" sz="4400" dirty="0" smtClean="0"/>
              <a:t>Приказ </a:t>
            </a:r>
            <a:r>
              <a:rPr lang="ru-RU" sz="4400" dirty="0"/>
              <a:t>Минфина России от 17.09.2020 № 204н</a:t>
            </a:r>
            <a:r>
              <a:rPr lang="ru-RU" sz="4400" dirty="0" smtClean="0"/>
              <a:t>.</a:t>
            </a:r>
          </a:p>
          <a:p>
            <a:pPr marL="0" indent="0" algn="ctr">
              <a:buNone/>
            </a:pPr>
            <a:endParaRPr lang="ru-RU" sz="4400" dirty="0"/>
          </a:p>
          <a:p>
            <a:pPr marL="0" indent="0" algn="just">
              <a:buNone/>
            </a:pP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xmlns="" val="252880599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r>
              <a:rPr lang="ru-RU" sz="3200" b="1" dirty="0" smtClean="0"/>
              <a:t>Сроки применения</a:t>
            </a:r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9144000" cy="6093296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ru-RU" sz="2400" dirty="0" smtClean="0"/>
          </a:p>
          <a:p>
            <a:pPr marL="0" indent="0" algn="just">
              <a:buNone/>
            </a:pPr>
            <a:r>
              <a:rPr lang="ru-RU" sz="2400" dirty="0" smtClean="0"/>
              <a:t>Организация</a:t>
            </a:r>
            <a:r>
              <a:rPr lang="ru-RU" sz="2400" dirty="0"/>
              <a:t> </a:t>
            </a:r>
            <a:r>
              <a:rPr lang="ru-RU" sz="2400" b="1" dirty="0"/>
              <a:t>обязана</a:t>
            </a:r>
            <a:r>
              <a:rPr lang="ru-RU" sz="2400" dirty="0"/>
              <a:t> начать применять </a:t>
            </a:r>
            <a:r>
              <a:rPr lang="ru-RU" sz="2400" dirty="0">
                <a:hlinkClick r:id="rId3"/>
              </a:rPr>
              <a:t>ФСБУ 26/2020</a:t>
            </a:r>
            <a:r>
              <a:rPr lang="ru-RU" sz="2400" dirty="0"/>
              <a:t> с бухгалтерской отчетности </a:t>
            </a:r>
            <a:r>
              <a:rPr lang="ru-RU" sz="2400" b="1" dirty="0"/>
              <a:t>за 2022 </a:t>
            </a:r>
            <a:r>
              <a:rPr lang="ru-RU" sz="2400" dirty="0"/>
              <a:t>год. </a:t>
            </a:r>
            <a:endParaRPr lang="ru-RU" sz="2400" dirty="0" smtClean="0"/>
          </a:p>
          <a:p>
            <a:pPr marL="0" indent="0" algn="just">
              <a:buNone/>
            </a:pPr>
            <a:endParaRPr lang="ru-RU" sz="2400" dirty="0"/>
          </a:p>
          <a:p>
            <a:pPr marL="0" indent="0" algn="just">
              <a:buNone/>
            </a:pPr>
            <a:r>
              <a:rPr lang="ru-RU" sz="2400" i="1" dirty="0" smtClean="0"/>
              <a:t>С учетом объема работ по </a:t>
            </a:r>
            <a:r>
              <a:rPr lang="ru-RU" sz="2400" i="1" u="sng" dirty="0" smtClean="0"/>
              <a:t>переходному применению стандарта ретроспективно</a:t>
            </a:r>
            <a:r>
              <a:rPr lang="ru-RU" sz="2400" i="1" dirty="0" smtClean="0"/>
              <a:t>, настоятельно рекомендуем начать подготовку к стандарту  с 2021 года.</a:t>
            </a:r>
            <a:endParaRPr lang="ru-RU" sz="1800" i="1" dirty="0"/>
          </a:p>
        </p:txBody>
      </p:sp>
    </p:spTree>
    <p:extLst>
      <p:ext uri="{BB962C8B-B14F-4D97-AF65-F5344CB8AC3E}">
        <p14:creationId xmlns:p14="http://schemas.microsoft.com/office/powerpoint/2010/main" xmlns="" val="117541847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FBEAC7"/>
            </a:gs>
            <a:gs pos="17999">
              <a:srgbClr val="FEE7F2"/>
            </a:gs>
            <a:gs pos="36000">
              <a:srgbClr val="FAC77D"/>
            </a:gs>
            <a:gs pos="61000">
              <a:srgbClr val="FBA97D"/>
            </a:gs>
            <a:gs pos="82001">
              <a:srgbClr val="FBD49C"/>
            </a:gs>
            <a:gs pos="100000">
              <a:srgbClr val="FEE7F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836712"/>
          </a:xfrm>
        </p:spPr>
        <p:txBody>
          <a:bodyPr>
            <a:normAutofit/>
          </a:bodyPr>
          <a:lstStyle/>
          <a:p>
            <a:pPr fontAlgn="base"/>
            <a:r>
              <a:rPr lang="ru-RU" sz="3200" b="1" dirty="0"/>
              <a:t>Новое понятие капвложений</a:t>
            </a: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3575072904"/>
              </p:ext>
            </p:extLst>
          </p:nvPr>
        </p:nvGraphicFramePr>
        <p:xfrm>
          <a:off x="179512" y="764704"/>
          <a:ext cx="8856984" cy="5688632"/>
        </p:xfrm>
        <a:graphic>
          <a:graphicData uri="http://schemas.openxmlformats.org/drawingml/2006/table">
            <a:tbl>
              <a:tblPr/>
              <a:tblGrid>
                <a:gridCol w="4428492"/>
                <a:gridCol w="4428492"/>
              </a:tblGrid>
              <a:tr h="421380"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 dirty="0">
                          <a:effectLst/>
                        </a:rPr>
                        <a:t>ЧТО НОВОГО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ase"/>
                      <a:r>
                        <a:rPr lang="ru-RU" b="1">
                          <a:effectLst/>
                        </a:rPr>
                        <a:t>ПОЯСНЕНИЕ</a:t>
                      </a:r>
                      <a:endParaRPr lang="ru-RU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69485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</a:rPr>
                        <a:t>Понятие капитальных вложений связано с </a:t>
                      </a:r>
                      <a:r>
                        <a:rPr lang="ru-RU" b="1" dirty="0">
                          <a:effectLst/>
                        </a:rPr>
                        <a:t>основными </a:t>
                      </a:r>
                      <a:r>
                        <a:rPr lang="ru-RU" b="1" dirty="0" smtClean="0">
                          <a:effectLst/>
                        </a:rPr>
                        <a:t>средствами (не</a:t>
                      </a:r>
                      <a:r>
                        <a:rPr lang="ru-RU" b="1" baseline="0" dirty="0" smtClean="0">
                          <a:effectLst/>
                        </a:rPr>
                        <a:t> относится к созданию объектов, предназначенных для продажи)</a:t>
                      </a:r>
                      <a:endParaRPr lang="ru-RU" dirty="0">
                        <a:effectLst/>
                      </a:endParaRP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>
                          <a:effectLst/>
                        </a:rPr>
                        <a:t>Ранее – с внеоборотными активами, т. е. ОС, земельными участками и объектами природопользования, НМА</a:t>
                      </a: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897767"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</a:rPr>
                        <a:t>Под капитальными вложениями понимают определяемые в соответствии с </a:t>
                      </a:r>
                      <a:r>
                        <a:rPr lang="ru-RU" u="none" strike="noStrike" dirty="0">
                          <a:solidFill>
                            <a:srgbClr val="6B8AB4"/>
                          </a:solidFill>
                          <a:effectLst/>
                          <a:hlinkClick r:id="rId3"/>
                        </a:rPr>
                        <a:t>ФСБУ 26/2020</a:t>
                      </a:r>
                      <a:r>
                        <a:rPr lang="ru-RU" dirty="0">
                          <a:effectLst/>
                        </a:rPr>
                        <a:t> затраты организации на приобретение, создание, улучшение и/или восстановление объектов ОС</a:t>
                      </a: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fontAlgn="base"/>
                      <a:r>
                        <a:rPr lang="ru-RU" dirty="0">
                          <a:effectLst/>
                        </a:rPr>
                        <a:t>Ранее – под долгосрочными инвестициями понимались затраты на создание, увеличение размеров, а также приобретение </a:t>
                      </a:r>
                      <a:r>
                        <a:rPr lang="ru-RU" dirty="0" err="1">
                          <a:effectLst/>
                        </a:rPr>
                        <a:t>внеоборотных</a:t>
                      </a:r>
                      <a:r>
                        <a:rPr lang="ru-RU" dirty="0">
                          <a:effectLst/>
                        </a:rPr>
                        <a:t> активов длительного пользования (свыше 1 года), не предназначенных для продажи (кроме долгосрочных финансовых вложений в государственные ценные бумаги, ценные бумаги и уставные капиталы других предприятий)</a:t>
                      </a:r>
                    </a:p>
                  </a:txBody>
                  <a:tcPr anchor="ctr">
                    <a:lnL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7620" cap="flat" cmpd="sng" algn="ctr">
                      <a:solidFill>
                        <a:srgbClr val="B4B0B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19491566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1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2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3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4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5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0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2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3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4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5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6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6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3833</TotalTime>
  <Words>6992</Words>
  <Application>Microsoft Office PowerPoint</Application>
  <PresentationFormat>Экран (4:3)</PresentationFormat>
  <Paragraphs>680</Paragraphs>
  <Slides>69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69</vt:i4>
      </vt:variant>
    </vt:vector>
  </HeadingPairs>
  <TitlesOfParts>
    <vt:vector size="70" baseType="lpstr">
      <vt:lpstr>1_Тема Office</vt:lpstr>
      <vt:lpstr>РССК Кировской области «Вятка»  Основные изменения в бухгалтерском учете сельскохозяйственных потребительских кооперативов                      с 1 января 2022 года</vt:lpstr>
      <vt:lpstr>Слайд 2</vt:lpstr>
      <vt:lpstr>Слайд 3</vt:lpstr>
      <vt:lpstr>УЧЕТ ЗАПАСОВ НУЖНО ВЕСТИ В СООТВЕТСТВИИ С ФСБУ 5/2019</vt:lpstr>
      <vt:lpstr> В 2020 году внесены изменения в ПБУ </vt:lpstr>
      <vt:lpstr>НОВЫЕ ПОКАЗАТЕЛИ В ОТЧЕТНОСТИ ЗА 2020 ГОД: О ПРЕКРАЩАЕМОЙ ДЕЯТЕЛЬНОСТИ И АКТИВАХ К ПРОДАЖЕ</vt:lpstr>
      <vt:lpstr>Слайд 7</vt:lpstr>
      <vt:lpstr>Сроки применения</vt:lpstr>
      <vt:lpstr>Новое понятие капвложений</vt:lpstr>
      <vt:lpstr>Сфера применения</vt:lpstr>
      <vt:lpstr>К капвложениям относятся затраты:</vt:lpstr>
      <vt:lpstr>Критерии признания капвложений в учете</vt:lpstr>
      <vt:lpstr>Признание капвложений в учете</vt:lpstr>
      <vt:lpstr>Оценка при признании капвложений</vt:lpstr>
      <vt:lpstr>Фактические затраты при признании капвложений</vt:lpstr>
      <vt:lpstr>Фактические затраты при признании капвложений</vt:lpstr>
      <vt:lpstr>Оценка капитальных вложений при расчете не  денежными средствами, и полученных безвозмездно</vt:lpstr>
      <vt:lpstr>Оценка капитальных вложений при расчете не  денежными средствами, и полученных безвозмездно</vt:lpstr>
      <vt:lpstr>Из величины капвложений исключается:</vt:lpstr>
      <vt:lpstr>В капитальные вложения не включаются затраты:</vt:lpstr>
      <vt:lpstr>Учет затрат на капвложения: что изменилось</vt:lpstr>
      <vt:lpstr>Включение сумм в капвложения</vt:lpstr>
      <vt:lpstr> Обесценение капвложений </vt:lpstr>
      <vt:lpstr>Прекращение признания капитальных вложений</vt:lpstr>
      <vt:lpstr>Списание капвложений</vt:lpstr>
      <vt:lpstr>Прекращение признания</vt:lpstr>
      <vt:lpstr>Раскрытие информации о капвложениях</vt:lpstr>
      <vt:lpstr>Упрощенные способы ведения бухучета капвложений</vt:lpstr>
      <vt:lpstr>Переходные положения</vt:lpstr>
      <vt:lpstr>Слайд 30</vt:lpstr>
      <vt:lpstr>Порядок применения стандарта ФСБУ 6/2020</vt:lpstr>
      <vt:lpstr>Не распространяется действие стандарта</vt:lpstr>
      <vt:lpstr>Признаки основного средства</vt:lpstr>
      <vt:lpstr>Установление стоимостного лимита</vt:lpstr>
      <vt:lpstr>Единица учета ОС</vt:lpstr>
      <vt:lpstr>Классификация основных средств</vt:lpstr>
      <vt:lpstr>Инвестиционная недвижимость</vt:lpstr>
      <vt:lpstr>Первоначальное признание</vt:lpstr>
      <vt:lpstr>Оценка после признания</vt:lpstr>
      <vt:lpstr>Определения в ФСБУ 6/2020</vt:lpstr>
      <vt:lpstr>Определения в ФСБУ 6/2020</vt:lpstr>
      <vt:lpstr>Оценка по первоначальной стоимости</vt:lpstr>
      <vt:lpstr>Пример: капитальный ремонт</vt:lpstr>
      <vt:lpstr>Оценка по первоначальной стоимости</vt:lpstr>
      <vt:lpstr>Проверка на обесценение ОС</vt:lpstr>
      <vt:lpstr>Оценка по переоцененной стоимости (кроме инвестиционной недвижимости)</vt:lpstr>
      <vt:lpstr>Отражение в учете переоценки основных средств (кроме инвестиционной недвижимости)</vt:lpstr>
      <vt:lpstr>Отражение в учете переоценки основных средств (кроме инвестиционной недвижимости)</vt:lpstr>
      <vt:lpstr>Переоценка инвестиционной недвижимости</vt:lpstr>
      <vt:lpstr>Изменение стоимости или назначения объекта</vt:lpstr>
      <vt:lpstr>Амортизация</vt:lpstr>
      <vt:lpstr>Начисление амортизации</vt:lpstr>
      <vt:lpstr>Элементы амортизации</vt:lpstr>
      <vt:lpstr>Ликвидационная стоимость</vt:lpstr>
      <vt:lpstr>Порядок начисления амортизации</vt:lpstr>
      <vt:lpstr>Пример начисления амортизации с учетом Ликвидационной стоимости</vt:lpstr>
      <vt:lpstr>Способы начисления амортизации</vt:lpstr>
      <vt:lpstr>Срок полезного использования</vt:lpstr>
      <vt:lpstr>Линейный и способ начисления амортизации </vt:lpstr>
      <vt:lpstr>Способ уменьшаемого остатка</vt:lpstr>
      <vt:lpstr>Способ амортизации пропорционально количеству продукции</vt:lpstr>
      <vt:lpstr>Списание</vt:lpstr>
      <vt:lpstr>Списание</vt:lpstr>
      <vt:lpstr>Раскрытие информации в отчетности</vt:lpstr>
      <vt:lpstr>Раскрытие информации в отчетности ОС, оцениваемых по переоцененной стоимости</vt:lpstr>
      <vt:lpstr>Организации, которые вправе применять упрощенные способы учета</vt:lpstr>
      <vt:lpstr>Изменения в учете для НКО</vt:lpstr>
      <vt:lpstr>Переходный период</vt:lpstr>
      <vt:lpstr>Слайд 69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НДС: Особые случаи</dc:title>
  <dc:creator>User</dc:creator>
  <cp:lastModifiedBy>Владелец</cp:lastModifiedBy>
  <cp:revision>272</cp:revision>
  <dcterms:created xsi:type="dcterms:W3CDTF">2018-05-13T04:18:52Z</dcterms:created>
  <dcterms:modified xsi:type="dcterms:W3CDTF">2021-11-23T10:25:17Z</dcterms:modified>
</cp:coreProperties>
</file>