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9"/>
  </p:notesMasterIdLst>
  <p:sldIdLst>
    <p:sldId id="268" r:id="rId2"/>
    <p:sldId id="371" r:id="rId3"/>
    <p:sldId id="372" r:id="rId4"/>
    <p:sldId id="375" r:id="rId5"/>
    <p:sldId id="373" r:id="rId6"/>
    <p:sldId id="374" r:id="rId7"/>
    <p:sldId id="376" r:id="rId8"/>
    <p:sldId id="336" r:id="rId9"/>
    <p:sldId id="337" r:id="rId10"/>
    <p:sldId id="316" r:id="rId11"/>
    <p:sldId id="317" r:id="rId12"/>
    <p:sldId id="367" r:id="rId13"/>
    <p:sldId id="318" r:id="rId14"/>
    <p:sldId id="330" r:id="rId15"/>
    <p:sldId id="319" r:id="rId16"/>
    <p:sldId id="331" r:id="rId17"/>
    <p:sldId id="320" r:id="rId18"/>
    <p:sldId id="321" r:id="rId19"/>
    <p:sldId id="332" r:id="rId20"/>
    <p:sldId id="395" r:id="rId21"/>
    <p:sldId id="396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77" r:id="rId35"/>
    <p:sldId id="381" r:id="rId36"/>
    <p:sldId id="380" r:id="rId37"/>
    <p:sldId id="334" r:id="rId38"/>
  </p:sldIdLst>
  <p:sldSz cx="14401800" cy="10801350"/>
  <p:notesSz cx="6797675" cy="9928225"/>
  <p:defaultTextStyle>
    <a:defPPr>
      <a:defRPr lang="ru-RU"/>
    </a:defPPr>
    <a:lvl1pPr marL="0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1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8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4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1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8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5" algn="l" defTabSz="9142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C3AEB67-DBC0-4617-8718-17DEB8C4759F}">
          <p14:sldIdLst>
            <p14:sldId id="268"/>
            <p14:sldId id="371"/>
            <p14:sldId id="372"/>
            <p14:sldId id="375"/>
            <p14:sldId id="373"/>
            <p14:sldId id="374"/>
            <p14:sldId id="376"/>
            <p14:sldId id="336"/>
            <p14:sldId id="337"/>
            <p14:sldId id="316"/>
            <p14:sldId id="317"/>
            <p14:sldId id="367"/>
            <p14:sldId id="318"/>
            <p14:sldId id="330"/>
            <p14:sldId id="319"/>
            <p14:sldId id="331"/>
            <p14:sldId id="320"/>
            <p14:sldId id="321"/>
            <p14:sldId id="332"/>
            <p14:sldId id="395"/>
            <p14:sldId id="396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77"/>
            <p14:sldId id="381"/>
            <p14:sldId id="380"/>
            <p14:sldId id="33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425" userDrawn="1">
          <p15:clr>
            <a:srgbClr val="A4A3A4"/>
          </p15:clr>
        </p15:guide>
        <p15:guide id="2" pos="45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EB35"/>
    <a:srgbClr val="1FD1A7"/>
    <a:srgbClr val="7030A0"/>
    <a:srgbClr val="FFFFFF"/>
    <a:srgbClr val="F4B18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36" autoAdjust="0"/>
  </p:normalViewPr>
  <p:slideViewPr>
    <p:cSldViewPr snapToGrid="0">
      <p:cViewPr varScale="1">
        <p:scale>
          <a:sx n="44" d="100"/>
          <a:sy n="44" d="100"/>
        </p:scale>
        <p:origin x="-1380" y="-126"/>
      </p:cViewPr>
      <p:guideLst>
        <p:guide orient="horz" pos="3425"/>
        <p:guide pos="4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D8BE1-245A-4315-8A01-051720A6C108}" type="datetimeFigureOut">
              <a:rPr lang="ru-RU" smtClean="0"/>
              <a:pPr/>
              <a:t>02.03.2022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5E76E-5109-4683-A350-05EDDBB8C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676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1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8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4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1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8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5" algn="l" defTabSz="9142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14583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14583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805174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4075164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457019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257608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06469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598698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773733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082383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52330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604703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465547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946996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043124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720203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2922116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540876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161402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857689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14583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182327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38115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41574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55026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1512038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14583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xmlns="" val="331458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0225" y="1767721"/>
            <a:ext cx="10801350" cy="376047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0225" y="5673213"/>
            <a:ext cx="10801350" cy="26078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7" indent="0" algn="ctr">
              <a:buNone/>
              <a:defRPr sz="2000"/>
            </a:lvl2pPr>
            <a:lvl3pPr marL="914294" indent="0" algn="ctr">
              <a:buNone/>
              <a:defRPr sz="1800"/>
            </a:lvl3pPr>
            <a:lvl4pPr marL="1371441" indent="0" algn="ctr">
              <a:buNone/>
              <a:defRPr sz="1600"/>
            </a:lvl4pPr>
            <a:lvl5pPr marL="1828588" indent="0" algn="ctr">
              <a:buNone/>
              <a:defRPr sz="1600"/>
            </a:lvl5pPr>
            <a:lvl6pPr marL="2285734" indent="0" algn="ctr">
              <a:buNone/>
              <a:defRPr sz="1600"/>
            </a:lvl6pPr>
            <a:lvl7pPr marL="2742881" indent="0" algn="ctr">
              <a:buNone/>
              <a:defRPr sz="1600"/>
            </a:lvl7pPr>
            <a:lvl8pPr marL="3200028" indent="0" algn="ctr">
              <a:buNone/>
              <a:defRPr sz="1600"/>
            </a:lvl8pPr>
            <a:lvl9pPr marL="365717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8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794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306288" y="575072"/>
            <a:ext cx="3105388" cy="91536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124" y="575072"/>
            <a:ext cx="9136142" cy="91536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690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4401800" cy="10801350"/>
          </a:xfrm>
          <a:prstGeom prst="rect">
            <a:avLst/>
          </a:prstGeom>
          <a:solidFill>
            <a:schemeClr val="tx1">
              <a:alpha val="12000"/>
            </a:schemeClr>
          </a:solidFill>
          <a:effectLst/>
        </p:spPr>
        <p:txBody>
          <a:bodyPr lIns="68581" tIns="34291" rIns="68581" bIns="34291"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+mn-lt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838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161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25" y="2692838"/>
            <a:ext cx="12421553" cy="44930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2625" y="7228408"/>
            <a:ext cx="12421553" cy="236279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221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126" y="2875359"/>
            <a:ext cx="6120765" cy="68533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90912" y="2875359"/>
            <a:ext cx="6120765" cy="68533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606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000" y="575077"/>
            <a:ext cx="12421553" cy="20877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2002" y="2647835"/>
            <a:ext cx="6092636" cy="12976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8" indent="0">
              <a:buNone/>
              <a:defRPr sz="1600" b="1"/>
            </a:lvl5pPr>
            <a:lvl6pPr marL="2285734" indent="0">
              <a:buNone/>
              <a:defRPr sz="1600" b="1"/>
            </a:lvl6pPr>
            <a:lvl7pPr marL="2742881" indent="0">
              <a:buNone/>
              <a:defRPr sz="1600" b="1"/>
            </a:lvl7pPr>
            <a:lvl8pPr marL="3200028" indent="0">
              <a:buNone/>
              <a:defRPr sz="1600" b="1"/>
            </a:lvl8pPr>
            <a:lvl9pPr marL="365717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92002" y="3945496"/>
            <a:ext cx="6092636" cy="58032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290912" y="2647835"/>
            <a:ext cx="6122641" cy="12976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8" indent="0">
              <a:buNone/>
              <a:defRPr sz="1600" b="1"/>
            </a:lvl5pPr>
            <a:lvl6pPr marL="2285734" indent="0">
              <a:buNone/>
              <a:defRPr sz="1600" b="1"/>
            </a:lvl6pPr>
            <a:lvl7pPr marL="2742881" indent="0">
              <a:buNone/>
              <a:defRPr sz="1600" b="1"/>
            </a:lvl7pPr>
            <a:lvl8pPr marL="3200028" indent="0">
              <a:buNone/>
              <a:defRPr sz="1600" b="1"/>
            </a:lvl8pPr>
            <a:lvl9pPr marL="365717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290912" y="3945496"/>
            <a:ext cx="6122641" cy="58032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10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767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074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005" y="720090"/>
            <a:ext cx="4644955" cy="25203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2642" y="1555199"/>
            <a:ext cx="7290911" cy="76759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2005" y="3240406"/>
            <a:ext cx="4644955" cy="6003252"/>
          </a:xfrm>
        </p:spPr>
        <p:txBody>
          <a:bodyPr/>
          <a:lstStyle>
            <a:lvl1pPr marL="0" indent="0">
              <a:buNone/>
              <a:defRPr sz="1600"/>
            </a:lvl1pPr>
            <a:lvl2pPr marL="457147" indent="0">
              <a:buNone/>
              <a:defRPr sz="1400"/>
            </a:lvl2pPr>
            <a:lvl3pPr marL="914294" indent="0">
              <a:buNone/>
              <a:defRPr sz="1200"/>
            </a:lvl3pPr>
            <a:lvl4pPr marL="1371441" indent="0">
              <a:buNone/>
              <a:defRPr sz="1000"/>
            </a:lvl4pPr>
            <a:lvl5pPr marL="1828588" indent="0">
              <a:buNone/>
              <a:defRPr sz="1000"/>
            </a:lvl5pPr>
            <a:lvl6pPr marL="2285734" indent="0">
              <a:buNone/>
              <a:defRPr sz="1000"/>
            </a:lvl6pPr>
            <a:lvl7pPr marL="2742881" indent="0">
              <a:buNone/>
              <a:defRPr sz="1000"/>
            </a:lvl7pPr>
            <a:lvl8pPr marL="3200028" indent="0">
              <a:buNone/>
              <a:defRPr sz="1000"/>
            </a:lvl8pPr>
            <a:lvl9pPr marL="365717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534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005" y="720090"/>
            <a:ext cx="4644955" cy="252031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22642" y="1555199"/>
            <a:ext cx="7290911" cy="7675959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4" indent="0">
              <a:buNone/>
              <a:defRPr sz="2400"/>
            </a:lvl3pPr>
            <a:lvl4pPr marL="1371441" indent="0">
              <a:buNone/>
              <a:defRPr sz="2000"/>
            </a:lvl4pPr>
            <a:lvl5pPr marL="1828588" indent="0">
              <a:buNone/>
              <a:defRPr sz="2000"/>
            </a:lvl5pPr>
            <a:lvl6pPr marL="2285734" indent="0">
              <a:buNone/>
              <a:defRPr sz="2000"/>
            </a:lvl6pPr>
            <a:lvl7pPr marL="2742881" indent="0">
              <a:buNone/>
              <a:defRPr sz="2000"/>
            </a:lvl7pPr>
            <a:lvl8pPr marL="3200028" indent="0">
              <a:buNone/>
              <a:defRPr sz="2000"/>
            </a:lvl8pPr>
            <a:lvl9pPr marL="365717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2005" y="3240406"/>
            <a:ext cx="4644955" cy="6003252"/>
          </a:xfrm>
        </p:spPr>
        <p:txBody>
          <a:bodyPr/>
          <a:lstStyle>
            <a:lvl1pPr marL="0" indent="0">
              <a:buNone/>
              <a:defRPr sz="1600"/>
            </a:lvl1pPr>
            <a:lvl2pPr marL="457147" indent="0">
              <a:buNone/>
              <a:defRPr sz="1400"/>
            </a:lvl2pPr>
            <a:lvl3pPr marL="914294" indent="0">
              <a:buNone/>
              <a:defRPr sz="1200"/>
            </a:lvl3pPr>
            <a:lvl4pPr marL="1371441" indent="0">
              <a:buNone/>
              <a:defRPr sz="1000"/>
            </a:lvl4pPr>
            <a:lvl5pPr marL="1828588" indent="0">
              <a:buNone/>
              <a:defRPr sz="1000"/>
            </a:lvl5pPr>
            <a:lvl6pPr marL="2285734" indent="0">
              <a:buNone/>
              <a:defRPr sz="1000"/>
            </a:lvl6pPr>
            <a:lvl7pPr marL="2742881" indent="0">
              <a:buNone/>
              <a:defRPr sz="1000"/>
            </a:lvl7pPr>
            <a:lvl8pPr marL="3200028" indent="0">
              <a:buNone/>
              <a:defRPr sz="1000"/>
            </a:lvl8pPr>
            <a:lvl9pPr marL="365717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СИББИОФАРМ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42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126" y="575077"/>
            <a:ext cx="12421553" cy="2087762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0126" y="2875359"/>
            <a:ext cx="12421553" cy="6853358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90126" y="10011252"/>
            <a:ext cx="3240405" cy="575071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770596" y="10011252"/>
            <a:ext cx="4860608" cy="575071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СИББИОФАРМ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71272" y="10011252"/>
            <a:ext cx="3240405" cy="575071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D0FD-B4CE-4B5A-BAF5-76AE7CF55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809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dt="0"/>
  <p:txStyles>
    <p:titleStyle>
      <a:lvl1pPr algn="l" defTabSz="9142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0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4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1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8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4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2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9" indent="-228573" algn="l" defTabSz="9142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4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1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8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4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1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8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5" algn="l" defTabSz="9142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9.jpeg"/><Relationship Id="rId7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3.png"/><Relationship Id="rId7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21.jpe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40.jpeg"/><Relationship Id="rId12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11" Type="http://schemas.openxmlformats.org/officeDocument/2006/relationships/image" Target="../media/image31.jpeg"/><Relationship Id="rId5" Type="http://schemas.openxmlformats.org/officeDocument/2006/relationships/image" Target="../media/image38.jpeg"/><Relationship Id="rId10" Type="http://schemas.openxmlformats.org/officeDocument/2006/relationships/image" Target="../media/image30.jpeg"/><Relationship Id="rId4" Type="http://schemas.openxmlformats.org/officeDocument/2006/relationships/image" Target="../media/image37.jpe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lavagronom.ru/" TargetMode="External"/><Relationship Id="rId4" Type="http://schemas.openxmlformats.org/officeDocument/2006/relationships/hyperlink" Target="https://kleverkirov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8443344" y="3533288"/>
            <a:ext cx="5776747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cs typeface="Times New Roman" panose="02020603050405020304" pitchFamily="18" charset="0"/>
              </a:rPr>
              <a:t>Выращивание ярового рапса на </a:t>
            </a:r>
            <a:r>
              <a:rPr lang="ru-RU" sz="3600" dirty="0" err="1">
                <a:cs typeface="Times New Roman" panose="02020603050405020304" pitchFamily="18" charset="0"/>
              </a:rPr>
              <a:t>маслосемя</a:t>
            </a:r>
            <a:r>
              <a:rPr lang="ru-RU" sz="3600" dirty="0">
                <a:cs typeface="Times New Roman" panose="02020603050405020304" pitchFamily="18" charset="0"/>
              </a:rPr>
              <a:t> и для возделывания на силос: подбор сортов, обработка семенного материала, сроки посевов, схема минерального питания</a:t>
            </a: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r>
              <a:rPr lang="ru-RU" sz="2400" dirty="0">
                <a:cs typeface="Times New Roman" panose="02020603050405020304" pitchFamily="18" charset="0"/>
              </a:rPr>
              <a:t>Докладчик: </a:t>
            </a:r>
          </a:p>
          <a:p>
            <a:r>
              <a:rPr lang="ru-RU" sz="2400" dirty="0" err="1">
                <a:cs typeface="Times New Roman" panose="02020603050405020304" pitchFamily="18" charset="0"/>
              </a:rPr>
              <a:t>Нижегородов</a:t>
            </a:r>
            <a:r>
              <a:rPr lang="ru-RU" sz="2400" dirty="0">
                <a:cs typeface="Times New Roman" panose="02020603050405020304" pitchFamily="18" charset="0"/>
              </a:rPr>
              <a:t> Игорь Александрович, главный агроном, консультант </a:t>
            </a:r>
          </a:p>
          <a:p>
            <a:r>
              <a:rPr lang="ru-RU" sz="2400" dirty="0">
                <a:cs typeface="Times New Roman" panose="02020603050405020304" pitchFamily="18" charset="0"/>
              </a:rPr>
              <a:t>ООО ПО «</a:t>
            </a:r>
            <a:r>
              <a:rPr lang="ru-RU" sz="2400" dirty="0" err="1">
                <a:cs typeface="Times New Roman" panose="02020603050405020304" pitchFamily="18" charset="0"/>
              </a:rPr>
              <a:t>Сиббиофарм</a:t>
            </a:r>
            <a:r>
              <a:rPr lang="ru-RU" sz="2400" dirty="0"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454D8B-B846-4DD9-9EB5-4D21EE33F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09" y="3295844"/>
            <a:ext cx="8059614" cy="4539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19B3177-520B-4C36-8A9A-A67E693E8A9D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5" name="Скругленный прямоугольник 29">
              <a:extLst>
                <a:ext uri="{FF2B5EF4-FFF2-40B4-BE49-F238E27FC236}">
                  <a16:creationId xmlns:a16="http://schemas.microsoft.com/office/drawing/2014/main" xmlns="" id="{8220592E-E163-496B-91A1-6944F140444C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6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A2204D81-93AD-47D3-B717-27A549F42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406383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7013112" y="5131136"/>
            <a:ext cx="6628429" cy="1080000"/>
          </a:xfrm>
          <a:prstGeom prst="roundRect">
            <a:avLst>
              <a:gd name="adj" fmla="val 42528"/>
            </a:avLst>
          </a:prstGeom>
          <a:gradFill flip="none" rotWithShape="1">
            <a:gsLst>
              <a:gs pos="0">
                <a:srgbClr val="1FD1A7"/>
              </a:gs>
              <a:gs pos="100000">
                <a:srgbClr val="99EB35">
                  <a:lumMod val="62000"/>
                  <a:lumOff val="38000"/>
                  <a:alpha val="29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4400" b="1" dirty="0">
                <a:solidFill>
                  <a:schemeClr val="tx1"/>
                </a:solidFill>
              </a:rPr>
              <a:t>БИТОКСИБАЦИЛЛИН™</a:t>
            </a:r>
            <a:endParaRPr lang="ru-RU" sz="4400" b="1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013113" y="3829281"/>
            <a:ext cx="6628429" cy="1080000"/>
          </a:xfrm>
          <a:prstGeom prst="roundRect">
            <a:avLst>
              <a:gd name="adj" fmla="val 42528"/>
            </a:avLst>
          </a:prstGeom>
          <a:gradFill flip="none" rotWithShape="1">
            <a:gsLst>
              <a:gs pos="0">
                <a:srgbClr val="1FD1A7"/>
              </a:gs>
              <a:gs pos="100000">
                <a:srgbClr val="99EB35">
                  <a:lumMod val="62000"/>
                  <a:lumOff val="38000"/>
                  <a:alpha val="29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ЛЕПИДОЦИД®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1013938" y="2948306"/>
            <a:ext cx="6055700" cy="5563174"/>
            <a:chOff x="1290833" y="3289110"/>
            <a:chExt cx="6055700" cy="5563174"/>
          </a:xfrm>
          <a:effectLst>
            <a:outerShdw blurRad="101600" dist="38100" dir="2700000" sx="98000" sy="98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Овал 16"/>
            <p:cNvSpPr/>
            <p:nvPr/>
          </p:nvSpPr>
          <p:spPr>
            <a:xfrm>
              <a:off x="1290833" y="3289110"/>
              <a:ext cx="5563174" cy="5563174"/>
            </a:xfrm>
            <a:prstGeom prst="ellipse">
              <a:avLst/>
            </a:prstGeom>
            <a:noFill/>
            <a:ln w="114300">
              <a:solidFill>
                <a:srgbClr val="1FD1A7"/>
              </a:solidFill>
            </a:ln>
            <a:effectLst>
              <a:outerShdw blurRad="50800" dist="50800" dir="5400000" sx="57000" sy="57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H="1">
              <a:off x="6138003" y="3586205"/>
              <a:ext cx="1208529" cy="557603"/>
            </a:xfrm>
            <a:prstGeom prst="straightConnector1">
              <a:avLst/>
            </a:prstGeom>
            <a:ln w="88900" cap="rnd">
              <a:solidFill>
                <a:srgbClr val="1FD1A7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/>
            <p:nvPr/>
          </p:nvCxnSpPr>
          <p:spPr>
            <a:xfrm flipH="1">
              <a:off x="6736222" y="4931243"/>
              <a:ext cx="553786" cy="218637"/>
            </a:xfrm>
            <a:prstGeom prst="straightConnector1">
              <a:avLst/>
            </a:prstGeom>
            <a:ln w="88900" cap="rnd">
              <a:solidFill>
                <a:srgbClr val="1FD1A7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H="1" flipV="1">
              <a:off x="6736218" y="6992648"/>
              <a:ext cx="610315" cy="256007"/>
            </a:xfrm>
            <a:prstGeom prst="straightConnector1">
              <a:avLst/>
            </a:prstGeom>
            <a:ln w="88900" cap="rnd">
              <a:solidFill>
                <a:srgbClr val="1FD1A7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Овал 28"/>
          <p:cNvSpPr/>
          <p:nvPr/>
        </p:nvSpPr>
        <p:spPr>
          <a:xfrm>
            <a:off x="1589835" y="3524203"/>
            <a:ext cx="4411380" cy="4411380"/>
          </a:xfrm>
          <a:prstGeom prst="ellipse">
            <a:avLst/>
          </a:prstGeom>
          <a:solidFill>
            <a:schemeClr val="bg1"/>
          </a:solidFill>
          <a:ln w="114300">
            <a:noFill/>
          </a:ln>
          <a:effectLst>
            <a:outerShdw blurRad="292100" dist="38100" dir="5400000" sx="103000" sy="103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10777" y="877378"/>
            <a:ext cx="9463819" cy="193898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2400" b="1" dirty="0"/>
              <a:t>Компания ООО ПО «Сиббиофарм» в очередной раз получила подтверждение </a:t>
            </a:r>
            <a:r>
              <a:rPr lang="en-US" sz="2400" b="1" dirty="0"/>
              <a:t>Organic Standard</a:t>
            </a:r>
            <a:r>
              <a:rPr lang="ru-RU" sz="2400" b="1" dirty="0"/>
              <a:t>, согласно которому предприятие уполномочено вести деятельность по производству и реализации продукции, пригодной для использования в органическом сельском хозяйстве.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069638" y="2628148"/>
            <a:ext cx="6628429" cy="1080000"/>
          </a:xfrm>
          <a:prstGeom prst="roundRect">
            <a:avLst>
              <a:gd name="adj" fmla="val 42528"/>
            </a:avLst>
          </a:prstGeom>
          <a:gradFill flip="none" rotWithShape="1">
            <a:gsLst>
              <a:gs pos="0">
                <a:srgbClr val="1FD1A7"/>
              </a:gs>
              <a:gs pos="100000">
                <a:srgbClr val="99EB35">
                  <a:lumMod val="62000"/>
                  <a:lumOff val="38000"/>
                  <a:alpha val="29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БАКТОФИТ®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89134" y="4112702"/>
            <a:ext cx="3212782" cy="3234381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7013114" y="6367851"/>
            <a:ext cx="6628429" cy="1080000"/>
          </a:xfrm>
          <a:prstGeom prst="roundRect">
            <a:avLst>
              <a:gd name="adj" fmla="val 42528"/>
            </a:avLst>
          </a:prstGeom>
          <a:gradFill flip="none" rotWithShape="1">
            <a:gsLst>
              <a:gs pos="0">
                <a:srgbClr val="1FD1A7"/>
              </a:gs>
              <a:gs pos="100000">
                <a:srgbClr val="99EB35">
                  <a:lumMod val="62000"/>
                  <a:lumOff val="38000"/>
                  <a:alpha val="29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chemeClr val="tx1"/>
                </a:solidFill>
              </a:rPr>
              <a:t>ГИББЕРСИБ®</a:t>
            </a:r>
            <a:endParaRPr lang="ru-RU" sz="4400" b="1" dirty="0"/>
          </a:p>
        </p:txBody>
      </p:sp>
      <p:cxnSp>
        <p:nvCxnSpPr>
          <p:cNvPr id="26" name="Прямая со стрелкой 25"/>
          <p:cNvCxnSpPr>
            <a:cxnSpLocks/>
          </p:cNvCxnSpPr>
          <p:nvPr/>
        </p:nvCxnSpPr>
        <p:spPr>
          <a:xfrm flipH="1">
            <a:off x="6577112" y="5671135"/>
            <a:ext cx="553789" cy="0"/>
          </a:xfrm>
          <a:prstGeom prst="straightConnector1">
            <a:avLst/>
          </a:prstGeom>
          <a:ln w="88900" cap="rnd">
            <a:solidFill>
              <a:srgbClr val="1FD1A7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45"/>
          <p:cNvSpPr>
            <a:spLocks noEditPoints="1"/>
          </p:cNvSpPr>
          <p:nvPr/>
        </p:nvSpPr>
        <p:spPr bwMode="auto">
          <a:xfrm>
            <a:off x="7162954" y="2948033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Freeform 45"/>
          <p:cNvSpPr>
            <a:spLocks noEditPoints="1"/>
          </p:cNvSpPr>
          <p:nvPr/>
        </p:nvSpPr>
        <p:spPr bwMode="auto">
          <a:xfrm>
            <a:off x="7162954" y="4150438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Freeform 45"/>
          <p:cNvSpPr>
            <a:spLocks noEditPoints="1"/>
          </p:cNvSpPr>
          <p:nvPr/>
        </p:nvSpPr>
        <p:spPr bwMode="auto">
          <a:xfrm>
            <a:off x="7165320" y="5452498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Freeform 45"/>
          <p:cNvSpPr>
            <a:spLocks noEditPoints="1"/>
          </p:cNvSpPr>
          <p:nvPr/>
        </p:nvSpPr>
        <p:spPr bwMode="auto">
          <a:xfrm>
            <a:off x="7179158" y="6689213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761" y="9265106"/>
            <a:ext cx="7877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июле 2020 года ПО «</a:t>
            </a:r>
            <a:r>
              <a:rPr lang="ru-RU" sz="1600" b="1" dirty="0" err="1"/>
              <a:t>Сиббиофарм</a:t>
            </a:r>
            <a:r>
              <a:rPr lang="ru-RU" sz="1600" b="1" dirty="0"/>
              <a:t>» получило подтверждение </a:t>
            </a:r>
            <a:r>
              <a:rPr lang="ru-RU" sz="1600" b="1" dirty="0" err="1"/>
              <a:t>Organic</a:t>
            </a:r>
            <a:r>
              <a:rPr lang="ru-RU" sz="1600" b="1" dirty="0"/>
              <a:t> </a:t>
            </a:r>
            <a:r>
              <a:rPr lang="ru-RU" sz="1600" b="1" dirty="0" err="1"/>
              <a:t>Standard</a:t>
            </a:r>
            <a:endParaRPr lang="ru-RU" sz="1600" b="1" dirty="0"/>
          </a:p>
          <a:p>
            <a:r>
              <a:rPr lang="ru-RU" sz="1600" b="1" dirty="0"/>
              <a:t>Препараты: БАКТОФИТ®, ЛЕПИДОЦИД®, БИТОКСИБАЦИЛЛИН™, ГИББЕРСИБ® имеют официальное подтверждение о пригодности для использования в органическом сельском хозяйстве.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13111" y="7698685"/>
            <a:ext cx="6628429" cy="1080000"/>
          </a:xfrm>
          <a:prstGeom prst="roundRect">
            <a:avLst>
              <a:gd name="adj" fmla="val 42528"/>
            </a:avLst>
          </a:prstGeom>
          <a:gradFill flip="none" rotWithShape="1">
            <a:gsLst>
              <a:gs pos="0">
                <a:srgbClr val="1FD1A7"/>
              </a:gs>
              <a:gs pos="100000">
                <a:srgbClr val="99EB35">
                  <a:lumMod val="62000"/>
                  <a:lumOff val="38000"/>
                  <a:alpha val="29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chemeClr val="tx1"/>
                </a:solidFill>
              </a:rPr>
              <a:t>АЗОФИТ®</a:t>
            </a:r>
            <a:endParaRPr lang="ru-RU" sz="4400" b="1" dirty="0"/>
          </a:p>
        </p:txBody>
      </p:sp>
      <p:sp>
        <p:nvSpPr>
          <p:cNvPr id="31" name="Freeform 45"/>
          <p:cNvSpPr>
            <a:spLocks noEditPoints="1"/>
          </p:cNvSpPr>
          <p:nvPr/>
        </p:nvSpPr>
        <p:spPr bwMode="auto">
          <a:xfrm>
            <a:off x="7179155" y="8020047"/>
            <a:ext cx="437275" cy="43727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3" name="Прямая со стрелкой 32"/>
          <p:cNvCxnSpPr>
            <a:stCxn id="28" idx="1"/>
          </p:cNvCxnSpPr>
          <p:nvPr/>
        </p:nvCxnSpPr>
        <p:spPr>
          <a:xfrm flipH="1" flipV="1">
            <a:off x="6019873" y="7442679"/>
            <a:ext cx="993238" cy="796006"/>
          </a:xfrm>
          <a:prstGeom prst="straightConnector1">
            <a:avLst/>
          </a:prstGeom>
          <a:ln w="88900" cap="rnd">
            <a:solidFill>
              <a:srgbClr val="1FD1A7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1A7B57C-4D98-48B8-8846-84524BB798E0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34" name="Скругленный прямоугольник 29">
              <a:extLst>
                <a:ext uri="{FF2B5EF4-FFF2-40B4-BE49-F238E27FC236}">
                  <a16:creationId xmlns:a16="http://schemas.microsoft.com/office/drawing/2014/main" xmlns="" id="{D9CECD00-29D8-4E76-84A1-C9971F8D582F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35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A2E5D6E3-A749-4716-83E7-B97C5D926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19139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99273" y="3148231"/>
            <a:ext cx="5453866" cy="193898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6000" b="1" dirty="0"/>
              <a:t>БИОФУНГИЦИД БАКТОФИТ®</a:t>
            </a:r>
            <a:endParaRPr lang="ru-RU" sz="60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0030778"/>
              </p:ext>
            </p:extLst>
          </p:nvPr>
        </p:nvGraphicFramePr>
        <p:xfrm>
          <a:off x="5783711" y="5236325"/>
          <a:ext cx="822959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51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69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НАЗНАЧЕНИЕ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Бактофит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- биологический препарат для борьбы с грибными и бактериальными болезнями зерновых, овощных, плодово-ягодных культур, болезнями цветов и лекарственных растений.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СОСТАВ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Бактофит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производится на основе штамма микробной культуры </a:t>
                      </a:r>
                      <a:r>
                        <a:rPr lang="ru-RU" sz="18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Bacillus</a:t>
                      </a:r>
                      <a:r>
                        <a:rPr lang="ru-RU" sz="1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subtilis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выделенной из природы. 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состав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Бактофита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входят следующие компоненты: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споры и клетки культуры-продуцента </a:t>
                      </a:r>
                      <a:r>
                        <a:rPr lang="ru-RU" sz="18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Bacillus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subtilis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метаболиты, обладающие антагонистическими и антибиотическими свойствами (антибиотик, ферменты, гормоны)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микроэлементы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инертные наполнители, обеспечивающие сохранность и стабильность препарата.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40" name="Группа 39"/>
          <p:cNvGrpSpPr/>
          <p:nvPr/>
        </p:nvGrpSpPr>
        <p:grpSpPr>
          <a:xfrm>
            <a:off x="2411867" y="661874"/>
            <a:ext cx="2280585" cy="2280585"/>
            <a:chOff x="215533" y="1575"/>
            <a:chExt cx="3449731" cy="3449731"/>
          </a:xfrm>
        </p:grpSpPr>
        <p:sp>
          <p:nvSpPr>
            <p:cNvPr id="50" name="Овал 49"/>
            <p:cNvSpPr/>
            <p:nvPr/>
          </p:nvSpPr>
          <p:spPr>
            <a:xfrm>
              <a:off x="215533" y="1575"/>
              <a:ext cx="3449731" cy="3449731"/>
            </a:xfrm>
            <a:prstGeom prst="ellipse">
              <a:avLst/>
            </a:prstGeom>
            <a:blipFill rotWithShape="0">
              <a:blip r:embed="rId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1" name="Овал 4"/>
            <p:cNvSpPr/>
            <p:nvPr/>
          </p:nvSpPr>
          <p:spPr>
            <a:xfrm>
              <a:off x="720734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5400" rIns="18985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518688" y="661873"/>
            <a:ext cx="2280585" cy="2280585"/>
            <a:chOff x="2975318" y="1575"/>
            <a:chExt cx="3449731" cy="3449731"/>
          </a:xfrm>
        </p:grpSpPr>
        <p:sp>
          <p:nvSpPr>
            <p:cNvPr id="48" name="Овал 47"/>
            <p:cNvSpPr/>
            <p:nvPr/>
          </p:nvSpPr>
          <p:spPr>
            <a:xfrm>
              <a:off x="2975318" y="1575"/>
              <a:ext cx="3449731" cy="3449731"/>
            </a:xfrm>
            <a:prstGeom prst="ellipse">
              <a:avLst/>
            </a:prstGeom>
            <a:blipFill rotWithShape="0"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9" name="Овал 6"/>
            <p:cNvSpPr/>
            <p:nvPr/>
          </p:nvSpPr>
          <p:spPr>
            <a:xfrm>
              <a:off x="3480519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35560" rIns="18985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658980" y="661874"/>
            <a:ext cx="2280585" cy="2280585"/>
            <a:chOff x="5735103" y="1575"/>
            <a:chExt cx="3449731" cy="3449731"/>
          </a:xfrm>
        </p:grpSpPr>
        <p:sp>
          <p:nvSpPr>
            <p:cNvPr id="46" name="Овал 45"/>
            <p:cNvSpPr/>
            <p:nvPr/>
          </p:nvSpPr>
          <p:spPr>
            <a:xfrm>
              <a:off x="5735103" y="1575"/>
              <a:ext cx="3449731" cy="3449731"/>
            </a:xfrm>
            <a:prstGeom prst="ellipse">
              <a:avLst/>
            </a:prstGeom>
            <a:blipFill rotWithShape="0"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7" name="Овал 8"/>
            <p:cNvSpPr/>
            <p:nvPr/>
          </p:nvSpPr>
          <p:spPr>
            <a:xfrm>
              <a:off x="6240304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2860" rIns="18985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940519" y="730326"/>
            <a:ext cx="2280585" cy="2280585"/>
            <a:chOff x="8494888" y="1575"/>
            <a:chExt cx="3449731" cy="3449731"/>
          </a:xfrm>
        </p:grpSpPr>
        <p:sp>
          <p:nvSpPr>
            <p:cNvPr id="44" name="Овал 43"/>
            <p:cNvSpPr/>
            <p:nvPr/>
          </p:nvSpPr>
          <p:spPr>
            <a:xfrm>
              <a:off x="8494888" y="1575"/>
              <a:ext cx="3449731" cy="3449731"/>
            </a:xfrm>
            <a:prstGeom prst="ellipse">
              <a:avLst/>
            </a:prstGeom>
            <a:blipFill rotWithShape="0"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5" name="Овал 10"/>
            <p:cNvSpPr/>
            <p:nvPr/>
          </p:nvSpPr>
          <p:spPr>
            <a:xfrm>
              <a:off x="9000089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2860" rIns="18985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1237" y="3423166"/>
            <a:ext cx="5449282" cy="531116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20554" y="4909496"/>
            <a:ext cx="2338509" cy="233850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72095C40-5DA3-41F6-984B-6169E2DE77D8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22" name="Скругленный прямоугольник 29">
              <a:extLst>
                <a:ext uri="{FF2B5EF4-FFF2-40B4-BE49-F238E27FC236}">
                  <a16:creationId xmlns:a16="http://schemas.microsoft.com/office/drawing/2014/main" xmlns="" id="{B0D0DC04-94FF-44C1-8C23-5AF07280B32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2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57314765-96FE-4419-A93C-904D3B760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36651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900947-0A69-4125-B060-514D8980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126" y="1295293"/>
            <a:ext cx="12421551" cy="136754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+mn-lt"/>
              </a:rPr>
              <a:t>Защитный эффект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B83067-7499-44AB-A677-95D2B2F3F1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Прямое действие:</a:t>
            </a:r>
          </a:p>
          <a:p>
            <a:r>
              <a:rPr lang="ru-RU" dirty="0"/>
              <a:t>Выделение </a:t>
            </a:r>
            <a:r>
              <a:rPr lang="ru-RU" dirty="0" err="1"/>
              <a:t>бактериоцинов</a:t>
            </a:r>
            <a:r>
              <a:rPr lang="ru-RU" dirty="0"/>
              <a:t>, подавляющие рост и развитие патогенов</a:t>
            </a:r>
          </a:p>
          <a:p>
            <a:r>
              <a:rPr lang="ru-RU" dirty="0"/>
              <a:t>Выделение ферментов (</a:t>
            </a:r>
            <a:r>
              <a:rPr lang="ru-RU" dirty="0" err="1"/>
              <a:t>хитиназы</a:t>
            </a:r>
            <a:r>
              <a:rPr lang="ru-RU" dirty="0"/>
              <a:t>, амилазы, протеазы и т.д.). </a:t>
            </a:r>
            <a:r>
              <a:rPr lang="ru-RU" dirty="0" err="1"/>
              <a:t>Хитиназа</a:t>
            </a:r>
            <a:r>
              <a:rPr lang="ru-RU" dirty="0"/>
              <a:t> разрушает клеточную стенку патогенных грибов.</a:t>
            </a:r>
          </a:p>
          <a:p>
            <a:r>
              <a:rPr lang="ru-RU" dirty="0"/>
              <a:t>Активизация физиологический и биохимических процессов в семенах, повышение их всхожести и ускорения прорастания. </a:t>
            </a:r>
          </a:p>
          <a:p>
            <a:r>
              <a:rPr lang="ru-RU" dirty="0"/>
              <a:t>Колонизация корней и прикорневой зоны растений.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7F6340E-5AC8-47FB-8BCD-3FC2A27518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Индукция защитных реакций:</a:t>
            </a:r>
          </a:p>
          <a:p>
            <a:r>
              <a:rPr lang="ru-RU" dirty="0"/>
              <a:t>Длительная фотосинтетическая активность</a:t>
            </a:r>
          </a:p>
          <a:p>
            <a:r>
              <a:rPr lang="ru-RU" dirty="0"/>
              <a:t>Предотвращение накопления «гормонов стресса» - </a:t>
            </a:r>
            <a:r>
              <a:rPr lang="ru-RU" dirty="0" err="1"/>
              <a:t>абсцизовой</a:t>
            </a:r>
            <a:r>
              <a:rPr lang="ru-RU" dirty="0"/>
              <a:t> кислоты и т.д.</a:t>
            </a:r>
          </a:p>
          <a:p>
            <a:r>
              <a:rPr lang="ru-RU" dirty="0"/>
              <a:t>Поддержка уровня гормонов </a:t>
            </a:r>
            <a:r>
              <a:rPr lang="ru-RU" dirty="0" err="1"/>
              <a:t>активаторного</a:t>
            </a:r>
            <a:r>
              <a:rPr lang="ru-RU" dirty="0"/>
              <a:t> типа –ауксины, </a:t>
            </a:r>
            <a:r>
              <a:rPr lang="ru-RU" dirty="0" err="1"/>
              <a:t>цитокинины</a:t>
            </a:r>
            <a:r>
              <a:rPr lang="ru-RU" dirty="0"/>
              <a:t>, гиббереллины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BD7E6EB-8A36-42F8-B06B-2B7EC6B29E14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9" name="Скругленный прямоугольник 29">
              <a:extLst>
                <a:ext uri="{FF2B5EF4-FFF2-40B4-BE49-F238E27FC236}">
                  <a16:creationId xmlns:a16="http://schemas.microsoft.com/office/drawing/2014/main" xmlns="" id="{110268E3-03D3-4BB0-B06F-C901DBE3F03E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0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F211126-3E79-464D-AC58-14C8E6CCE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548322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2491273" y="695989"/>
            <a:ext cx="2280585" cy="2280585"/>
            <a:chOff x="215533" y="1575"/>
            <a:chExt cx="3449731" cy="3449731"/>
          </a:xfrm>
        </p:grpSpPr>
        <p:sp>
          <p:nvSpPr>
            <p:cNvPr id="50" name="Овал 49"/>
            <p:cNvSpPr/>
            <p:nvPr/>
          </p:nvSpPr>
          <p:spPr>
            <a:xfrm>
              <a:off x="215533" y="1575"/>
              <a:ext cx="3449731" cy="3449731"/>
            </a:xfrm>
            <a:prstGeom prst="ellipse">
              <a:avLst/>
            </a:prstGeom>
            <a:blipFill rotWithShape="0">
              <a:blip r:embed="rId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1" name="Овал 4"/>
            <p:cNvSpPr/>
            <p:nvPr/>
          </p:nvSpPr>
          <p:spPr>
            <a:xfrm>
              <a:off x="720734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5400" rIns="18985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631565" y="695989"/>
            <a:ext cx="2280585" cy="2280585"/>
            <a:chOff x="5735103" y="1575"/>
            <a:chExt cx="3449731" cy="3449731"/>
          </a:xfrm>
        </p:grpSpPr>
        <p:sp>
          <p:nvSpPr>
            <p:cNvPr id="46" name="Овал 45"/>
            <p:cNvSpPr/>
            <p:nvPr/>
          </p:nvSpPr>
          <p:spPr>
            <a:xfrm>
              <a:off x="5735103" y="1575"/>
              <a:ext cx="3449731" cy="3449731"/>
            </a:xfrm>
            <a:prstGeom prst="ellipse">
              <a:avLst/>
            </a:prstGeom>
            <a:blipFill rotWithShape="0"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7" name="Овал 8"/>
            <p:cNvSpPr/>
            <p:nvPr/>
          </p:nvSpPr>
          <p:spPr>
            <a:xfrm>
              <a:off x="6240304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2860" rIns="18985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108917" y="695989"/>
            <a:ext cx="2280585" cy="2280585"/>
            <a:chOff x="8494888" y="1575"/>
            <a:chExt cx="3449731" cy="3449731"/>
          </a:xfrm>
        </p:grpSpPr>
        <p:sp>
          <p:nvSpPr>
            <p:cNvPr id="44" name="Овал 43"/>
            <p:cNvSpPr/>
            <p:nvPr/>
          </p:nvSpPr>
          <p:spPr>
            <a:xfrm>
              <a:off x="8494888" y="1575"/>
              <a:ext cx="3449731" cy="3449731"/>
            </a:xfrm>
            <a:prstGeom prst="ellipse">
              <a:avLst/>
            </a:prstGeom>
            <a:blipFill rotWithShape="0"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5" name="Овал 10"/>
            <p:cNvSpPr/>
            <p:nvPr/>
          </p:nvSpPr>
          <p:spPr>
            <a:xfrm>
              <a:off x="9000089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2860" rIns="18985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5168" y="3423168"/>
            <a:ext cx="5449282" cy="5311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3212" y="3121128"/>
            <a:ext cx="7521744" cy="193898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6000" b="1" dirty="0"/>
              <a:t>БИОИНСЕКТИЦИД ЛЕПИДОЦИД®</a:t>
            </a:r>
            <a:endParaRPr lang="ru-RU" sz="60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9949702"/>
              </p:ext>
            </p:extLst>
          </p:nvPr>
        </p:nvGraphicFramePr>
        <p:xfrm>
          <a:off x="5823184" y="5324712"/>
          <a:ext cx="822959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51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69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НАЗНАЧЕНИЕ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Лепидоцид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- биологический инсектицидный препарат, предназначенный для защиты сельскохозяйственных культур от гусениц чешуекрылых насекомых.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СОСТАВ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Лепидоцид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производится на основе штамма </a:t>
                      </a:r>
                      <a:r>
                        <a:rPr lang="pt-BR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Bacillus thuringiensis var. kurstaki</a:t>
                      </a: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состав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Лепидоцида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входят следующие компоненты: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споры и клетки культуры-продуцента </a:t>
                      </a:r>
                      <a:r>
                        <a:rPr lang="pt-BR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Bacillus thuringiensis var. 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pt-BR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urstaki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дельта-эндотоксин в форме белковых кристаллов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инертные наполнители, обеспечивающие сохранность и стабильность препарата.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56284" y="4845226"/>
            <a:ext cx="2467050" cy="24670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Группа 23"/>
          <p:cNvGrpSpPr/>
          <p:nvPr/>
        </p:nvGrpSpPr>
        <p:grpSpPr>
          <a:xfrm>
            <a:off x="6373966" y="695989"/>
            <a:ext cx="2356010" cy="2356010"/>
            <a:chOff x="5836933" y="510722"/>
            <a:chExt cx="2431437" cy="2431437"/>
          </a:xfrm>
        </p:grpSpPr>
        <p:sp>
          <p:nvSpPr>
            <p:cNvPr id="25" name="Овал 24"/>
            <p:cNvSpPr/>
            <p:nvPr/>
          </p:nvSpPr>
          <p:spPr>
            <a:xfrm>
              <a:off x="5836933" y="510722"/>
              <a:ext cx="2431437" cy="2431437"/>
            </a:xfrm>
            <a:prstGeom prst="ellipse">
              <a:avLst/>
            </a:prstGeom>
            <a:blipFill rotWithShape="0"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7" name="Овал 10"/>
            <p:cNvSpPr/>
            <p:nvPr/>
          </p:nvSpPr>
          <p:spPr>
            <a:xfrm>
              <a:off x="6193009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040FD98A-41DD-43F1-8AFD-80852DBA9060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28" name="Скругленный прямоугольник 29">
              <a:extLst>
                <a:ext uri="{FF2B5EF4-FFF2-40B4-BE49-F238E27FC236}">
                  <a16:creationId xmlns:a16="http://schemas.microsoft.com/office/drawing/2014/main" xmlns="" id="{7B114037-B638-4097-AB9C-88849264CA17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29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679B27EF-E7ED-4D3A-A643-76C86D7C6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10549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21637" y="1557935"/>
            <a:ext cx="5644772" cy="851037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242765" y="3640915"/>
            <a:ext cx="53471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0000"/>
              </a:buClr>
              <a:buSzPct val="130000"/>
              <a:buFont typeface="+mj-lt"/>
              <a:buAutoNum type="arabicPeriod"/>
            </a:pPr>
            <a:r>
              <a:rPr lang="ru-RU" sz="1600" b="1" dirty="0"/>
              <a:t>При попадании с листьями растений в организм гусениц ЛЕПИДОЦИД® вызывает у вредителей кишечный токсикоз (угнетение секреции пищеварительных ферментов и нарушений функций кишечника). </a:t>
            </a:r>
          </a:p>
          <a:p>
            <a:pPr marL="457200" indent="-457200">
              <a:buClr>
                <a:srgbClr val="FF0000"/>
              </a:buClr>
              <a:buSzPct val="130000"/>
              <a:buFont typeface="+mj-lt"/>
              <a:buAutoNum type="arabicPeriod"/>
            </a:pPr>
            <a:endParaRPr lang="ru-RU" sz="1600" b="1" dirty="0"/>
          </a:p>
          <a:p>
            <a:pPr marL="457200" indent="-457200">
              <a:buClr>
                <a:srgbClr val="FF0000"/>
              </a:buClr>
              <a:buSzPct val="130000"/>
              <a:buFont typeface="+mj-lt"/>
              <a:buAutoNum type="arabicPeriod"/>
            </a:pPr>
            <a:r>
              <a:rPr lang="ru-RU" sz="1600" b="1" dirty="0"/>
              <a:t>Повреждения, нанесенные кишечному тракту, первоначально нарушают способность гусеницы переваривать пищу и вызывают приостановку питания. Аппетит насекомых снижается через 1-4 часа после проникновении препарата в тело вредителя.</a:t>
            </a:r>
          </a:p>
          <a:p>
            <a:pPr marL="457200" indent="-457200">
              <a:buClr>
                <a:srgbClr val="FF0000"/>
              </a:buClr>
              <a:buSzPct val="130000"/>
              <a:buFont typeface="+mj-lt"/>
              <a:buAutoNum type="arabicPeriod"/>
            </a:pPr>
            <a:endParaRPr lang="ru-RU" sz="1600" b="1" dirty="0"/>
          </a:p>
          <a:p>
            <a:pPr marL="457200" indent="-457200">
              <a:buClr>
                <a:srgbClr val="FF0000"/>
              </a:buClr>
              <a:buSzPct val="130000"/>
              <a:buFont typeface="+mj-lt"/>
              <a:buAutoNum type="arabicPeriod"/>
            </a:pPr>
            <a:r>
              <a:rPr lang="ru-RU" sz="1600" b="1" dirty="0"/>
              <a:t>Активированный в кишечном тракте токсин вызывает повреждение внутренней оболочки кишечника гусеницы, в результате чего нарушается осмотическое равновесие, приводящее к просачиванию щелочного содержимого кишечника в полость ее тела. </a:t>
            </a:r>
          </a:p>
          <a:p>
            <a:pPr marL="457200" indent="-457200">
              <a:buClr>
                <a:srgbClr val="FF0000"/>
              </a:buClr>
              <a:buSzPct val="130000"/>
              <a:buFont typeface="+mj-lt"/>
              <a:buAutoNum type="arabicPeriod"/>
            </a:pPr>
            <a:endParaRPr lang="ru-RU" sz="1600" b="1" dirty="0"/>
          </a:p>
          <a:p>
            <a:pPr marL="457200" indent="-457200">
              <a:buClr>
                <a:srgbClr val="FF0000"/>
              </a:buClr>
              <a:buSzPct val="130000"/>
              <a:buFont typeface="+mj-lt"/>
              <a:buAutoNum type="arabicPeriod"/>
            </a:pPr>
            <a:r>
              <a:rPr lang="ru-RU" sz="1600" b="1" dirty="0"/>
              <a:t>Споры прорастают, в полости тела размножаются бактерии, формируется септицемия, в исходе наступает гибель гусениц, которая происходит через 1-4 дня.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29051" y="2930192"/>
            <a:ext cx="1479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Эндотоксин</a:t>
            </a:r>
          </a:p>
        </p:txBody>
      </p:sp>
      <p:sp>
        <p:nvSpPr>
          <p:cNvPr id="27" name="Стрелка влево 26"/>
          <p:cNvSpPr/>
          <p:nvPr/>
        </p:nvSpPr>
        <p:spPr>
          <a:xfrm rot="16200000">
            <a:off x="4011305" y="3174626"/>
            <a:ext cx="636100" cy="59681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трелка влево 27"/>
          <p:cNvSpPr/>
          <p:nvPr/>
        </p:nvSpPr>
        <p:spPr>
          <a:xfrm rot="16200000">
            <a:off x="4093117" y="4998170"/>
            <a:ext cx="636100" cy="59681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лево 28"/>
          <p:cNvSpPr/>
          <p:nvPr/>
        </p:nvSpPr>
        <p:spPr>
          <a:xfrm rot="16200000">
            <a:off x="3983430" y="7000392"/>
            <a:ext cx="636100" cy="59681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трелка влево 29"/>
          <p:cNvSpPr/>
          <p:nvPr/>
        </p:nvSpPr>
        <p:spPr>
          <a:xfrm rot="16200000">
            <a:off x="4118521" y="9060532"/>
            <a:ext cx="636100" cy="59681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30947" y="311485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13263" y="491185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30947" y="691407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29888" y="873483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6547" y="801259"/>
            <a:ext cx="4893330" cy="144653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ЛЕПИДОЦИД®</a:t>
            </a:r>
          </a:p>
          <a:p>
            <a:r>
              <a:rPr lang="ru-RU" sz="4000" b="1" dirty="0"/>
              <a:t>Механизм действия</a:t>
            </a:r>
            <a:endParaRPr lang="ru-RU" sz="4000" b="1" baseline="30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8578838" y="2468527"/>
            <a:ext cx="4893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Продуцент - </a:t>
            </a:r>
            <a:r>
              <a:rPr lang="en-US" b="1" i="1" dirty="0"/>
              <a:t>Bacillus thuringiensis </a:t>
            </a:r>
            <a:r>
              <a:rPr lang="en-US" b="1" i="1" dirty="0" err="1"/>
              <a:t>var</a:t>
            </a:r>
            <a:r>
              <a:rPr lang="ru-RU" b="1" i="1" dirty="0"/>
              <a:t>. </a:t>
            </a:r>
            <a:r>
              <a:rPr lang="en-US" b="1" i="1" dirty="0" err="1"/>
              <a:t>kurstaki</a:t>
            </a:r>
            <a:endParaRPr lang="ru-RU" b="1" dirty="0"/>
          </a:p>
          <a:p>
            <a:r>
              <a:rPr lang="ru-RU" b="1" dirty="0"/>
              <a:t>Действующие агенты – белковый эндотоксин, споры культуры-продуцента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8B696957-E689-450E-B51A-1878B456AA94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23" name="Скругленный прямоугольник 29">
              <a:extLst>
                <a:ext uri="{FF2B5EF4-FFF2-40B4-BE49-F238E27FC236}">
                  <a16:creationId xmlns:a16="http://schemas.microsoft.com/office/drawing/2014/main" xmlns="" id="{93CA1ED2-4CFD-49FB-884A-BA1E89E4C52F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25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D1CECEE7-5BEC-4A60-8786-297E6A5FB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97637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5168" y="3423168"/>
            <a:ext cx="5449282" cy="5311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9288" y="3030528"/>
            <a:ext cx="7899471" cy="184664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5400" b="1" dirty="0"/>
              <a:t>БИОИНСЕКТОАКАРИЦИД</a:t>
            </a:r>
            <a:r>
              <a:rPr lang="ru-RU" sz="6000" b="1" dirty="0"/>
              <a:t> </a:t>
            </a:r>
            <a:r>
              <a:rPr lang="ru-RU" sz="5400" b="1" dirty="0"/>
              <a:t>БИТОКСИБАЦИЛЛИН™</a:t>
            </a:r>
            <a:endParaRPr lang="ru-RU" sz="5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0773531"/>
              </p:ext>
            </p:extLst>
          </p:nvPr>
        </p:nvGraphicFramePr>
        <p:xfrm>
          <a:off x="5712118" y="5044307"/>
          <a:ext cx="8229599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51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69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НАЗНАЧЕНИЕ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Битоксибациллин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™ – препарат для защиты сельскохозяйственных культур от гусениц чешуекрылых насекомых, паутинного клеща и личинок колорадского жука.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СОСТАВ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Битоксибациллин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™ производится на основе штамма </a:t>
                      </a:r>
                      <a:r>
                        <a:rPr lang="pt-BR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Bacillus thuringiensis var. thuringiensis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состав </a:t>
                      </a:r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Битоксибациллина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входят следующие компоненты:</a:t>
                      </a:r>
                    </a:p>
                    <a:p>
                      <a:pPr marL="285750" marR="0" lvl="0" indent="-285750" algn="l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споры и клетки культуры</a:t>
                      </a: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продуцента </a:t>
                      </a:r>
                      <a:r>
                        <a:rPr lang="pt-BR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Bacillus thuringiensis var. thuringiensis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дельта-эндотоксин в форме белковых кристаллов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термостабильный бета-экзотоксин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инертные наполнители, обеспечивающие сохранность и стабильность препарата.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65384" y="4877175"/>
            <a:ext cx="2388251" cy="23882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1" name="Группа 20"/>
          <p:cNvGrpSpPr/>
          <p:nvPr/>
        </p:nvGrpSpPr>
        <p:grpSpPr>
          <a:xfrm>
            <a:off x="2420909" y="460436"/>
            <a:ext cx="2431437" cy="2431437"/>
            <a:chOff x="3891783" y="510722"/>
            <a:chExt cx="2431437" cy="2431437"/>
          </a:xfrm>
        </p:grpSpPr>
        <p:sp>
          <p:nvSpPr>
            <p:cNvPr id="24" name="Овал 23"/>
            <p:cNvSpPr/>
            <p:nvPr/>
          </p:nvSpPr>
          <p:spPr>
            <a:xfrm>
              <a:off x="3891783" y="510722"/>
              <a:ext cx="2431437" cy="2431437"/>
            </a:xfrm>
            <a:prstGeom prst="ellipse">
              <a:avLst/>
            </a:prstGeom>
            <a:blipFill rotWithShape="0"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" name="Овал 8"/>
            <p:cNvSpPr/>
            <p:nvPr/>
          </p:nvSpPr>
          <p:spPr>
            <a:xfrm>
              <a:off x="4247859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506417" y="460437"/>
            <a:ext cx="2431437" cy="2431437"/>
            <a:chOff x="5836933" y="510722"/>
            <a:chExt cx="2431437" cy="2431437"/>
          </a:xfrm>
        </p:grpSpPr>
        <p:sp>
          <p:nvSpPr>
            <p:cNvPr id="28" name="Овал 27"/>
            <p:cNvSpPr/>
            <p:nvPr/>
          </p:nvSpPr>
          <p:spPr>
            <a:xfrm>
              <a:off x="5836933" y="510722"/>
              <a:ext cx="2431437" cy="2431437"/>
            </a:xfrm>
            <a:prstGeom prst="ellipse">
              <a:avLst/>
            </a:prstGeom>
            <a:blipFill rotWithShape="0"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9" name="Овал 10"/>
            <p:cNvSpPr/>
            <p:nvPr/>
          </p:nvSpPr>
          <p:spPr>
            <a:xfrm>
              <a:off x="6193009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589888" y="460435"/>
            <a:ext cx="2431437" cy="2431437"/>
            <a:chOff x="7782082" y="510722"/>
            <a:chExt cx="2431437" cy="2431437"/>
          </a:xfrm>
        </p:grpSpPr>
        <p:sp>
          <p:nvSpPr>
            <p:cNvPr id="33" name="Овал 32"/>
            <p:cNvSpPr/>
            <p:nvPr/>
          </p:nvSpPr>
          <p:spPr>
            <a:xfrm>
              <a:off x="7782082" y="510722"/>
              <a:ext cx="2431437" cy="2431437"/>
            </a:xfrm>
            <a:prstGeom prst="ellipse">
              <a:avLst/>
            </a:prstGeom>
            <a:blipFill rotWithShape="0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4" name="Овал 12"/>
            <p:cNvSpPr/>
            <p:nvPr/>
          </p:nvSpPr>
          <p:spPr>
            <a:xfrm>
              <a:off x="8138158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805606" y="460437"/>
            <a:ext cx="2431437" cy="2431437"/>
            <a:chOff x="9727232" y="510722"/>
            <a:chExt cx="2431437" cy="2431437"/>
          </a:xfrm>
        </p:grpSpPr>
        <p:sp>
          <p:nvSpPr>
            <p:cNvPr id="36" name="Овал 35"/>
            <p:cNvSpPr/>
            <p:nvPr/>
          </p:nvSpPr>
          <p:spPr>
            <a:xfrm>
              <a:off x="9727232" y="510722"/>
              <a:ext cx="2431437" cy="2431437"/>
            </a:xfrm>
            <a:prstGeom prst="ellipse">
              <a:avLst/>
            </a:prstGeom>
            <a:blipFill rotWithShape="0"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7" name="Овал 14"/>
            <p:cNvSpPr/>
            <p:nvPr/>
          </p:nvSpPr>
          <p:spPr>
            <a:xfrm>
              <a:off x="10083308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B8718479-6A8E-4B34-A470-BD9E694476D1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38" name="Скругленный прямоугольник 29">
              <a:extLst>
                <a:ext uri="{FF2B5EF4-FFF2-40B4-BE49-F238E27FC236}">
                  <a16:creationId xmlns:a16="http://schemas.microsoft.com/office/drawing/2014/main" xmlns="" id="{06C63C2F-3A56-4D41-9A8C-1FA04962114A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39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3A819D65-1A03-4AAC-8D2E-1C7A2F14B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23294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490161" y="1244039"/>
            <a:ext cx="6187869" cy="156964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БИТОКСИБАЦИЛЛИН™ </a:t>
            </a:r>
            <a:r>
              <a:rPr lang="ru-RU" sz="4800" b="1" dirty="0"/>
              <a:t>Механизм действия</a:t>
            </a:r>
            <a:endParaRPr lang="ru-RU" sz="4800" b="1" baseline="30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75783" y="1458937"/>
            <a:ext cx="5852814" cy="88240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29050" y="2970084"/>
            <a:ext cx="1479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Эндотоксин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31558" y="2788403"/>
            <a:ext cx="1479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Экзотоксин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31057" y="2606722"/>
            <a:ext cx="600501" cy="36336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629615" y="2961210"/>
            <a:ext cx="5281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Продуцент - </a:t>
            </a:r>
            <a:r>
              <a:rPr lang="en-US" b="1" i="1" dirty="0"/>
              <a:t>Bacillus thuringiensis </a:t>
            </a:r>
            <a:r>
              <a:rPr lang="en-US" b="1" i="1" dirty="0" err="1"/>
              <a:t>var</a:t>
            </a:r>
            <a:r>
              <a:rPr lang="ru-RU" b="1" i="1" dirty="0"/>
              <a:t>. </a:t>
            </a:r>
            <a:r>
              <a:rPr lang="en-US" b="1" i="1" dirty="0"/>
              <a:t>thuringiensis</a:t>
            </a:r>
            <a:endParaRPr lang="ru-RU" b="1" i="1" dirty="0"/>
          </a:p>
          <a:p>
            <a:r>
              <a:rPr lang="ru-RU" b="1" dirty="0"/>
              <a:t>Действующие агенты – </a:t>
            </a:r>
            <a:r>
              <a:rPr lang="ru-RU" dirty="0"/>
              <a:t>β-экзотоксин, белковый эндотоксин, споры культуры-продуцента 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4071" y="4442710"/>
            <a:ext cx="6368335" cy="5178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928D5A53-8944-4120-9733-0D118E989CBF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4" name="Скругленный прямоугольник 29">
              <a:extLst>
                <a:ext uri="{FF2B5EF4-FFF2-40B4-BE49-F238E27FC236}">
                  <a16:creationId xmlns:a16="http://schemas.microsoft.com/office/drawing/2014/main" xmlns="" id="{A28A981C-C0C7-4E77-B74F-97F28895E8A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6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679872D3-5812-446C-BAA3-30441C3E0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25619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469797" y="823678"/>
            <a:ext cx="2282400" cy="2282400"/>
            <a:chOff x="215533" y="1575"/>
            <a:chExt cx="3449731" cy="3449731"/>
          </a:xfrm>
        </p:grpSpPr>
        <p:sp>
          <p:nvSpPr>
            <p:cNvPr id="27" name="Овал 26"/>
            <p:cNvSpPr/>
            <p:nvPr/>
          </p:nvSpPr>
          <p:spPr>
            <a:xfrm>
              <a:off x="215533" y="1575"/>
              <a:ext cx="3449731" cy="3449731"/>
            </a:xfrm>
            <a:prstGeom prst="ellipse">
              <a:avLst/>
            </a:prstGeom>
            <a:blipFill rotWithShape="0">
              <a:blip r:embed="rId3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8" name="Овал 4"/>
            <p:cNvSpPr/>
            <p:nvPr/>
          </p:nvSpPr>
          <p:spPr>
            <a:xfrm>
              <a:off x="720734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5400" rIns="18985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864391" y="877146"/>
            <a:ext cx="2282400" cy="2282400"/>
            <a:chOff x="2975318" y="1575"/>
            <a:chExt cx="3449731" cy="3449731"/>
          </a:xfrm>
        </p:grpSpPr>
        <p:sp>
          <p:nvSpPr>
            <p:cNvPr id="24" name="Овал 23"/>
            <p:cNvSpPr/>
            <p:nvPr/>
          </p:nvSpPr>
          <p:spPr>
            <a:xfrm>
              <a:off x="2975318" y="1575"/>
              <a:ext cx="3449731" cy="3449731"/>
            </a:xfrm>
            <a:prstGeom prst="ellipse">
              <a:avLst/>
            </a:prstGeom>
            <a:blipFill rotWithShape="0"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" name="Овал 6"/>
            <p:cNvSpPr/>
            <p:nvPr/>
          </p:nvSpPr>
          <p:spPr>
            <a:xfrm>
              <a:off x="3480519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35560" rIns="18985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209773" y="877146"/>
            <a:ext cx="2282400" cy="2282400"/>
            <a:chOff x="5735103" y="1575"/>
            <a:chExt cx="3449731" cy="3449731"/>
          </a:xfrm>
        </p:grpSpPr>
        <p:sp>
          <p:nvSpPr>
            <p:cNvPr id="21" name="Овал 20"/>
            <p:cNvSpPr/>
            <p:nvPr/>
          </p:nvSpPr>
          <p:spPr>
            <a:xfrm>
              <a:off x="5735103" y="1575"/>
              <a:ext cx="3449731" cy="3449731"/>
            </a:xfrm>
            <a:prstGeom prst="ellipse">
              <a:avLst/>
            </a:prstGeom>
            <a:blipFill rotWithShape="0"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Овал 8"/>
            <p:cNvSpPr/>
            <p:nvPr/>
          </p:nvSpPr>
          <p:spPr>
            <a:xfrm>
              <a:off x="6240304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2860" rIns="18985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52014" y="877146"/>
            <a:ext cx="2282400" cy="2282400"/>
            <a:chOff x="8494888" y="1575"/>
            <a:chExt cx="3449731" cy="3449731"/>
          </a:xfrm>
        </p:grpSpPr>
        <p:sp>
          <p:nvSpPr>
            <p:cNvPr id="16" name="Овал 15"/>
            <p:cNvSpPr/>
            <p:nvPr/>
          </p:nvSpPr>
          <p:spPr>
            <a:xfrm>
              <a:off x="8494888" y="1575"/>
              <a:ext cx="3449731" cy="3449731"/>
            </a:xfrm>
            <a:prstGeom prst="ellipse">
              <a:avLst/>
            </a:prstGeom>
            <a:blipFill rotWithShape="0"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Овал 10"/>
            <p:cNvSpPr/>
            <p:nvPr/>
          </p:nvSpPr>
          <p:spPr>
            <a:xfrm>
              <a:off x="9000089" y="506776"/>
              <a:ext cx="2439329" cy="2439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89850" tIns="22860" rIns="18985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1556" y="3423167"/>
            <a:ext cx="5449282" cy="5311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2117" y="3846842"/>
            <a:ext cx="7899471" cy="196975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4000" b="1" dirty="0"/>
              <a:t>Природный регулятор роста растений </a:t>
            </a:r>
            <a:r>
              <a:rPr lang="ru-RU" sz="5400" b="1" dirty="0"/>
              <a:t>ГИББЕРСИБ® </a:t>
            </a:r>
            <a:endParaRPr lang="ru-RU" sz="5400" dirty="0"/>
          </a:p>
          <a:p>
            <a:r>
              <a:rPr lang="ru-RU" sz="2800" b="1" dirty="0"/>
              <a:t>(фитогормон </a:t>
            </a:r>
            <a:r>
              <a:rPr lang="ru-RU" sz="2800" b="1" dirty="0" err="1"/>
              <a:t>дитерпеновой</a:t>
            </a:r>
            <a:r>
              <a:rPr lang="ru-RU" sz="2800" b="1" dirty="0"/>
              <a:t> природы)</a:t>
            </a:r>
            <a:endParaRPr lang="ru-RU" sz="28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0303511"/>
              </p:ext>
            </p:extLst>
          </p:nvPr>
        </p:nvGraphicFramePr>
        <p:xfrm>
          <a:off x="5712117" y="5987576"/>
          <a:ext cx="822959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51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69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НАЗНАЧЕНИЕ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Гибберсиб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 предназначен для повышения энергии прорастания семян и стимуляции роста растений действуют в одном направлении с ауксинами и являются антагонистами </a:t>
                      </a: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цитокининов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абсцизовой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кислоты (АБК).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СОСТАВ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Гибберсиб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представляет из себя 9 % комплекс натриевых солей высокоактивных гиббереллинов А3, А7, изо-А3, изо-А7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МЕХАНИЗМ ДЕЙСТВИЯ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Гиббереллины - вызывают запуск экспрессии генов α-амилаз в алейроновом слое, что приводит к лизису крахмальных гранул эндосперма и обеспечивает молодой проросток питательными веществами.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94425" y="4866639"/>
            <a:ext cx="2424224" cy="24242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1FB1FD51-65FA-4EC3-A292-73DF1D22C49A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30" name="Скругленный прямоугольник 29">
              <a:extLst>
                <a:ext uri="{FF2B5EF4-FFF2-40B4-BE49-F238E27FC236}">
                  <a16:creationId xmlns:a16="http://schemas.microsoft.com/office/drawing/2014/main" xmlns="" id="{2672A547-EFE0-4171-AE03-81D0905297C1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3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D9A27A5A-3678-40AA-94E6-0EAFB414E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139869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5168" y="3423168"/>
            <a:ext cx="5449282" cy="5311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2036" y="3383973"/>
            <a:ext cx="7899471" cy="153887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ru-RU" sz="4000" b="1" dirty="0"/>
              <a:t>Микробиологическое удобрение</a:t>
            </a:r>
          </a:p>
          <a:p>
            <a:r>
              <a:rPr lang="ru-RU" sz="5400" b="1" dirty="0"/>
              <a:t>АЗОФИТ®</a:t>
            </a:r>
            <a:endParaRPr lang="ru-RU" sz="54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7335081"/>
              </p:ext>
            </p:extLst>
          </p:nvPr>
        </p:nvGraphicFramePr>
        <p:xfrm>
          <a:off x="5742036" y="5040098"/>
          <a:ext cx="8229599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51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69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НАЗНАЧЕНИЕ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Азофит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предназначен для улучшения азотного и фосфорного питания растений за счет фиксации атмосферного азота бактериями.  </a:t>
                      </a:r>
                      <a:r>
                        <a:rPr lang="ru-RU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Азофит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является землеудобрительным препаратом. Способствует  усилению корнеобразования, роста и развития растений.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СОСТАВ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Основу препарата составляют живые азотфиксирующие бактерии из рода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Azotobacter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vinelandii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способные фиксировать азот из атмосферы.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МЕХАНИЗМ ДЕЙСТВИЯ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Азотфиксирующие бактерии фиксируют атмосферный азот, выделяя его в почву в доступной для растений форме. Азотфиксирующие бактерии также выделяют биологически активные вещества (никотиновую и пантотеновую кислоты, пиридоксин, биотин, гетероауксин, гиббереллин и др.). Эти вещества стимулируют рост растений, корнеобразование, повышают урожайность. 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33902" y="4922844"/>
            <a:ext cx="2311814" cy="231181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16226" y="4449170"/>
            <a:ext cx="1273583" cy="12735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3" name="Группа 32"/>
          <p:cNvGrpSpPr/>
          <p:nvPr/>
        </p:nvGrpSpPr>
        <p:grpSpPr>
          <a:xfrm>
            <a:off x="2207814" y="668578"/>
            <a:ext cx="2431437" cy="2431437"/>
            <a:chOff x="1484" y="510722"/>
            <a:chExt cx="2431437" cy="2431437"/>
          </a:xfrm>
        </p:grpSpPr>
        <p:sp>
          <p:nvSpPr>
            <p:cNvPr id="49" name="Овал 48"/>
            <p:cNvSpPr/>
            <p:nvPr/>
          </p:nvSpPr>
          <p:spPr>
            <a:xfrm>
              <a:off x="1484" y="510722"/>
              <a:ext cx="2431437" cy="2431437"/>
            </a:xfrm>
            <a:prstGeom prst="ellipse">
              <a:avLst/>
            </a:prstGeom>
            <a:blipFill rotWithShape="0"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0" name="Овал 4"/>
            <p:cNvSpPr/>
            <p:nvPr/>
          </p:nvSpPr>
          <p:spPr>
            <a:xfrm>
              <a:off x="357560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5400" rIns="13381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248582" y="668578"/>
            <a:ext cx="2431437" cy="2431437"/>
            <a:chOff x="1946634" y="510722"/>
            <a:chExt cx="2431437" cy="2431437"/>
          </a:xfrm>
        </p:grpSpPr>
        <p:sp>
          <p:nvSpPr>
            <p:cNvPr id="47" name="Овал 46"/>
            <p:cNvSpPr/>
            <p:nvPr/>
          </p:nvSpPr>
          <p:spPr>
            <a:xfrm>
              <a:off x="1946634" y="510722"/>
              <a:ext cx="2431437" cy="2431437"/>
            </a:xfrm>
            <a:prstGeom prst="ellipse">
              <a:avLst/>
            </a:prstGeom>
            <a:blipFill rotWithShape="0">
              <a:blip r:embed="rId7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8" name="Овал 6"/>
            <p:cNvSpPr/>
            <p:nvPr/>
          </p:nvSpPr>
          <p:spPr>
            <a:xfrm>
              <a:off x="2302710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35560" rIns="13381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526318" y="668577"/>
            <a:ext cx="2431437" cy="2431437"/>
            <a:chOff x="3891783" y="510722"/>
            <a:chExt cx="2431437" cy="2431437"/>
          </a:xfrm>
        </p:grpSpPr>
        <p:sp>
          <p:nvSpPr>
            <p:cNvPr id="45" name="Овал 44"/>
            <p:cNvSpPr/>
            <p:nvPr/>
          </p:nvSpPr>
          <p:spPr>
            <a:xfrm>
              <a:off x="3891783" y="510722"/>
              <a:ext cx="2431437" cy="2431437"/>
            </a:xfrm>
            <a:prstGeom prst="ellipse">
              <a:avLst/>
            </a:prstGeom>
            <a:blipFill rotWithShape="0"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6" name="Овал 8"/>
            <p:cNvSpPr/>
            <p:nvPr/>
          </p:nvSpPr>
          <p:spPr>
            <a:xfrm>
              <a:off x="4247859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611826" y="668578"/>
            <a:ext cx="2431437" cy="2431437"/>
            <a:chOff x="5836933" y="510722"/>
            <a:chExt cx="2431437" cy="2431437"/>
          </a:xfrm>
        </p:grpSpPr>
        <p:sp>
          <p:nvSpPr>
            <p:cNvPr id="43" name="Овал 42"/>
            <p:cNvSpPr/>
            <p:nvPr/>
          </p:nvSpPr>
          <p:spPr>
            <a:xfrm>
              <a:off x="5836933" y="510722"/>
              <a:ext cx="2431437" cy="2431437"/>
            </a:xfrm>
            <a:prstGeom prst="ellipse">
              <a:avLst/>
            </a:prstGeom>
            <a:blipFill rotWithShape="0">
              <a:blip r:embed="rId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4" name="Овал 10"/>
            <p:cNvSpPr/>
            <p:nvPr/>
          </p:nvSpPr>
          <p:spPr>
            <a:xfrm>
              <a:off x="6193009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695297" y="668576"/>
            <a:ext cx="2431437" cy="2431437"/>
            <a:chOff x="7782082" y="510722"/>
            <a:chExt cx="2431437" cy="2431437"/>
          </a:xfrm>
        </p:grpSpPr>
        <p:sp>
          <p:nvSpPr>
            <p:cNvPr id="41" name="Овал 40"/>
            <p:cNvSpPr/>
            <p:nvPr/>
          </p:nvSpPr>
          <p:spPr>
            <a:xfrm>
              <a:off x="7782082" y="510722"/>
              <a:ext cx="2431437" cy="2431437"/>
            </a:xfrm>
            <a:prstGeom prst="ellipse">
              <a:avLst/>
            </a:prstGeom>
            <a:blipFill rotWithShape="0">
              <a:blip r:embed="rId10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2" name="Овал 12"/>
            <p:cNvSpPr/>
            <p:nvPr/>
          </p:nvSpPr>
          <p:spPr>
            <a:xfrm>
              <a:off x="8138158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911015" y="668578"/>
            <a:ext cx="2431437" cy="2431437"/>
            <a:chOff x="9727232" y="510722"/>
            <a:chExt cx="2431437" cy="2431437"/>
          </a:xfrm>
        </p:grpSpPr>
        <p:sp>
          <p:nvSpPr>
            <p:cNvPr id="39" name="Овал 38"/>
            <p:cNvSpPr/>
            <p:nvPr/>
          </p:nvSpPr>
          <p:spPr>
            <a:xfrm>
              <a:off x="9727232" y="510722"/>
              <a:ext cx="2431437" cy="2431437"/>
            </a:xfrm>
            <a:prstGeom prst="ellipse">
              <a:avLst/>
            </a:prstGeom>
            <a:blipFill rotWithShape="0">
              <a:blip r:embed="rId11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0" name="Овал 14"/>
            <p:cNvSpPr/>
            <p:nvPr/>
          </p:nvSpPr>
          <p:spPr>
            <a:xfrm>
              <a:off x="10083308" y="866798"/>
              <a:ext cx="1719285" cy="17192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3810" tIns="22860" rIns="13381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9687D987-0F80-4D62-B170-8FBC3F8236FB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51" name="Скругленный прямоугольник 29">
              <a:extLst>
                <a:ext uri="{FF2B5EF4-FFF2-40B4-BE49-F238E27FC236}">
                  <a16:creationId xmlns:a16="http://schemas.microsoft.com/office/drawing/2014/main" xmlns="" id="{4F1271D5-927A-4075-A385-1FECFC3647BF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52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A7EB4055-C9D2-495E-BF09-DFED8F29E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92298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193" y="3479243"/>
            <a:ext cx="8379726" cy="6068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74245" y="779165"/>
            <a:ext cx="9408740" cy="230831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АЗОФИТ®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</a:rPr>
              <a:t>микробиологическое удобрение</a:t>
            </a:r>
          </a:p>
          <a:p>
            <a:pPr algn="ctr"/>
            <a:r>
              <a:rPr lang="ru-RU" sz="4800" b="1" dirty="0"/>
              <a:t>Механизм действия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409974" y="3517622"/>
            <a:ext cx="4333322" cy="5550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baseline="30000" dirty="0"/>
              <a:t>Бактерии, фиксируя атмосферный азот, выделяют его в почву в доступной для растения форме. За счет этого компенсируется недостаток  минерального азота в почве и  усиливается выделение витаминов, ростостимулирующих и антибиотических веществ. Витамины способствуют восстановлению обменных процессов в растениях и усиливают фотосинтез. Ростостимулирующие вещества, ауксины, усиливают корнеобразование и увеличивают корневую массу, ускоряют интенсивность роста растений, повышают урожайность. </a:t>
            </a:r>
            <a:r>
              <a:rPr lang="ru-RU" sz="2800" b="1" baseline="30000" dirty="0" err="1"/>
              <a:t>Бактириоцины</a:t>
            </a:r>
            <a:r>
              <a:rPr lang="ru-RU" sz="2800" b="1" baseline="30000" dirty="0"/>
              <a:t> повышают устойчивость к заболеваниям, особенно, корневым </a:t>
            </a:r>
            <a:r>
              <a:rPr lang="ru-RU" sz="2800" b="1" baseline="30000" dirty="0" err="1"/>
              <a:t>гнилям</a:t>
            </a:r>
            <a:r>
              <a:rPr lang="ru-RU" sz="2800" b="1" baseline="30000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90403" y="3782994"/>
            <a:ext cx="21844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АЗОФИТ ®</a:t>
            </a:r>
          </a:p>
          <a:p>
            <a:endParaRPr lang="ru-RU" b="1" dirty="0"/>
          </a:p>
          <a:p>
            <a:r>
              <a:rPr lang="ru-RU" b="1" dirty="0"/>
              <a:t>Атмосферный азот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071278EB-1238-4AE4-991C-7AA00FC742FC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0" name="Скругленный прямоугольник 29">
              <a:extLst>
                <a:ext uri="{FF2B5EF4-FFF2-40B4-BE49-F238E27FC236}">
                  <a16:creationId xmlns:a16="http://schemas.microsoft.com/office/drawing/2014/main" xmlns="" id="{A6C8915C-BF33-400F-876D-FF99396B7356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2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A8F25CFA-9145-47E1-95CC-BB8B3FB23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586940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3" name="Группа 2"/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2050" name="Picture 2" descr="C:\Users\Рома\Documents\Слойууу 6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sp>
        <p:nvSpPr>
          <p:cNvPr id="2" name="Прямоугольник 1"/>
          <p:cNvSpPr/>
          <p:nvPr/>
        </p:nvSpPr>
        <p:spPr>
          <a:xfrm>
            <a:off x="430823" y="376938"/>
            <a:ext cx="13540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Подбор сортов и гибридов Рапса</a:t>
            </a:r>
          </a:p>
          <a:p>
            <a:pPr algn="ctr"/>
            <a:r>
              <a:rPr lang="ru-RU" sz="3600" dirty="0">
                <a:cs typeface="Times New Roman" panose="02020603050405020304" pitchFamily="18" charset="0"/>
              </a:rPr>
              <a:t>(районированные сорта ярового рапса в Кировской области)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9C431A27-3368-4EFB-A708-ED623FC55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4375981"/>
              </p:ext>
            </p:extLst>
          </p:nvPr>
        </p:nvGraphicFramePr>
        <p:xfrm>
          <a:off x="290624" y="1696142"/>
          <a:ext cx="13820552" cy="8217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5138">
                  <a:extLst>
                    <a:ext uri="{9D8B030D-6E8A-4147-A177-3AD203B41FA5}">
                      <a16:colId xmlns:a16="http://schemas.microsoft.com/office/drawing/2014/main" xmlns="" val="230131541"/>
                    </a:ext>
                  </a:extLst>
                </a:gridCol>
                <a:gridCol w="3455138">
                  <a:extLst>
                    <a:ext uri="{9D8B030D-6E8A-4147-A177-3AD203B41FA5}">
                      <a16:colId xmlns:a16="http://schemas.microsoft.com/office/drawing/2014/main" xmlns="" val="4109787511"/>
                    </a:ext>
                  </a:extLst>
                </a:gridCol>
                <a:gridCol w="3455138">
                  <a:extLst>
                    <a:ext uri="{9D8B030D-6E8A-4147-A177-3AD203B41FA5}">
                      <a16:colId xmlns:a16="http://schemas.microsoft.com/office/drawing/2014/main" xmlns="" val="2272729818"/>
                    </a:ext>
                  </a:extLst>
                </a:gridCol>
                <a:gridCol w="3455138">
                  <a:extLst>
                    <a:ext uri="{9D8B030D-6E8A-4147-A177-3AD203B41FA5}">
                      <a16:colId xmlns:a16="http://schemas.microsoft.com/office/drawing/2014/main" xmlns="" val="3766274823"/>
                    </a:ext>
                  </a:extLst>
                </a:gridCol>
              </a:tblGrid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Сорт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Оригинатор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/>
                        <a:t>Ср.урожай</a:t>
                      </a:r>
                      <a:r>
                        <a:rPr lang="ru-RU" sz="2400" b="1" dirty="0"/>
                        <a:t> семян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/>
                        <a:t>Ср.урожай</a:t>
                      </a:r>
                      <a:r>
                        <a:rPr lang="ru-RU" sz="2400" b="1" dirty="0"/>
                        <a:t> СВ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01042203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Форум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Всероссийский НИПТИ рапса (Липецк)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6,6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24,5 ц/га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73179916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Ярило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ВНИИ рапса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9,3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09351039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Джерри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KWS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14,8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00970898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Галант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ВНИИ масличных культур (Краснодар) и ВНИИ рапса (Липецк)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8 до 15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34-56 ц/га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27845004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Таврион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ГНУ ВНИИ масличных культур им. </a:t>
                      </a:r>
                      <a:r>
                        <a:rPr lang="ru-RU" sz="2000" dirty="0" err="1"/>
                        <a:t>В.С.Пустовойта</a:t>
                      </a:r>
                      <a:r>
                        <a:rPr lang="ru-RU" sz="2000" dirty="0"/>
                        <a:t> (Краснодар)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18,8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35,8 ц/га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105183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Риф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ГНУ ВНИИ РАПСА (Липецк)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13-19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37,8 ц/га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02402774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Гибрид </a:t>
                      </a:r>
                      <a:r>
                        <a:rPr lang="ru-RU" sz="2000" dirty="0" err="1"/>
                        <a:t>Дилайт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BAYER CROPSCIENCE AG</a:t>
                      </a:r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19,1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66200264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Атлант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ГНУ ВНИИ РАПСА (Липецк)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22,7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00750714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Форпост КЛ (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</a:rPr>
                        <a:t>с 2022</a:t>
                      </a:r>
                      <a:r>
                        <a:rPr lang="ru-RU" sz="2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ЛНИИР-филиал ФГБНУ ФНЦ ВНИИМК (Липецк)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21,3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61512587"/>
                  </a:ext>
                </a:extLst>
              </a:tr>
              <a:tr h="6837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Эребус (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</a:rPr>
                        <a:t>с 2022</a:t>
                      </a:r>
                      <a:r>
                        <a:rPr lang="ru-RU" sz="2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ЛНИИР-филиал ФГБНУ ФНЦ ВНИИМК (Липецк)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2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897596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C5E1D3-AEF1-4E94-8055-2442CE7FD41F}"/>
              </a:ext>
            </a:extLst>
          </p:cNvPr>
          <p:cNvSpPr txBox="1"/>
          <p:nvPr/>
        </p:nvSpPr>
        <p:spPr>
          <a:xfrm>
            <a:off x="1310054" y="10057281"/>
            <a:ext cx="7271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4"/>
              </a:rPr>
              <a:t>https://kleverkirov.ru/</a:t>
            </a:r>
            <a:r>
              <a:rPr lang="ru-RU" sz="2400" dirty="0"/>
              <a:t>           </a:t>
            </a:r>
            <a:r>
              <a:rPr lang="en-US" sz="2400" dirty="0">
                <a:hlinkClick r:id="rId5"/>
              </a:rPr>
              <a:t>https://glavagronom.ru/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4269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68926CD6-0A8A-42BF-87C9-FA4E265450A8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4" name="Скругленный прямоугольник 29">
              <a:extLst>
                <a:ext uri="{FF2B5EF4-FFF2-40B4-BE49-F238E27FC236}">
                  <a16:creationId xmlns:a16="http://schemas.microsoft.com/office/drawing/2014/main" xmlns="" id="{717E326C-B9FB-4B62-BE77-F00FF6B82B5B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5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713CDBD-5238-4B88-A66A-8FAABF41C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62626C-4258-4ED8-8598-9527A3225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421" y="-1628"/>
            <a:ext cx="9018315" cy="108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02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68926CD6-0A8A-42BF-87C9-FA4E265450A8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4" name="Скругленный прямоугольник 29">
              <a:extLst>
                <a:ext uri="{FF2B5EF4-FFF2-40B4-BE49-F238E27FC236}">
                  <a16:creationId xmlns:a16="http://schemas.microsoft.com/office/drawing/2014/main" xmlns="" id="{717E326C-B9FB-4B62-BE77-F00FF6B82B5B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5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713CDBD-5238-4B88-A66A-8FAABF41C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1F5F5C-91EA-4CE3-B1E8-24AE93317FDF}"/>
              </a:ext>
            </a:extLst>
          </p:cNvPr>
          <p:cNvSpPr txBox="1"/>
          <p:nvPr/>
        </p:nvSpPr>
        <p:spPr>
          <a:xfrm>
            <a:off x="577516" y="412448"/>
            <a:ext cx="13491410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Экономика</a:t>
            </a:r>
          </a:p>
          <a:p>
            <a:endParaRPr lang="ru-RU" sz="3600" dirty="0"/>
          </a:p>
          <a:p>
            <a:r>
              <a:rPr lang="ru-RU" sz="3200" dirty="0" err="1"/>
              <a:t>Азофит</a:t>
            </a:r>
            <a:r>
              <a:rPr lang="ru-RU" sz="3200" dirty="0"/>
              <a:t> – 20 кг доступных азота-фосфора-калия (ДАФК)/1 га</a:t>
            </a:r>
          </a:p>
          <a:p>
            <a:r>
              <a:rPr lang="ru-RU" sz="3200" dirty="0"/>
              <a:t> </a:t>
            </a:r>
          </a:p>
          <a:p>
            <a:r>
              <a:rPr lang="ru-RU" sz="3200" dirty="0" err="1"/>
              <a:t>Аммофоска</a:t>
            </a:r>
            <a:r>
              <a:rPr lang="ru-RU" sz="3200" dirty="0"/>
              <a:t> 16-16-16 – 30 </a:t>
            </a:r>
            <a:r>
              <a:rPr lang="ru-RU" sz="3200" dirty="0" err="1"/>
              <a:t>руб</a:t>
            </a:r>
            <a:r>
              <a:rPr lang="ru-RU" sz="3200" dirty="0"/>
              <a:t>/кг</a:t>
            </a:r>
          </a:p>
          <a:p>
            <a:r>
              <a:rPr lang="ru-RU" sz="3200" dirty="0"/>
              <a:t>16% это 0,16 кг ДАФК в 1 кг удобрения</a:t>
            </a:r>
          </a:p>
          <a:p>
            <a:r>
              <a:rPr lang="ru-RU" sz="3200" dirty="0"/>
              <a:t>20 кг ДАФК это 125 кг аммофоса = </a:t>
            </a:r>
            <a:r>
              <a:rPr lang="ru-RU" sz="3200" b="1" dirty="0">
                <a:solidFill>
                  <a:srgbClr val="FF0000"/>
                </a:solidFill>
              </a:rPr>
              <a:t>3750 </a:t>
            </a:r>
            <a:r>
              <a:rPr lang="ru-RU" sz="3200" b="1" dirty="0" err="1">
                <a:solidFill>
                  <a:srgbClr val="FF0000"/>
                </a:solidFill>
              </a:rPr>
              <a:t>руб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ru-RU" sz="3200" dirty="0"/>
              <a:t> </a:t>
            </a:r>
          </a:p>
          <a:p>
            <a:r>
              <a:rPr lang="ru-RU" sz="3200" dirty="0" err="1"/>
              <a:t>Азофит</a:t>
            </a:r>
            <a:r>
              <a:rPr lang="ru-RU" sz="3200" dirty="0"/>
              <a:t> (азот) + </a:t>
            </a:r>
            <a:r>
              <a:rPr lang="ru-RU" sz="3200" dirty="0" err="1"/>
              <a:t>Азофит</a:t>
            </a:r>
            <a:r>
              <a:rPr lang="ru-RU" sz="3200" dirty="0"/>
              <a:t> (фосфор) на 1 </a:t>
            </a:r>
            <a:r>
              <a:rPr lang="ru-RU" sz="3200" dirty="0" err="1"/>
              <a:t>тн.семян</a:t>
            </a:r>
            <a:r>
              <a:rPr lang="ru-RU" sz="3200" dirty="0"/>
              <a:t> – 2 л = 492 </a:t>
            </a:r>
            <a:r>
              <a:rPr lang="ru-RU" sz="3200" dirty="0" err="1"/>
              <a:t>руб</a:t>
            </a:r>
            <a:r>
              <a:rPr lang="ru-RU" sz="3200" dirty="0"/>
              <a:t>/</a:t>
            </a:r>
            <a:r>
              <a:rPr lang="ru-RU" sz="3200" dirty="0" err="1"/>
              <a:t>тн</a:t>
            </a:r>
            <a:r>
              <a:rPr lang="ru-RU" sz="3200" dirty="0"/>
              <a:t> При норме высева 280 кг/га = </a:t>
            </a:r>
            <a:r>
              <a:rPr lang="ru-RU" sz="3200" b="1" dirty="0">
                <a:solidFill>
                  <a:srgbClr val="00B050"/>
                </a:solidFill>
              </a:rPr>
              <a:t>138 </a:t>
            </a:r>
            <a:r>
              <a:rPr lang="ru-RU" sz="3200" b="1" dirty="0" err="1">
                <a:solidFill>
                  <a:srgbClr val="00B050"/>
                </a:solidFill>
              </a:rPr>
              <a:t>руб</a:t>
            </a:r>
            <a:r>
              <a:rPr lang="ru-RU" sz="3200" b="1" dirty="0">
                <a:solidFill>
                  <a:srgbClr val="00B050"/>
                </a:solidFill>
              </a:rPr>
              <a:t>/га</a:t>
            </a:r>
          </a:p>
          <a:p>
            <a:r>
              <a:rPr lang="ru-RU" sz="3200" dirty="0" err="1"/>
              <a:t>Азофит</a:t>
            </a:r>
            <a:r>
              <a:rPr lang="ru-RU" sz="3200" dirty="0"/>
              <a:t> (азот) + </a:t>
            </a:r>
            <a:r>
              <a:rPr lang="ru-RU" sz="3200" dirty="0" err="1"/>
              <a:t>Азофит</a:t>
            </a:r>
            <a:r>
              <a:rPr lang="ru-RU" sz="3200" dirty="0"/>
              <a:t> (фосфор) по вегетации – 2 л/га = </a:t>
            </a:r>
            <a:r>
              <a:rPr lang="ru-RU" sz="3200" b="1" dirty="0">
                <a:solidFill>
                  <a:srgbClr val="00B050"/>
                </a:solidFill>
              </a:rPr>
              <a:t>492 </a:t>
            </a:r>
            <a:r>
              <a:rPr lang="ru-RU" sz="3200" b="1" dirty="0" err="1">
                <a:solidFill>
                  <a:srgbClr val="00B050"/>
                </a:solidFill>
              </a:rPr>
              <a:t>руб</a:t>
            </a:r>
            <a:r>
              <a:rPr lang="ru-RU" sz="3200" b="1" dirty="0">
                <a:solidFill>
                  <a:srgbClr val="00B050"/>
                </a:solidFill>
              </a:rPr>
              <a:t>/га</a:t>
            </a:r>
          </a:p>
          <a:p>
            <a:r>
              <a:rPr lang="ru-RU" sz="3200" b="1" dirty="0">
                <a:solidFill>
                  <a:srgbClr val="00B050"/>
                </a:solidFill>
              </a:rPr>
              <a:t>Итого </a:t>
            </a:r>
            <a:r>
              <a:rPr lang="ru-RU" sz="3200" b="1" dirty="0" err="1">
                <a:solidFill>
                  <a:srgbClr val="00B050"/>
                </a:solidFill>
              </a:rPr>
              <a:t>Азофит</a:t>
            </a:r>
            <a:r>
              <a:rPr lang="ru-RU" sz="3200" b="1" dirty="0">
                <a:solidFill>
                  <a:srgbClr val="00B050"/>
                </a:solidFill>
              </a:rPr>
              <a:t> (</a:t>
            </a:r>
            <a:r>
              <a:rPr lang="ru-RU" sz="3200" b="1" dirty="0" err="1">
                <a:solidFill>
                  <a:srgbClr val="00B050"/>
                </a:solidFill>
              </a:rPr>
              <a:t>азот+фосфор</a:t>
            </a:r>
            <a:r>
              <a:rPr lang="ru-RU" sz="3200" b="1" dirty="0">
                <a:solidFill>
                  <a:srgbClr val="00B050"/>
                </a:solidFill>
              </a:rPr>
              <a:t>) обработка </a:t>
            </a:r>
            <a:r>
              <a:rPr lang="ru-RU" sz="3200" b="1" dirty="0" err="1">
                <a:solidFill>
                  <a:srgbClr val="00B050"/>
                </a:solidFill>
              </a:rPr>
              <a:t>семян+обработка</a:t>
            </a:r>
            <a:r>
              <a:rPr lang="ru-RU" sz="3200" b="1" dirty="0">
                <a:solidFill>
                  <a:srgbClr val="00B050"/>
                </a:solidFill>
              </a:rPr>
              <a:t> по вегетации = 630 </a:t>
            </a:r>
            <a:r>
              <a:rPr lang="ru-RU" sz="3200" b="1" dirty="0" err="1">
                <a:solidFill>
                  <a:srgbClr val="00B050"/>
                </a:solidFill>
              </a:rPr>
              <a:t>руб</a:t>
            </a:r>
            <a:endParaRPr lang="ru-RU" sz="3200" dirty="0"/>
          </a:p>
          <a:p>
            <a:r>
              <a:rPr lang="ru-RU" sz="3200" dirty="0"/>
              <a:t> </a:t>
            </a:r>
          </a:p>
          <a:p>
            <a:r>
              <a:rPr lang="ru-RU" sz="3200" dirty="0"/>
              <a:t>Комплекс </a:t>
            </a:r>
            <a:r>
              <a:rPr lang="ru-RU" sz="3200" dirty="0" err="1"/>
              <a:t>Биостарт</a:t>
            </a:r>
            <a:r>
              <a:rPr lang="ru-RU" sz="3200" dirty="0"/>
              <a:t> (</a:t>
            </a:r>
            <a:r>
              <a:rPr lang="ru-RU" sz="3200" dirty="0" err="1"/>
              <a:t>питание+защита+стимуляция</a:t>
            </a:r>
            <a:r>
              <a:rPr lang="ru-RU" sz="3200" dirty="0"/>
              <a:t> роста) на 1 </a:t>
            </a:r>
            <a:r>
              <a:rPr lang="ru-RU" sz="3200" dirty="0" err="1"/>
              <a:t>тн.семян</a:t>
            </a:r>
            <a:r>
              <a:rPr lang="ru-RU" sz="3200" dirty="0"/>
              <a:t> = 1250 руб. При норме высева 280 кг/га = </a:t>
            </a:r>
            <a:r>
              <a:rPr lang="ru-RU" sz="3200" b="1" dirty="0">
                <a:solidFill>
                  <a:srgbClr val="00B050"/>
                </a:solidFill>
              </a:rPr>
              <a:t>350 </a:t>
            </a:r>
            <a:r>
              <a:rPr lang="ru-RU" sz="3200" b="1" dirty="0" err="1">
                <a:solidFill>
                  <a:srgbClr val="00B050"/>
                </a:solidFill>
              </a:rPr>
              <a:t>руб</a:t>
            </a:r>
            <a:r>
              <a:rPr lang="ru-RU" sz="3200" b="1" dirty="0">
                <a:solidFill>
                  <a:srgbClr val="00B050"/>
                </a:solidFill>
              </a:rPr>
              <a:t>/га</a:t>
            </a:r>
          </a:p>
          <a:p>
            <a:r>
              <a:rPr lang="ru-RU" sz="3200" dirty="0"/>
              <a:t>Комплекс </a:t>
            </a:r>
            <a:r>
              <a:rPr lang="ru-RU" sz="3200" dirty="0" err="1"/>
              <a:t>Биостарт</a:t>
            </a:r>
            <a:r>
              <a:rPr lang="ru-RU" sz="3200" dirty="0"/>
              <a:t> (</a:t>
            </a:r>
            <a:r>
              <a:rPr lang="ru-RU" sz="3200" dirty="0" err="1"/>
              <a:t>питание+защита+стимуляция</a:t>
            </a:r>
            <a:r>
              <a:rPr lang="ru-RU" sz="3200" dirty="0"/>
              <a:t> роста) по вегетации = </a:t>
            </a:r>
            <a:r>
              <a:rPr lang="ru-RU" sz="3200" b="1" dirty="0">
                <a:solidFill>
                  <a:srgbClr val="00B050"/>
                </a:solidFill>
              </a:rPr>
              <a:t>1250 </a:t>
            </a:r>
            <a:r>
              <a:rPr lang="ru-RU" sz="3200" b="1" dirty="0" err="1">
                <a:solidFill>
                  <a:srgbClr val="00B050"/>
                </a:solidFill>
              </a:rPr>
              <a:t>руб</a:t>
            </a:r>
            <a:r>
              <a:rPr lang="ru-RU" sz="3200" b="1" dirty="0">
                <a:solidFill>
                  <a:srgbClr val="00B050"/>
                </a:solidFill>
              </a:rPr>
              <a:t>/га</a:t>
            </a:r>
          </a:p>
          <a:p>
            <a:r>
              <a:rPr lang="ru-RU" sz="3200" b="1" dirty="0">
                <a:solidFill>
                  <a:srgbClr val="00B050"/>
                </a:solidFill>
              </a:rPr>
              <a:t>Итого комплекс </a:t>
            </a:r>
            <a:r>
              <a:rPr lang="ru-RU" sz="3200" b="1" dirty="0" err="1">
                <a:solidFill>
                  <a:srgbClr val="00B050"/>
                </a:solidFill>
              </a:rPr>
              <a:t>Биостарт</a:t>
            </a:r>
            <a:r>
              <a:rPr lang="ru-RU" sz="3200" b="1" dirty="0">
                <a:solidFill>
                  <a:srgbClr val="00B050"/>
                </a:solidFill>
              </a:rPr>
              <a:t> обработка </a:t>
            </a:r>
            <a:r>
              <a:rPr lang="ru-RU" sz="3200" b="1" dirty="0" err="1">
                <a:solidFill>
                  <a:srgbClr val="00B050"/>
                </a:solidFill>
              </a:rPr>
              <a:t>семян+обработка</a:t>
            </a:r>
            <a:r>
              <a:rPr lang="ru-RU" sz="3200" b="1" dirty="0">
                <a:solidFill>
                  <a:srgbClr val="00B050"/>
                </a:solidFill>
              </a:rPr>
              <a:t> по вегетации = 1600 </a:t>
            </a:r>
            <a:r>
              <a:rPr lang="ru-RU" sz="3200" b="1" dirty="0" err="1">
                <a:solidFill>
                  <a:srgbClr val="00B050"/>
                </a:solidFill>
              </a:rPr>
              <a:t>руб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530189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C6471B-C425-449D-A803-D99359B4C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9569"/>
            <a:ext cx="14410793" cy="9200404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68926CD6-0A8A-42BF-87C9-FA4E265450A8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4" name="Скругленный прямоугольник 29">
              <a:extLst>
                <a:ext uri="{FF2B5EF4-FFF2-40B4-BE49-F238E27FC236}">
                  <a16:creationId xmlns:a16="http://schemas.microsoft.com/office/drawing/2014/main" xmlns="" id="{717E326C-B9FB-4B62-BE77-F00FF6B82B5B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5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713CDBD-5238-4B88-A66A-8FAABF41C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145018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0F6FFC-53FB-4EB4-BCB4-FE94BC410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08002"/>
            <a:ext cx="14401800" cy="9693348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31990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C806E5-513C-4EDC-B6C5-39AB5E875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650" y="0"/>
            <a:ext cx="8346499" cy="108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438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1682CFB-9348-476A-A9A3-CC5D0B1F5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650" y="0"/>
            <a:ext cx="8346498" cy="108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4860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49F3F3-7C32-464A-B05F-7142AC4EC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1380" y="55245"/>
            <a:ext cx="7559040" cy="106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5542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99F27A-68AE-43FC-B76F-C0C15462A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1380" y="66968"/>
            <a:ext cx="7559040" cy="106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486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29A397-7A70-4535-B568-F4C4DB03C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2318" y="0"/>
            <a:ext cx="7637163" cy="108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589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25732C-0E03-4E6B-806C-09A6E5FBF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765" y="-5050"/>
            <a:ext cx="8618297" cy="108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792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468924" y="328262"/>
            <a:ext cx="13540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Обработка семян ярового рапса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B92F97-9229-4470-8357-543BFBA5BC99}"/>
              </a:ext>
            </a:extLst>
          </p:cNvPr>
          <p:cNvSpPr txBox="1"/>
          <p:nvPr/>
        </p:nvSpPr>
        <p:spPr>
          <a:xfrm>
            <a:off x="468924" y="1340903"/>
            <a:ext cx="13696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Целевые объекты – Болезни: </a:t>
            </a:r>
            <a:r>
              <a:rPr lang="ru-RU" sz="2800" b="1" dirty="0"/>
              <a:t>фузариоз </a:t>
            </a:r>
            <a:r>
              <a:rPr lang="ru-RU" sz="2800" dirty="0"/>
              <a:t>всходов и </a:t>
            </a:r>
            <a:r>
              <a:rPr lang="ru-RU" sz="2800" b="1" dirty="0" err="1"/>
              <a:t>альтернариоз</a:t>
            </a:r>
            <a:r>
              <a:rPr lang="ru-RU" sz="2800" dirty="0"/>
              <a:t> – потери до 40% посевов, а как же сильное снижение качества продукции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1026" name="Picture 2" descr="betaren.ru">
            <a:extLst>
              <a:ext uri="{FF2B5EF4-FFF2-40B4-BE49-F238E27FC236}">
                <a16:creationId xmlns:a16="http://schemas.microsoft.com/office/drawing/2014/main" xmlns="" id="{194177F0-1CB1-4385-9201-9FDA4622F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1449" y="6122558"/>
            <a:ext cx="7734276" cy="4350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01481522-B2AC-48C3-BE9E-1A897C214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25" y="2483582"/>
            <a:ext cx="7584830" cy="5056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818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2B5F40-7DCA-4B1D-8499-6AC03A7FF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1361" y="-1226"/>
            <a:ext cx="8340024" cy="108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655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343005-C500-4817-98B5-E9E2CEB9E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776" y="22568"/>
            <a:ext cx="8240993" cy="107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061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348092-8D0A-4D9F-9944-3F54CA1EF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065" y="8838"/>
            <a:ext cx="8300873" cy="107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679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04575E-2387-4405-95E8-ECC8C5B2F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2633" y="30766"/>
            <a:ext cx="8153244" cy="107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750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8419898" y="3697411"/>
            <a:ext cx="577674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  <a:latin typeface="YS Text"/>
              </a:rPr>
              <a:t>Целесообразность</a:t>
            </a:r>
            <a:r>
              <a:rPr lang="ru-RU" sz="2800" dirty="0">
                <a:solidFill>
                  <a:srgbClr val="000000"/>
                </a:solidFill>
                <a:latin typeface="YS Text"/>
              </a:rPr>
              <a:t>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YS Text"/>
              </a:rPr>
              <a:t>применения</a:t>
            </a:r>
          </a:p>
          <a:p>
            <a:pPr algn="l"/>
            <a:r>
              <a:rPr lang="ru-RU" sz="2800" b="0" i="0" dirty="0">
                <a:solidFill>
                  <a:srgbClr val="000000"/>
                </a:solidFill>
                <a:effectLst/>
                <a:latin typeface="YS Text"/>
              </a:rPr>
              <a:t>биопрепаратов для осенней обработки стерни зерновых сельскохозяйственных культур с целью ее утилизации, отавы многолетних трав</a:t>
            </a:r>
          </a:p>
          <a:p>
            <a:endParaRPr lang="ru-RU" sz="28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r>
              <a:rPr lang="ru-RU" sz="2400" dirty="0">
                <a:cs typeface="Times New Roman" panose="02020603050405020304" pitchFamily="18" charset="0"/>
              </a:rPr>
              <a:t>Докладчик: </a:t>
            </a:r>
          </a:p>
          <a:p>
            <a:r>
              <a:rPr lang="ru-RU" sz="2400" dirty="0" err="1">
                <a:cs typeface="Times New Roman" panose="02020603050405020304" pitchFamily="18" charset="0"/>
              </a:rPr>
              <a:t>Нижегородов</a:t>
            </a:r>
            <a:r>
              <a:rPr lang="ru-RU" sz="2400" dirty="0">
                <a:cs typeface="Times New Roman" panose="02020603050405020304" pitchFamily="18" charset="0"/>
              </a:rPr>
              <a:t> Игорь Александрович, главный агроном, консультант </a:t>
            </a:r>
          </a:p>
          <a:p>
            <a:r>
              <a:rPr lang="ru-RU" sz="2400" dirty="0">
                <a:cs typeface="Times New Roman" panose="02020603050405020304" pitchFamily="18" charset="0"/>
              </a:rPr>
              <a:t>ООО ПО «</a:t>
            </a:r>
            <a:r>
              <a:rPr lang="ru-RU" sz="2400" dirty="0" err="1">
                <a:cs typeface="Times New Roman" panose="02020603050405020304" pitchFamily="18" charset="0"/>
              </a:rPr>
              <a:t>Сиббиофарм</a:t>
            </a:r>
            <a:r>
              <a:rPr lang="ru-RU" sz="2400" dirty="0">
                <a:cs typeface="Times New Roman" panose="02020603050405020304" pitchFamily="18" charset="0"/>
              </a:rPr>
              <a:t>»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19B3177-520B-4C36-8A9A-A67E693E8A9D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5" name="Скругленный прямоугольник 29">
              <a:extLst>
                <a:ext uri="{FF2B5EF4-FFF2-40B4-BE49-F238E27FC236}">
                  <a16:creationId xmlns:a16="http://schemas.microsoft.com/office/drawing/2014/main" xmlns="" id="{8220592E-E163-496B-91A1-6944F140444C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6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A2204D81-93AD-47D3-B717-27A549F42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B9963E8-91E0-487A-A3E7-7C24F1B5A7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552825"/>
            <a:ext cx="7239000" cy="369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2522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509146" y="436155"/>
            <a:ext cx="13540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Целесообразность применений деструктора стерни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B92F97-9229-4470-8357-543BFBA5BC99}"/>
              </a:ext>
            </a:extLst>
          </p:cNvPr>
          <p:cNvSpPr txBox="1"/>
          <p:nvPr/>
        </p:nvSpPr>
        <p:spPr>
          <a:xfrm>
            <a:off x="430822" y="3138517"/>
            <a:ext cx="13696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Цель применения:</a:t>
            </a:r>
          </a:p>
          <a:p>
            <a:endParaRPr lang="ru-RU" sz="4800" dirty="0"/>
          </a:p>
          <a:p>
            <a:pPr marL="514350" indent="-514350">
              <a:buFont typeface="+mj-lt"/>
              <a:buAutoNum type="arabicPeriod"/>
            </a:pPr>
            <a:r>
              <a:rPr lang="ru-RU" sz="4800" dirty="0"/>
              <a:t>Разложение пожнивных остатков</a:t>
            </a:r>
          </a:p>
          <a:p>
            <a:pPr marL="514350" indent="-514350">
              <a:buFont typeface="+mj-lt"/>
              <a:buAutoNum type="arabicPeriod"/>
            </a:pPr>
            <a:endParaRPr lang="ru-RU" sz="4800" dirty="0"/>
          </a:p>
          <a:p>
            <a:pPr marL="514350" indent="-514350">
              <a:buFont typeface="+mj-lt"/>
              <a:buAutoNum type="arabicPeriod"/>
            </a:pPr>
            <a:r>
              <a:rPr lang="ru-RU" sz="4800" dirty="0"/>
              <a:t>Снижение содержания возбудителей заболеваний в почве и на пожнивных остатках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095928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9D18F6-F903-480D-BC4C-1B82763A5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2183" y="0"/>
            <a:ext cx="8468108" cy="108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895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29201" y="4939292"/>
            <a:ext cx="7725103" cy="1091752"/>
          </a:xfrm>
          <a:prstGeom prst="roundRect">
            <a:avLst>
              <a:gd name="adj" fmla="val 42528"/>
            </a:avLst>
          </a:prstGeom>
          <a:solidFill>
            <a:schemeClr val="bg1"/>
          </a:solidFill>
          <a:ln>
            <a:noFill/>
          </a:ln>
          <a:effectLst>
            <a:outerShdw blurRad="317500" sx="104000" sy="10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14855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468924" y="579072"/>
            <a:ext cx="13540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Обработка семян ярового рапса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B92F97-9229-4470-8357-543BFBA5BC99}"/>
              </a:ext>
            </a:extLst>
          </p:cNvPr>
          <p:cNvSpPr txBox="1"/>
          <p:nvPr/>
        </p:nvSpPr>
        <p:spPr>
          <a:xfrm>
            <a:off x="312277" y="1570892"/>
            <a:ext cx="13696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Целевые объекты – Вредители: </a:t>
            </a:r>
            <a:r>
              <a:rPr lang="ru-RU" sz="2800" b="1" dirty="0"/>
              <a:t>крестоцветные блошки</a:t>
            </a:r>
            <a:r>
              <a:rPr lang="ru-RU" sz="2800" dirty="0"/>
              <a:t>, капустная моль и рапсовый скрытнохоботник – потери 100%-е уничтожение всходов в течение 2-3 дней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A07B4C00-F79D-4F37-940A-D8DE68A2C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4897734"/>
              </p:ext>
            </p:extLst>
          </p:nvPr>
        </p:nvGraphicFramePr>
        <p:xfrm>
          <a:off x="352500" y="3036595"/>
          <a:ext cx="13696800" cy="4867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4200">
                  <a:extLst>
                    <a:ext uri="{9D8B030D-6E8A-4147-A177-3AD203B41FA5}">
                      <a16:colId xmlns:a16="http://schemas.microsoft.com/office/drawing/2014/main" xmlns="" val="3252088663"/>
                    </a:ext>
                  </a:extLst>
                </a:gridCol>
                <a:gridCol w="3424200">
                  <a:extLst>
                    <a:ext uri="{9D8B030D-6E8A-4147-A177-3AD203B41FA5}">
                      <a16:colId xmlns:a16="http://schemas.microsoft.com/office/drawing/2014/main" xmlns="" val="3683671870"/>
                    </a:ext>
                  </a:extLst>
                </a:gridCol>
                <a:gridCol w="3424200">
                  <a:extLst>
                    <a:ext uri="{9D8B030D-6E8A-4147-A177-3AD203B41FA5}">
                      <a16:colId xmlns:a16="http://schemas.microsoft.com/office/drawing/2014/main" xmlns="" val="1480290057"/>
                    </a:ext>
                  </a:extLst>
                </a:gridCol>
                <a:gridCol w="3424200">
                  <a:extLst>
                    <a:ext uri="{9D8B030D-6E8A-4147-A177-3AD203B41FA5}">
                      <a16:colId xmlns:a16="http://schemas.microsoft.com/office/drawing/2014/main" xmlns="" val="3639686435"/>
                    </a:ext>
                  </a:extLst>
                </a:gridCol>
              </a:tblGrid>
              <a:tr h="58990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ДВ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% повреждений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Урожайность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Прибавка урожая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73416290"/>
                  </a:ext>
                </a:extLst>
              </a:tr>
              <a:tr h="58990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/>
                        <a:t>Карбофуран</a:t>
                      </a:r>
                      <a:r>
                        <a:rPr lang="ru-RU" sz="2800" dirty="0"/>
                        <a:t> 350 г/л (контроль)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17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91010624"/>
                  </a:ext>
                </a:extLst>
              </a:tr>
              <a:tr h="58990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/>
                        <a:t>Карбофуран</a:t>
                      </a:r>
                      <a:r>
                        <a:rPr lang="ru-RU" sz="2800" dirty="0"/>
                        <a:t> 436 г/л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17,6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3,5 %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21047252"/>
                  </a:ext>
                </a:extLst>
              </a:tr>
              <a:tr h="58990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/>
                        <a:t>Имидаклоприд+бета-цифлутрин</a:t>
                      </a:r>
                      <a:r>
                        <a:rPr lang="ru-RU" sz="2800" dirty="0"/>
                        <a:t> (по 2 г/л)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19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11,8 %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39341608"/>
                  </a:ext>
                </a:extLst>
              </a:tr>
              <a:tr h="58990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/>
                        <a:t>Тиаметоксам</a:t>
                      </a:r>
                      <a:r>
                        <a:rPr lang="ru-RU" sz="2800" dirty="0"/>
                        <a:t> 280 г/</a:t>
                      </a:r>
                      <a:r>
                        <a:rPr lang="ru-RU" sz="2800" dirty="0" err="1"/>
                        <a:t>л+металаксил</a:t>
                      </a:r>
                      <a:r>
                        <a:rPr lang="ru-RU" sz="2800" dirty="0"/>
                        <a:t> 33 г/</a:t>
                      </a:r>
                      <a:r>
                        <a:rPr lang="ru-RU" sz="2800" dirty="0" err="1"/>
                        <a:t>л+флудиоксонил</a:t>
                      </a:r>
                      <a:r>
                        <a:rPr lang="ru-RU" sz="2800" dirty="0"/>
                        <a:t> 8 г/л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19,5 ц/га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14,7 %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95820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D55F63-42C5-4A6C-9C46-BC6328D63CC6}"/>
              </a:ext>
            </a:extLst>
          </p:cNvPr>
          <p:cNvSpPr txBox="1"/>
          <p:nvPr/>
        </p:nvSpPr>
        <p:spPr>
          <a:xfrm>
            <a:off x="352500" y="8416087"/>
            <a:ext cx="1369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Препараты сдерживали вредоносность примерно в течение 20 дней с момента обработки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4283893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509146" y="436155"/>
            <a:ext cx="13540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Сроки сева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B92F97-9229-4470-8357-543BFBA5BC99}"/>
              </a:ext>
            </a:extLst>
          </p:cNvPr>
          <p:cNvSpPr txBox="1"/>
          <p:nvPr/>
        </p:nvSpPr>
        <p:spPr>
          <a:xfrm>
            <a:off x="352499" y="1520697"/>
            <a:ext cx="13696801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При выборе срока сева ярового рапса имеются противоречия: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u="sng" dirty="0"/>
              <a:t>При ранних сроках </a:t>
            </a:r>
            <a:r>
              <a:rPr lang="ru-RU" sz="2800" dirty="0"/>
              <a:t>почва обычно хорошо обеспечена влагой, но более засоренная, и при возврате холодов сорняки растут более интенсивно, чем рапс.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u="sng" dirty="0"/>
              <a:t>При задержке сроков</a:t>
            </a:r>
            <a:r>
              <a:rPr lang="ru-RU" sz="2800" dirty="0"/>
              <a:t> сева и поздней предпосевной культивации, напротив, более полно уничтожаются сорняки и их проростки, но запасы влаги в почве снижаются, и не всегда можно получить дружные всходы.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u="sng" dirty="0"/>
              <a:t>Оптимальный срок </a:t>
            </a:r>
            <a:r>
              <a:rPr lang="ru-RU" sz="2800" dirty="0"/>
              <a:t>сева рапса следует адаптировать в зависимости от прогноза погодных условий и интенсивности засоренности каждого поля, начинают сев при температуре почвы +5–8°С на глубине сева. Кроме того, он выбирается с учетом того, чтобы всходы не попали под весенние заморозки. В среднем, такие температуры почвы складываются уже во 2ой декаде мая. Учитывая все критерии посева ярового рапса, определяем оптимальный срок посева - это 2ая декада мая.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 </a:t>
            </a:r>
            <a:r>
              <a:rPr lang="ru-RU" sz="2800" u="sng" dirty="0"/>
              <a:t>проведении в одном хозяйстве посева всего рапса только в оптимальные сроки </a:t>
            </a:r>
            <a:r>
              <a:rPr lang="ru-RU" sz="2800" dirty="0"/>
              <a:t>может возникнуть ситуация, когда </a:t>
            </a:r>
            <a:r>
              <a:rPr lang="ru-RU" sz="2800" u="sng" dirty="0"/>
              <a:t>засушливый период совпадет с фазой интенсивного роста и развития рапса</a:t>
            </a:r>
            <a:r>
              <a:rPr lang="ru-RU" sz="2800" dirty="0"/>
              <a:t>, и его урожайность будет низкой. Поэтому для ежегодного получения наибольших валовых сборов высококачественных семян рапса в каждом хозяйстве целесообразно посев проводить поэтапно: на 40% площадей его следует проводить в ранние сроки, а затем по 30% — через 10 дней. </a:t>
            </a:r>
            <a:r>
              <a:rPr lang="ru-RU" sz="2800" u="sng" dirty="0"/>
              <a:t>При ранних весенне-полевых работах и высокой нагрузке при уборке на комбайн</a:t>
            </a:r>
            <a:r>
              <a:rPr lang="ru-RU" sz="2800" dirty="0"/>
              <a:t>: 30-40-30%.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60642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509146" y="436155"/>
            <a:ext cx="13540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Схема минерального питания ярового рапса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B92F97-9229-4470-8357-543BFBA5BC99}"/>
              </a:ext>
            </a:extLst>
          </p:cNvPr>
          <p:cNvSpPr txBox="1"/>
          <p:nvPr/>
        </p:nvSpPr>
        <p:spPr>
          <a:xfrm>
            <a:off x="352499" y="1520697"/>
            <a:ext cx="13696801" cy="864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Культура выносит с одной тонной урожая N 38 - P 24 - </a:t>
            </a:r>
            <a:r>
              <a:rPr lang="ru-RU" sz="2800" dirty="0">
                <a:solidFill>
                  <a:srgbClr val="FF0000"/>
                </a:solidFill>
              </a:rPr>
              <a:t>K 40 - S 6,8</a:t>
            </a:r>
            <a:r>
              <a:rPr lang="ru-RU" sz="2800" dirty="0"/>
              <a:t> кг/га</a:t>
            </a:r>
          </a:p>
          <a:p>
            <a:endParaRPr lang="ru-RU" sz="2800" dirty="0"/>
          </a:p>
          <a:p>
            <a:r>
              <a:rPr lang="ru-RU" sz="2800" dirty="0"/>
              <a:t>Схема минерального питания должна строиться следующим образом:</a:t>
            </a:r>
          </a:p>
          <a:p>
            <a:endParaRPr lang="ru-RU" sz="2800" dirty="0"/>
          </a:p>
          <a:p>
            <a:r>
              <a:rPr lang="ru-RU" sz="2400" b="1" dirty="0"/>
              <a:t>Вынос элементов питания × Планируемая урожайность = Количество необходимых удобрений</a:t>
            </a:r>
            <a:endParaRPr lang="ru-RU" sz="2800" dirty="0"/>
          </a:p>
          <a:p>
            <a:pPr>
              <a:lnSpc>
                <a:spcPct val="150000"/>
              </a:lnSpc>
            </a:pPr>
            <a:r>
              <a:rPr lang="ru-RU" sz="2800" dirty="0"/>
              <a:t>Пример: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Вынос рапса – N 38, P 24, K 40, S 6,8. Планируемая урожайность – 1,9 т/га (19 ц/га). Перемножаем вынос каждого элемента на планируемую урожайность: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N 38 × 1,9 = 72 </a:t>
            </a:r>
            <a:r>
              <a:rPr lang="ru-RU" sz="2800" dirty="0" err="1"/>
              <a:t>кг.д.в</a:t>
            </a:r>
            <a:r>
              <a:rPr lang="ru-RU" sz="2800" dirty="0"/>
              <a:t>./га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P 24 × 1,9 = 46 </a:t>
            </a:r>
            <a:r>
              <a:rPr lang="ru-RU" sz="2800" dirty="0" err="1"/>
              <a:t>кг.д.в</a:t>
            </a:r>
            <a:r>
              <a:rPr lang="ru-RU" sz="2800" dirty="0"/>
              <a:t>./га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K 40 × 1,9 = 76 </a:t>
            </a:r>
            <a:r>
              <a:rPr lang="ru-RU" sz="2800" dirty="0" err="1"/>
              <a:t>кг.д.в</a:t>
            </a:r>
            <a:r>
              <a:rPr lang="ru-RU" sz="2800" dirty="0"/>
              <a:t>./га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S 6,8 × 1,9 = 13 </a:t>
            </a:r>
            <a:r>
              <a:rPr lang="ru-RU" sz="2800" dirty="0" err="1"/>
              <a:t>кг.д.в</a:t>
            </a:r>
            <a:r>
              <a:rPr lang="ru-RU" sz="2800" dirty="0"/>
              <a:t>./га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Получив эти цифры, можно рассчитать дозы удобрений, которые необходимо внести.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Для ярового рапса фосфор, калий и серу вносят с осени. Азот делится на 2 части - 60 % под предпосевную обработку, 40 % в фазу стеблевания.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333600D-A37D-4A7A-9F3C-25C58C6CA3B5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2" name="Скругленный прямоугольник 29">
              <a:extLst>
                <a:ext uri="{FF2B5EF4-FFF2-40B4-BE49-F238E27FC236}">
                  <a16:creationId xmlns:a16="http://schemas.microsoft.com/office/drawing/2014/main" xmlns="" id="{E354D231-0D83-44AB-8B52-5F34048ABBB2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3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86F39F17-6BBF-41FC-8A43-C851934E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66903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9"/>
          <p:cNvSpPr>
            <a:spLocks noChangeAspect="1" noChangeArrowheads="1" noTextEdit="1"/>
          </p:cNvSpPr>
          <p:nvPr/>
        </p:nvSpPr>
        <p:spPr bwMode="auto">
          <a:xfrm>
            <a:off x="1116" y="796854"/>
            <a:ext cx="3531324" cy="4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44" tIns="30471" rIns="60944" bIns="30471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8419898" y="3697411"/>
            <a:ext cx="577674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cs typeface="Times New Roman" panose="02020603050405020304" pitchFamily="18" charset="0"/>
              </a:rPr>
              <a:t>Применение биологических средств защиты растения и микробных удобрений как отдельно так и интегрированно с химическими препаратами в сельском хозяйстве при выращивании зерновых и многолетних бобовых трав</a:t>
            </a: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r>
              <a:rPr lang="ru-RU" sz="2400" dirty="0">
                <a:cs typeface="Times New Roman" panose="02020603050405020304" pitchFamily="18" charset="0"/>
              </a:rPr>
              <a:t>Докладчик: </a:t>
            </a:r>
          </a:p>
          <a:p>
            <a:r>
              <a:rPr lang="ru-RU" sz="2400" dirty="0" err="1">
                <a:cs typeface="Times New Roman" panose="02020603050405020304" pitchFamily="18" charset="0"/>
              </a:rPr>
              <a:t>Нижегородов</a:t>
            </a:r>
            <a:r>
              <a:rPr lang="ru-RU" sz="2400" dirty="0">
                <a:cs typeface="Times New Roman" panose="02020603050405020304" pitchFamily="18" charset="0"/>
              </a:rPr>
              <a:t> Игорь Александрович, главный агроном, консультант </a:t>
            </a:r>
          </a:p>
          <a:p>
            <a:r>
              <a:rPr lang="ru-RU" sz="2400" dirty="0">
                <a:cs typeface="Times New Roman" panose="02020603050405020304" pitchFamily="18" charset="0"/>
              </a:rPr>
              <a:t>ООО ПО «</a:t>
            </a:r>
            <a:r>
              <a:rPr lang="ru-RU" sz="2400" dirty="0" err="1">
                <a:cs typeface="Times New Roman" panose="02020603050405020304" pitchFamily="18" charset="0"/>
              </a:rPr>
              <a:t>Сиббиофарм</a:t>
            </a:r>
            <a:r>
              <a:rPr lang="ru-RU" sz="2400" dirty="0">
                <a:cs typeface="Times New Roman" panose="02020603050405020304" pitchFamily="18" charset="0"/>
              </a:rPr>
              <a:t>»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19B3177-520B-4C36-8A9A-A67E693E8A9D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5" name="Скругленный прямоугольник 29">
              <a:extLst>
                <a:ext uri="{FF2B5EF4-FFF2-40B4-BE49-F238E27FC236}">
                  <a16:creationId xmlns:a16="http://schemas.microsoft.com/office/drawing/2014/main" xmlns="" id="{8220592E-E163-496B-91A1-6944F140444C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6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A2204D81-93AD-47D3-B717-27A549F42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2E14CD-0338-4222-B183-9BE251EBF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321" y="3287632"/>
            <a:ext cx="7839834" cy="486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7297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3">
            <a:extLst>
              <a:ext uri="{FF2B5EF4-FFF2-40B4-BE49-F238E27FC236}">
                <a16:creationId xmlns:a16="http://schemas.microsoft.com/office/drawing/2014/main" xmlns="" id="{1595C650-01AA-4C27-B6D9-3D0BBDB9C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1267" y="1676638"/>
            <a:ext cx="5199449" cy="876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ACFF73E-9132-4794-B215-F0FC0DA16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378" y="575077"/>
            <a:ext cx="11927053" cy="1101561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SibBio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– биотехнологическая компания</a:t>
            </a:r>
            <a:endParaRPr lang="ru-RU" dirty="0"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C57F230-E449-4EA8-8DBD-DFFC24B61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981" y="1766444"/>
            <a:ext cx="4057598" cy="2550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8F96062-ACDD-4137-B7B9-8861B5562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981" y="4839431"/>
            <a:ext cx="4057597" cy="2519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2927825-D52F-411E-AFE4-D0394CA8E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982" y="7672608"/>
            <a:ext cx="4057597" cy="2655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Заголовок 2">
            <a:extLst>
              <a:ext uri="{FF2B5EF4-FFF2-40B4-BE49-F238E27FC236}">
                <a16:creationId xmlns:a16="http://schemas.microsoft.com/office/drawing/2014/main" xmlns="" id="{299CF20C-7699-4C7F-AE62-1DDC220F8ACC}"/>
              </a:ext>
            </a:extLst>
          </p:cNvPr>
          <p:cNvSpPr txBox="1">
            <a:spLocks/>
          </p:cNvSpPr>
          <p:nvPr/>
        </p:nvSpPr>
        <p:spPr>
          <a:xfrm>
            <a:off x="10003349" y="2133600"/>
            <a:ext cx="4005467" cy="697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accent1"/>
                </a:solidFill>
                <a:latin typeface="Calibri Light" pitchFamily="34" charset="0"/>
              </a:defRPr>
            </a:lvl9pPr>
          </a:lstStyle>
          <a:p>
            <a:pPr marL="0" marR="0" lvl="0" indent="0" defTabSz="9128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Текст 1">
            <a:extLst>
              <a:ext uri="{FF2B5EF4-FFF2-40B4-BE49-F238E27FC236}">
                <a16:creationId xmlns:a16="http://schemas.microsoft.com/office/drawing/2014/main" xmlns="" id="{0246C6C7-B1B1-43BC-B64B-846893C50CE0}"/>
              </a:ext>
            </a:extLst>
          </p:cNvPr>
          <p:cNvSpPr txBox="1">
            <a:spLocks/>
          </p:cNvSpPr>
          <p:nvPr/>
        </p:nvSpPr>
        <p:spPr bwMode="auto">
          <a:xfrm>
            <a:off x="9848404" y="2579316"/>
            <a:ext cx="4453750" cy="663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9863" indent="-17145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-182563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-182563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182563" defTabSz="912813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182563" defTabSz="912813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182563" defTabSz="912813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182563" defTabSz="912813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▪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None/>
            </a:pPr>
            <a:r>
              <a:rPr lang="ru-RU" altLang="ru-RU" sz="2400" b="1" dirty="0">
                <a:latin typeface="+mn-lt"/>
                <a:cs typeface="Times New Roman" panose="02020603050405020304" pitchFamily="18" charset="0"/>
              </a:rPr>
              <a:t>Инфраструктура предприятия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:</a:t>
            </a:r>
            <a:endParaRPr lang="en-US" altLang="ru-RU" sz="2400" dirty="0">
              <a:latin typeface="+mn-lt"/>
              <a:cs typeface="Times New Roman" panose="02020603050405020304" pitchFamily="18" charset="0"/>
            </a:endParaRP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занимаемая территория – 6,4 га</a:t>
            </a: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ru-RU" altLang="ru-RU" sz="2400" dirty="0">
              <a:latin typeface="+mn-lt"/>
              <a:cs typeface="Times New Roman" panose="02020603050405020304" pitchFamily="18" charset="0"/>
            </a:endParaRP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площадь производственных помещений - 12000 м</a:t>
            </a:r>
            <a:r>
              <a:rPr lang="ru-RU" altLang="ru-RU" sz="2400" baseline="30000" dirty="0">
                <a:latin typeface="+mn-lt"/>
                <a:cs typeface="Times New Roman" panose="02020603050405020304" pitchFamily="18" charset="0"/>
              </a:rPr>
              <a:t>2</a:t>
            </a: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ru-RU" altLang="ru-RU" sz="2400" baseline="30000" dirty="0">
              <a:latin typeface="+mn-lt"/>
              <a:cs typeface="Times New Roman" panose="02020603050405020304" pitchFamily="18" charset="0"/>
            </a:endParaRP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компрессорный и холодильный комплекс</a:t>
            </a: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ru-RU" altLang="ru-RU" sz="2400" dirty="0">
              <a:latin typeface="+mn-lt"/>
              <a:cs typeface="Times New Roman" panose="02020603050405020304" pitchFamily="18" charset="0"/>
            </a:endParaRP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складские помещения – 3000 м</a:t>
            </a:r>
            <a:r>
              <a:rPr lang="ru-RU" altLang="ru-RU" sz="2400" baseline="30000" dirty="0">
                <a:latin typeface="+mn-lt"/>
                <a:cs typeface="Times New Roman" panose="02020603050405020304" pitchFamily="18" charset="0"/>
              </a:rPr>
              <a:t>2</a:t>
            </a: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ru-RU" altLang="ru-RU" sz="2400" baseline="30000" dirty="0">
              <a:latin typeface="+mn-lt"/>
              <a:cs typeface="Times New Roman" panose="02020603050405020304" pitchFamily="18" charset="0"/>
            </a:endParaRP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автономный энергетический комплекс</a:t>
            </a:r>
          </a:p>
          <a:p>
            <a:pPr marL="0" indent="0" defTabSz="91281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None/>
            </a:pPr>
            <a:endParaRPr lang="ru-RU" altLang="ru-RU" sz="2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28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0E718E92-83A7-412C-8222-8170D5B273C8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3" name="Скругленный прямоугольник 29">
              <a:extLst>
                <a:ext uri="{FF2B5EF4-FFF2-40B4-BE49-F238E27FC236}">
                  <a16:creationId xmlns:a16="http://schemas.microsoft.com/office/drawing/2014/main" xmlns="" id="{25D6792B-2491-45F3-8ABE-BF8F2FFCFA65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4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CC1BDA22-471F-4033-B96C-B5302ABB3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973798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>
            <a:extLst>
              <a:ext uri="{FF2B5EF4-FFF2-40B4-BE49-F238E27FC236}">
                <a16:creationId xmlns:a16="http://schemas.microsoft.com/office/drawing/2014/main" xmlns="" id="{D31F082E-044E-40A5-B404-45BD45F6B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0076"/>
            <a:ext cx="5956300" cy="3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3">
            <a:extLst>
              <a:ext uri="{FF2B5EF4-FFF2-40B4-BE49-F238E27FC236}">
                <a16:creationId xmlns:a16="http://schemas.microsoft.com/office/drawing/2014/main" xmlns="" id="{C37F954D-8F17-4C8C-9EC4-FC2E3DF95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920491"/>
            <a:ext cx="5936298" cy="348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4">
            <a:extLst>
              <a:ext uri="{FF2B5EF4-FFF2-40B4-BE49-F238E27FC236}">
                <a16:creationId xmlns:a16="http://schemas.microsoft.com/office/drawing/2014/main" xmlns="" id="{EABE9550-C3EF-42FE-BC5A-6F401E30A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860858"/>
            <a:ext cx="5936298" cy="34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5">
            <a:extLst>
              <a:ext uri="{FF2B5EF4-FFF2-40B4-BE49-F238E27FC236}">
                <a16:creationId xmlns:a16="http://schemas.microsoft.com/office/drawing/2014/main" xmlns="" id="{5669060E-BD3E-45BB-BC2B-704FE7FF7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6299" y="600076"/>
            <a:ext cx="3638232" cy="531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6">
            <a:extLst>
              <a:ext uri="{FF2B5EF4-FFF2-40B4-BE49-F238E27FC236}">
                <a16:creationId xmlns:a16="http://schemas.microsoft.com/office/drawing/2014/main" xmlns="" id="{3A8AAC8C-3D98-4DFD-AE30-0D950E14F9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6300" y="8047673"/>
            <a:ext cx="3638232" cy="22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7">
            <a:extLst>
              <a:ext uri="{FF2B5EF4-FFF2-40B4-BE49-F238E27FC236}">
                <a16:creationId xmlns:a16="http://schemas.microsoft.com/office/drawing/2014/main" xmlns="" id="{56DED2E7-B0BE-4690-83D1-214313040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6299" y="5814060"/>
            <a:ext cx="3621564" cy="227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Текст 1">
            <a:extLst>
              <a:ext uri="{FF2B5EF4-FFF2-40B4-BE49-F238E27FC236}">
                <a16:creationId xmlns:a16="http://schemas.microsoft.com/office/drawing/2014/main" xmlns="" id="{3C3B747D-9398-4B0F-B444-D1D979348596}"/>
              </a:ext>
            </a:extLst>
          </p:cNvPr>
          <p:cNvSpPr txBox="1">
            <a:spLocks/>
          </p:cNvSpPr>
          <p:nvPr/>
        </p:nvSpPr>
        <p:spPr bwMode="auto">
          <a:xfrm>
            <a:off x="9557863" y="762000"/>
            <a:ext cx="4629467" cy="977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1277938" rtl="0" eaLnBrk="0" fontAlgn="base" hangingPunct="0">
              <a:lnSpc>
                <a:spcPct val="90000"/>
              </a:lnSpc>
              <a:spcBef>
                <a:spcPts val="11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24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0080" indent="0" algn="l" defTabSz="1277938" rtl="0" eaLnBrk="0" fontAlgn="base" hangingPunct="0">
              <a:lnSpc>
                <a:spcPct val="90000"/>
              </a:lnSpc>
              <a:spcBef>
                <a:spcPts val="11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l" defTabSz="1277938" rtl="0" eaLnBrk="0" fontAlgn="base" hangingPunct="0">
              <a:lnSpc>
                <a:spcPct val="90000"/>
              </a:lnSpc>
              <a:spcBef>
                <a:spcPts val="11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l" defTabSz="1277938" rtl="0" eaLnBrk="0" fontAlgn="base" hangingPunct="0">
              <a:lnSpc>
                <a:spcPct val="90000"/>
              </a:lnSpc>
              <a:spcBef>
                <a:spcPts val="11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l" defTabSz="1277938" rtl="0" eaLnBrk="0" fontAlgn="base" hangingPunct="0">
              <a:lnSpc>
                <a:spcPct val="90000"/>
              </a:lnSpc>
              <a:spcBef>
                <a:spcPts val="112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l" defTabSz="1280160" rtl="0" eaLnBrk="1" latinLnBrk="0" hangingPunct="1">
              <a:lnSpc>
                <a:spcPct val="90000"/>
              </a:lnSpc>
              <a:spcBef>
                <a:spcPts val="112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l" defTabSz="1280160" rtl="0" eaLnBrk="1" latinLnBrk="0" hangingPunct="1">
              <a:lnSpc>
                <a:spcPct val="90000"/>
              </a:lnSpc>
              <a:spcBef>
                <a:spcPts val="112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l" defTabSz="1280160" rtl="0" eaLnBrk="1" latinLnBrk="0" hangingPunct="1">
              <a:lnSpc>
                <a:spcPct val="90000"/>
              </a:lnSpc>
              <a:spcBef>
                <a:spcPts val="112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l" defTabSz="1280160" rtl="0" eaLnBrk="1" latinLnBrk="0" hangingPunct="1">
              <a:lnSpc>
                <a:spcPct val="90000"/>
              </a:lnSpc>
              <a:spcBef>
                <a:spcPts val="112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Технологическое оснащение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: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lang="ru-RU" altLang="ru-RU" sz="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участок приготовления питательных сред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ферментационные мощности -10 аппаратов по 63 м</a:t>
            </a:r>
            <a:r>
              <a:rPr kumimoji="0" lang="ru-RU" altLang="ru-RU" sz="200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3 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с автоматической системой управления технологическим процессом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вакуум выпарная установка пленочного типа производительностью 10000л/час по испаряемой влаге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вакуум барабанный фильтр  с поверхностью фильтрации 40 м</a:t>
            </a:r>
            <a:r>
              <a:rPr kumimoji="0" lang="ru-RU" altLang="ru-RU" sz="200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2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четыре фильтр-пресса с общей площадью 300 м2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четыре </a:t>
            </a:r>
            <a:r>
              <a:rPr kumimoji="0" lang="ru-RU" altLang="ru-RU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ультрафильтрационных</a:t>
            </a: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 установки по 700 м2, т.е. 2800 м2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три распылительные сушилки с производительностью 1600 л/час по испаряемой влаге каждая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центральная производственная лаборатория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служба технического и санитарного контроля</a:t>
            </a: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ru-RU" alt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37808" marR="0" lvl="0" indent="-240030" algn="l" defTabSz="1277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anose="02020603050405020304" pitchFamily="18" charset="0"/>
              </a:rPr>
              <a:t>пилотное оборудование для масштабирования опытно-промышленных технологий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E48E96C-858D-437A-B09B-0F15CEFBC0AD}"/>
              </a:ext>
            </a:extLst>
          </p:cNvPr>
          <p:cNvGrpSpPr/>
          <p:nvPr/>
        </p:nvGrpSpPr>
        <p:grpSpPr>
          <a:xfrm>
            <a:off x="13258800" y="0"/>
            <a:ext cx="1143000" cy="1152331"/>
            <a:chOff x="959876" y="742258"/>
            <a:chExt cx="1071610" cy="1068468"/>
          </a:xfrm>
        </p:grpSpPr>
        <p:sp>
          <p:nvSpPr>
            <p:cNvPr id="14" name="Скругленный прямоугольник 29">
              <a:extLst>
                <a:ext uri="{FF2B5EF4-FFF2-40B4-BE49-F238E27FC236}">
                  <a16:creationId xmlns:a16="http://schemas.microsoft.com/office/drawing/2014/main" xmlns="" id="{9E35FC39-58FF-4DDF-98F1-6A5B1C27AAFE}"/>
                </a:ext>
              </a:extLst>
            </p:cNvPr>
            <p:cNvSpPr/>
            <p:nvPr/>
          </p:nvSpPr>
          <p:spPr>
            <a:xfrm>
              <a:off x="959876" y="742258"/>
              <a:ext cx="1071610" cy="1068468"/>
            </a:xfrm>
            <a:prstGeom prst="roundRect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pic>
          <p:nvPicPr>
            <p:cNvPr id="15" name="Picture 2" descr="C:\Users\Рома\Documents\Слойууу 6.png">
              <a:extLst>
                <a:ext uri="{FF2B5EF4-FFF2-40B4-BE49-F238E27FC236}">
                  <a16:creationId xmlns:a16="http://schemas.microsoft.com/office/drawing/2014/main" xmlns="" id="{45CD8DEB-11FB-47B7-8432-59648004E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1" y="871781"/>
              <a:ext cx="912079" cy="80942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3090978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62423</TotalTime>
  <Words>1717</Words>
  <Application>Microsoft Office PowerPoint</Application>
  <PresentationFormat>Произвольный</PresentationFormat>
  <Paragraphs>284</Paragraphs>
  <Slides>37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SibBio – биотехнологическая компания</vt:lpstr>
      <vt:lpstr>Слайд 9</vt:lpstr>
      <vt:lpstr>Слайд 10</vt:lpstr>
      <vt:lpstr>Слайд 11</vt:lpstr>
      <vt:lpstr>Защитный эффект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БУТИРАТ НАТРИЯ</dc:title>
  <dc:creator>1</dc:creator>
  <cp:lastModifiedBy>Владелец</cp:lastModifiedBy>
  <cp:revision>450</cp:revision>
  <cp:lastPrinted>2019-10-30T02:59:38Z</cp:lastPrinted>
  <dcterms:created xsi:type="dcterms:W3CDTF">2019-09-30T01:47:49Z</dcterms:created>
  <dcterms:modified xsi:type="dcterms:W3CDTF">2022-03-02T04:33:53Z</dcterms:modified>
</cp:coreProperties>
</file>