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59" r:id="rId4"/>
    <p:sldId id="260" r:id="rId5"/>
    <p:sldId id="277" r:id="rId6"/>
    <p:sldId id="258" r:id="rId7"/>
    <p:sldId id="270" r:id="rId8"/>
    <p:sldId id="261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0849-2030-40F0-95C0-50E2BD1BBB8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9C49-B4F3-4923-99FD-FC6DB89C7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8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3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0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2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CF8-AA2A-4957-BD02-952917A6174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сельскохозяйственным потребительским кооперативам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79373"/>
            <a:ext cx="1296144" cy="11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7"/>
          <a:stretch>
            <a:fillRect/>
          </a:stretch>
        </p:blipFill>
        <p:spPr bwMode="auto">
          <a:xfrm>
            <a:off x="2699792" y="3861048"/>
            <a:ext cx="468052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059" y="98507"/>
            <a:ext cx="234235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2613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2022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0" name="Picture 3" descr="http://dsx-kirov.ru/images/header-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pic>
        <p:nvPicPr>
          <p:cNvPr id="11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6" cstate="print"/>
          <a:srcRect r="-89" b="10042"/>
          <a:stretch>
            <a:fillRect/>
          </a:stretch>
        </p:blipFill>
        <p:spPr bwMode="auto">
          <a:xfrm>
            <a:off x="3995936" y="908720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" y="278092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ГРАНТ НА РАЗВИТИЕ МАТЕРИАЛЬНО-ТЕХНИЧЕСКОЙ БАЗЫ</a:t>
            </a:r>
            <a:endParaRPr lang="ru-RU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43150" y="215900"/>
            <a:ext cx="6621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052736"/>
            <a:ext cx="824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7687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07 декабря 2021 г. № 675-П «О предоставлении сельскохозяйственным потребительским кооперативам грантов из областного бюджета на развитие материально-технической базы»</a:t>
            </a:r>
            <a:endParaRPr lang="ru-RU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509120"/>
            <a:ext cx="8784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28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Распоряжение от 12.05.2015 № 29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представлении и рассмотрении документов для предоставления сельскохозяйственным потребительским кооперативам из областного бюджета грантов на развитие материально-технической базы»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8862" y="3573016"/>
            <a:ext cx="8945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28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Минсельхоза России от 29.01.2020 № 30 «Об утверждении форм документов….»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28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– кооперативам, отвечающим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условиям: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3923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Сельскохозяйственный потребительский перерабатывающий и (или) сбытовой кооператив, созданный и осуществляющий деятельность в соответствии с ФЗ от 08.12.1995 N 193-ФЗ "О сельскохозяйственной кооперации", или потребительское общество (кооператив);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052736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которых на дату подачи заявки превышает 12 месяцев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зарегистрированные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сельской территории или на территории сельской агломерации Кировской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36912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Осуществляющие деятельность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заготовке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хранению, подработке, переработке, сортировке, убою, первичной переработке, охлаждению, подготовке к реализации, транспортировке и реализации сельскохозяйственной продукции, дикорастущих плодов, ягод, орехов, грибов, семян и подобных лесных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продуктов переработки указанной продукции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100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менее 70 процентов выручки кооператива должно формироваться за счет осуществления перерабатывающей и (или) сбытовой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301208"/>
            <a:ext cx="4139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Объединяющие не менее 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товаропроизводителей на правах членов кооперативов (кроме ассоциированных членов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25144"/>
            <a:ext cx="291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ревизионный союз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8924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в процессе реорганизации, ликвидации, банкротства, деятельность не  приостановлена</a:t>
            </a:r>
          </a:p>
        </p:txBody>
      </p:sp>
      <p:pic>
        <p:nvPicPr>
          <p:cNvPr id="14" name="Picture 2" descr="https://im0-tub-ru.yandex.net/i?id=0bfa98d8363fab256b085937effe5801&amp;n=13"/>
          <p:cNvPicPr>
            <a:picLocks noChangeAspect="1" noChangeArrowheads="1"/>
          </p:cNvPicPr>
          <p:nvPr/>
        </p:nvPicPr>
        <p:blipFill>
          <a:blip r:embed="rId2" cstate="print"/>
          <a:srcRect l="21313" t="7060" r="17411"/>
          <a:stretch>
            <a:fillRect/>
          </a:stretch>
        </p:blipFill>
        <p:spPr bwMode="auto">
          <a:xfrm>
            <a:off x="3059832" y="5157192"/>
            <a:ext cx="1296144" cy="1483727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2915816" y="5373216"/>
            <a:ext cx="151216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71800" y="5301208"/>
            <a:ext cx="180020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AutoShape 2" descr="https://www.featurepics.com/StockImage/20090623/exclamation-mark-stock-illustration-122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www.featurepics.com/StockImage/20090623/exclamation-mark-stock-illustration-122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i.ytimg.com/vi/q2__zXOkbvk/maxresdefault.jpg"/>
          <p:cNvPicPr>
            <a:picLocks noChangeAspect="1" noChangeArrowheads="1"/>
          </p:cNvPicPr>
          <p:nvPr/>
        </p:nvPicPr>
        <p:blipFill>
          <a:blip r:embed="rId3" cstate="print"/>
          <a:srcRect l="19288" t="4617" r="24456" b="9659"/>
          <a:stretch>
            <a:fillRect/>
          </a:stretch>
        </p:blipFill>
        <p:spPr bwMode="auto">
          <a:xfrm>
            <a:off x="3851920" y="980728"/>
            <a:ext cx="115212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36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– кооперативам, отвечающим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условиям: (продолжение)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имеющие неисполненных обязанностей по уплате налогов, сборов, страховых взносов, пеней, штрафов, процентов, в сумме, превышающей 10000 рублей, по состоянию на дату подачи заявки на участие в конкурсе;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60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имеющие сведений в отношении председателя, членов коллегиального исполнительного органа, лица, исполняющего функции единоличного исполнительного органа, или главного бухгалтера кооператива в реестре дисквалифицированных лиц по состоянию на 1-е число месяца подачи заявки на участие в конкурсе;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получающие по состоянию на 1-е число месяца подачи заявки на участие в конкурсе средства из областного бюджета на основании иных нормативных правовых актов Кировской области на аналогичные направления расходования средств гранта.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просроченная задолженность по возврату в бюджет субсидий, инвестиций и иной задолженности по денежным обязательствам перед областным бюджетом по состоянию на 1-е число месяца подачи заявки на участие в конкурсе</a:t>
            </a:r>
            <a:endParaRPr lang="ru-RU" dirty="0"/>
          </a:p>
        </p:txBody>
      </p:sp>
      <p:pic>
        <p:nvPicPr>
          <p:cNvPr id="8" name="Рисунок 7" descr="https://i.ytimg.com/vi/a5lrQfQOxE4/hqdefault.jpg"/>
          <p:cNvPicPr/>
          <p:nvPr/>
        </p:nvPicPr>
        <p:blipFill>
          <a:blip r:embed="rId2" cstate="print"/>
          <a:srcRect l="15644" r="15077" b="2395"/>
          <a:stretch>
            <a:fillRect/>
          </a:stretch>
        </p:blipFill>
        <p:spPr bwMode="auto">
          <a:xfrm>
            <a:off x="7452320" y="1196752"/>
            <a:ext cx="14766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ncauditors.ru/pic/news/getimage.jpg"/>
          <p:cNvPicPr>
            <a:picLocks noChangeAspect="1" noChangeArrowheads="1"/>
          </p:cNvPicPr>
          <p:nvPr/>
        </p:nvPicPr>
        <p:blipFill>
          <a:blip r:embed="rId3" cstate="print"/>
          <a:srcRect t="1893" r="3380"/>
          <a:stretch>
            <a:fillRect/>
          </a:stretch>
        </p:blipFill>
        <p:spPr bwMode="auto">
          <a:xfrm>
            <a:off x="6145162" y="4581128"/>
            <a:ext cx="2998838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41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  ОЦЕНКИ   КООПЕРАТИВОВ (не менее 20 баллов)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7" y="620688"/>
          <a:ext cx="9036493" cy="5888736"/>
        </p:xfrm>
        <a:graphic>
          <a:graphicData uri="http://schemas.openxmlformats.org/drawingml/2006/table">
            <a:tbl>
              <a:tblPr/>
              <a:tblGrid>
                <a:gridCol w="1599454"/>
                <a:gridCol w="240341"/>
                <a:gridCol w="2079010"/>
                <a:gridCol w="239777"/>
                <a:gridCol w="1119899"/>
                <a:gridCol w="479553"/>
                <a:gridCol w="1359678"/>
                <a:gridCol w="481811"/>
                <a:gridCol w="1117644"/>
                <a:gridCol w="319326"/>
              </a:tblGrid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Планируемая деятельность: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в собственности кооператива грузоперевозящих транспортных средств: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овощи, картофель, молоко и мясо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иные, в т.ч. дикорастущие пищевые ресурсы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единицы и более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единица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8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на территории МР или МО по месту регистрации кооператива производственного объекта недвижимости и подлежащего капремонту, реконструкции/модернизации за счет гранта или используемого для осуществления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на территории МР или МО по месту регистрации кооператива земельного участка на праве собственности кооператива или аренды на срок не менее 3 лет, предназначенного для строительства (эксплуатации) производственного объекта: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собственности кооператива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 такой собственности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собственности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права аренды не менее 3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Заявитель подал заявку на участие в конкурсе: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обеспечения реализации производимой продукции кооператив: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1-й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 2-й и более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имеет объект по переработке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продукции/ планирует строительство объекта за счет гранта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реализует с/х продукцию по договорам, заключенным с покупателями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кооператива на дату подачи заявки на участие в конкурсе: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выручки от реализации с/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продукции за год, предшествующий году подачи заявки, тыс.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заключен труд.договор на неопределенный срок с бухгалтером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заключен договор на оказание услуг по ведению бухгалтерского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1000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свыше 500 до 1000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250 до 500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50 до 250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30 до 50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 и менее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членов кооператива (кроме ассоциированных) по состоянию на 1-е число месяца подачи заявки на участие в конкурсе составляет: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21 и более с/х тов-пр-ей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16 до 20 с/х товаропроизводителей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 11 до 15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товаропроизводителей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тов-пр-ей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гранта: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604448" cy="23762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Приобретение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монтаж оборудования и техники для производственных объектов, предназначенных для заготовки, хранения, подработки, переработки, сортировки, убоя, первичной переработки, охлаждения, подготовки к реализации, погрузки, разгрузки сельскохозяйственной продукции, транспортировки и реализации дикорастущих пищевых ресурсов и продуктов переработки указанной продукции и дикорастущих пищевых ресурсов, а также на приобретение оборудования для лабораторного анализа качества сельскохозяйственной продукции для оснащения лабораторий производственного контроля качества и безопасности выпускаемой (производимой и перерабатываемой) продукции и проведения государственной ветеринарно-санитарной экспертизы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). (прил. № 2 к приказу Минсельхоза России от 29.01.2020 № 30)</a:t>
            </a:r>
            <a:r>
              <a:rPr lang="ru-RU" sz="72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3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085184"/>
            <a:ext cx="2160240" cy="1620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Приобретение, строительство, капитальный ремонт, реконструкцию или модернизацию производственных объектов по заготовке, хранению, подработке, переработке, сортировке, убою, первичной переработке, подготовке к реализации и реализации сельскохозяйственной продукции, дикорастущих пищевых ресурсов и продуктов переработки указанной продукции и дикорастущих пищевых ресурсов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899849" cy="719879"/>
          </a:xfrm>
          <a:prstGeom prst="rect">
            <a:avLst/>
          </a:prstGeom>
          <a:noFill/>
        </p:spPr>
      </p:pic>
      <p:pic>
        <p:nvPicPr>
          <p:cNvPr id="7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899849" cy="719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575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1"/>
            <a:ext cx="8208912" cy="4680519"/>
          </a:xfrm>
        </p:spPr>
        <p:txBody>
          <a:bodyPr>
            <a:normAutofit lnSpcReduction="10000"/>
          </a:bodyPr>
          <a:lstStyle/>
          <a:p>
            <a:pPr algn="just">
              <a:lnSpc>
                <a:spcPts val="216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Приобретение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специализированного транспорта, фургонов, прицепов, полуприцепов, вагонов, контейнеров для транспортировки, обеспечения сохранности при перевозке и реализации сельскохозяйственной продукции, дикорастущих пищевых ресурсов и продуктов переработки указанной продукции. (прил. № 4 к приказу Минсельхоза России от 29.01.2020 № 30);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Приобретение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монтаж оборудования для рыбоводной инфраструктуры и товарной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аквакультуры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(товарного рыбоводства). (прил. № 3 к приказу Минсельхоза России от 29.01.2020 № 30);.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Погашение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более 20% привлекаемого на реализацию бизнес-плана победителя конкурса льготного инвестиционного кредита и уплату процентов по кредиту, в течение 18 месяцев с даты получения гранта;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Приобретение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монтаж оборудования и техники для производственных объектов, предназначенных для первичной переработки льна и (или) технической конопли. Перечень указанного оборудования и техники утверждается правовым актом министерства</a:t>
            </a:r>
            <a:r>
              <a:rPr lang="ru-RU" sz="1600" dirty="0" smtClean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1" y="5157192"/>
            <a:ext cx="2112235" cy="1584176"/>
          </a:xfrm>
          <a:prstGeom prst="rect">
            <a:avLst/>
          </a:prstGeom>
        </p:spPr>
      </p:pic>
      <p:pic>
        <p:nvPicPr>
          <p:cNvPr id="5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899849" cy="719879"/>
          </a:xfrm>
          <a:prstGeom prst="rect">
            <a:avLst/>
          </a:prstGeom>
          <a:noFill/>
        </p:spPr>
      </p:pic>
      <p:pic>
        <p:nvPicPr>
          <p:cNvPr id="6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899849" cy="719879"/>
          </a:xfrm>
          <a:prstGeom prst="rect">
            <a:avLst/>
          </a:prstGeom>
          <a:noFill/>
        </p:spPr>
      </p:pic>
      <p:pic>
        <p:nvPicPr>
          <p:cNvPr id="7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899849" cy="719879"/>
          </a:xfrm>
          <a:prstGeom prst="rect">
            <a:avLst/>
          </a:prstGeom>
          <a:noFill/>
        </p:spPr>
      </p:pic>
      <p:pic>
        <p:nvPicPr>
          <p:cNvPr id="8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93096"/>
            <a:ext cx="971600" cy="71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победителей конкурса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0486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Использовать грант в течение 24 месяцев со дня поступления средств гранта на лицевой счет кооператива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Неприобретение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имущества у члена данного кооператива (включая ассоциированных членов) за счет средств гранта;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Внесение имущества, приобретенного в целях развития материально-технической базы за счет средств гранта, в неделимый фонд кооператива;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Неприобретение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счет гранта имущества, ранее приобретенного с участием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поддержки;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Осуществлять деятельность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и предоставлять отчетность о реализации проекта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в министерство в течение не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менее 5 лет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со  дня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гранта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Оплачивать за счет собственных средств не менее 40% стоимости планируемых затрат, указанных в бизнес-плане;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Создать не менее одного нового постоянного рабочего места на каждые 3 млн. рублей гранта,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не менее одного нового постоянного рабочего места на один грант в срок, определяемый министерством, но не позднее 24 месяцев со дня предоставления гранта;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Представлять сведения о принятых работниках в ПФ РФ не позднее 24 месяцев с даты предоставления гранта;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Ежегодно, в течение 5 лет со дня получения средств гранта представлять в министерство заключение ревизионного союза о результатах деятельности;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Обеспечивать достижение показателей деятельности, предусмотренных бизнес-планом4</a:t>
            </a:r>
          </a:p>
          <a:p>
            <a:pPr algn="just"/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Ежегодно в течении 5 лет со дня получения средств гранта предоставлять в министерство отчет о достижении кооперативом результатов предоставления гранта и отчета о показателях ФХД .</a:t>
            </a:r>
          </a:p>
          <a:p>
            <a:pPr marL="0" indent="0" algn="just">
              <a:buNone/>
            </a:pPr>
            <a:endParaRPr lang="ru-RU" sz="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23" y="177801"/>
            <a:ext cx="880607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51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</a:p>
          <a:p>
            <a:pPr algn="ctr"/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Малафеева Ольга Геннадьевна, тел. 64-01-91 </a:t>
            </a:r>
          </a:p>
        </p:txBody>
      </p:sp>
    </p:spTree>
    <p:extLst>
      <p:ext uri="{BB962C8B-B14F-4D97-AF65-F5344CB8AC3E}">
        <p14:creationId xmlns="" xmlns:p14="http://schemas.microsoft.com/office/powerpoint/2010/main" val="33638969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981</Words>
  <Application>Microsoft Office PowerPoint</Application>
  <PresentationFormat>Экран (4:3)</PresentationFormat>
  <Paragraphs>120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Меры государственной поддержки сельскохозяйственным потребительским кооперативам</vt:lpstr>
      <vt:lpstr>Слайд 2</vt:lpstr>
      <vt:lpstr>Требования к участникам – кооперативам, отвечающим одновременно следующим условиям: </vt:lpstr>
      <vt:lpstr>Требования к участникам – кооперативам, отвечающим одновременно следующим условиям: (продолжение)</vt:lpstr>
      <vt:lpstr>Слайд 5</vt:lpstr>
      <vt:lpstr>Направления расходования гранта: </vt:lpstr>
      <vt:lpstr>Слайд 7</vt:lpstr>
      <vt:lpstr>Обязательства победителей конкурса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сельскохозяйственным потребительским кооперативам</dc:title>
  <dc:creator>Владелец</dc:creator>
  <cp:lastModifiedBy>Владелец</cp:lastModifiedBy>
  <cp:revision>147</cp:revision>
  <cp:lastPrinted>2019-09-20T08:16:13Z</cp:lastPrinted>
  <dcterms:created xsi:type="dcterms:W3CDTF">2019-09-09T09:44:44Z</dcterms:created>
  <dcterms:modified xsi:type="dcterms:W3CDTF">2022-03-31T06:40:59Z</dcterms:modified>
</cp:coreProperties>
</file>