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0"/>
  </p:notesMasterIdLst>
  <p:sldIdLst>
    <p:sldId id="256" r:id="rId2"/>
    <p:sldId id="263" r:id="rId3"/>
    <p:sldId id="363" r:id="rId4"/>
    <p:sldId id="365" r:id="rId5"/>
    <p:sldId id="266" r:id="rId6"/>
    <p:sldId id="380" r:id="rId7"/>
    <p:sldId id="381" r:id="rId8"/>
    <p:sldId id="382" r:id="rId9"/>
    <p:sldId id="385" r:id="rId10"/>
    <p:sldId id="384" r:id="rId11"/>
    <p:sldId id="268" r:id="rId12"/>
    <p:sldId id="269" r:id="rId13"/>
    <p:sldId id="366" r:id="rId14"/>
    <p:sldId id="270" r:id="rId15"/>
    <p:sldId id="386" r:id="rId16"/>
    <p:sldId id="387" r:id="rId17"/>
    <p:sldId id="388" r:id="rId18"/>
    <p:sldId id="389" r:id="rId19"/>
    <p:sldId id="390" r:id="rId20"/>
    <p:sldId id="391" r:id="rId21"/>
    <p:sldId id="392" r:id="rId22"/>
    <p:sldId id="393" r:id="rId23"/>
    <p:sldId id="277" r:id="rId24"/>
    <p:sldId id="367" r:id="rId25"/>
    <p:sldId id="276" r:id="rId26"/>
    <p:sldId id="368" r:id="rId27"/>
    <p:sldId id="279" r:id="rId28"/>
    <p:sldId id="278" r:id="rId29"/>
    <p:sldId id="369" r:id="rId30"/>
    <p:sldId id="370" r:id="rId31"/>
    <p:sldId id="394" r:id="rId32"/>
    <p:sldId id="373" r:id="rId33"/>
    <p:sldId id="395" r:id="rId34"/>
    <p:sldId id="396" r:id="rId35"/>
    <p:sldId id="401" r:id="rId36"/>
    <p:sldId id="400" r:id="rId37"/>
    <p:sldId id="397" r:id="rId38"/>
    <p:sldId id="297" r:id="rId39"/>
    <p:sldId id="372" r:id="rId40"/>
    <p:sldId id="398" r:id="rId41"/>
    <p:sldId id="294" r:id="rId42"/>
    <p:sldId id="399" r:id="rId43"/>
    <p:sldId id="310" r:id="rId44"/>
    <p:sldId id="378" r:id="rId45"/>
    <p:sldId id="402" r:id="rId46"/>
    <p:sldId id="404" r:id="rId47"/>
    <p:sldId id="403" r:id="rId48"/>
    <p:sldId id="348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6662"/>
    <a:srgbClr val="FF66FF"/>
    <a:srgbClr val="FF0066"/>
    <a:srgbClr val="E9FB3B"/>
    <a:srgbClr val="FFFFC9"/>
    <a:srgbClr val="E1C8FA"/>
    <a:srgbClr val="C8C8FF"/>
    <a:srgbClr val="FCD3FD"/>
    <a:srgbClr val="FBC9F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1" autoAdjust="0"/>
    <p:restoredTop sz="90465" autoAdjust="0"/>
  </p:normalViewPr>
  <p:slideViewPr>
    <p:cSldViewPr>
      <p:cViewPr varScale="1">
        <p:scale>
          <a:sx n="74" d="100"/>
          <a:sy n="74" d="100"/>
        </p:scale>
        <p:origin x="-331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5C011-63F9-438C-A667-D8A520C8FACB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3B3F4-9CF8-445B-89F5-9803EDC09B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39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B3F4-9CF8-445B-89F5-9803EDC09B4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59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3B3F4-9CF8-445B-89F5-9803EDC09B4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10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970B-3192-4264-8B3B-6D85084C125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D7EC-8B37-49D2-85C2-4B89BAE36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286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970B-3192-4264-8B3B-6D85084C125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D7EC-8B37-49D2-85C2-4B89BAE36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67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970B-3192-4264-8B3B-6D85084C125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D7EC-8B37-49D2-85C2-4B89BAE36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13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970B-3192-4264-8B3B-6D85084C125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D7EC-8B37-49D2-85C2-4B89BAE36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88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970B-3192-4264-8B3B-6D85084C125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D7EC-8B37-49D2-85C2-4B89BAE36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578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970B-3192-4264-8B3B-6D85084C125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D7EC-8B37-49D2-85C2-4B89BAE36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94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970B-3192-4264-8B3B-6D85084C125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D7EC-8B37-49D2-85C2-4B89BAE36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37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970B-3192-4264-8B3B-6D85084C125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D7EC-8B37-49D2-85C2-4B89BAE36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787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970B-3192-4264-8B3B-6D85084C125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D7EC-8B37-49D2-85C2-4B89BAE36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423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970B-3192-4264-8B3B-6D85084C125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D7EC-8B37-49D2-85C2-4B89BAE36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319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970B-3192-4264-8B3B-6D85084C125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3D7EC-8B37-49D2-85C2-4B89BAE36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742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A970B-3192-4264-8B3B-6D85084C1259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3D7EC-8B37-49D2-85C2-4B89BAE36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38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фото к презентации 2020 г\оз.тритикале на Уржумском гс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5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971978"/>
            <a:ext cx="8904197" cy="487860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государственного сортоиспытания сортов и гибридов  сельскохозяйственных культур на </a:t>
            </a:r>
            <a:r>
              <a:rPr lang="ru-RU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сортоучастках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Кировской области за</a:t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2019-2021 гг.</a:t>
            </a:r>
            <a:b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Предложения по изменению сортового районирования по Кировской области  на 2022 год.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9" descr="C:\Documents and Settings\эльвира\Рабочий стол\logo GSK 700х5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1512168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120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Пшеница мягкая озимая  Влади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954496"/>
            <a:ext cx="4038600" cy="181737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727325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314203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Тритикале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озимая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67544" y="1052736"/>
            <a:ext cx="4040188" cy="639762"/>
          </a:xfrm>
        </p:spPr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Уржумский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сортоучасток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020" y="2782543"/>
            <a:ext cx="4334475" cy="2437306"/>
          </a:xfrm>
        </p:spPr>
      </p:pic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4644008" y="1052736"/>
            <a:ext cx="4041775" cy="639762"/>
          </a:xfrm>
        </p:spPr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Яранский</a:t>
            </a:r>
            <a:r>
              <a:rPr lang="ru-RU" dirty="0" smtClean="0"/>
              <a:t> </a:t>
            </a:r>
            <a:r>
              <a:rPr lang="ru-RU" dirty="0" err="1" smtClean="0"/>
              <a:t>сортоучасток</a:t>
            </a:r>
            <a:endParaRPr lang="ru-RU" dirty="0"/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5025" y="3241120"/>
            <a:ext cx="4041775" cy="1818798"/>
          </a:xfrm>
        </p:spPr>
      </p:pic>
    </p:spTree>
    <p:extLst>
      <p:ext uri="{BB962C8B-B14F-4D97-AF65-F5344CB8AC3E}">
        <p14:creationId xmlns:p14="http://schemas.microsoft.com/office/powerpoint/2010/main" val="393909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9123767"/>
              </p:ext>
            </p:extLst>
          </p:nvPr>
        </p:nvGraphicFramePr>
        <p:xfrm>
          <a:off x="457200" y="1600200"/>
          <a:ext cx="8229241" cy="436480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25242"/>
                <a:gridCol w="426063"/>
                <a:gridCol w="469762"/>
                <a:gridCol w="611781"/>
                <a:gridCol w="611781"/>
                <a:gridCol w="502536"/>
                <a:gridCol w="546232"/>
                <a:gridCol w="764726"/>
                <a:gridCol w="764726"/>
                <a:gridCol w="726955"/>
                <a:gridCol w="671775"/>
                <a:gridCol w="1007662"/>
              </a:tblGrid>
              <a:tr h="198421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</a:rPr>
                        <a:t/>
                      </a:r>
                      <a:br>
                        <a:rPr lang="ru-RU" sz="800" dirty="0">
                          <a:effectLst/>
                        </a:rPr>
                      </a:br>
                      <a:r>
                        <a:rPr lang="ru-RU" sz="800" dirty="0" smtClean="0">
                          <a:effectLst/>
                        </a:rPr>
                        <a:t>Сорт</a:t>
                      </a: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 anchor="ctr"/>
                </a:tc>
                <a:tc gridSpan="5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</a:rPr>
                        <a:t>Урожай зерна, ц/га</a:t>
                      </a: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</a:rPr>
                        <a:t>Основные показатели </a:t>
                      </a:r>
                      <a:r>
                        <a:rPr lang="ru-RU" sz="800" dirty="0" smtClean="0">
                          <a:effectLst/>
                        </a:rPr>
                        <a:t>2021 </a:t>
                      </a:r>
                      <a:r>
                        <a:rPr lang="ru-RU" sz="800" dirty="0">
                          <a:effectLst/>
                        </a:rPr>
                        <a:t>года</a:t>
                      </a: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71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</a:rPr>
                        <a:t>год</a:t>
                      </a: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</a:rPr>
                        <a:t>Средний</a:t>
                      </a:r>
                      <a:endParaRPr lang="ru-RU" sz="8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</a:rPr>
                        <a:t>Масса 1000 зерен, г</a:t>
                      </a:r>
                      <a:endParaRPr lang="ru-RU" sz="8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</a:rPr>
                        <a:t>Высота растений, см</a:t>
                      </a: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</a:rPr>
                        <a:t>Вегетационный период,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</a:rPr>
                        <a:t>дней</a:t>
                      </a:r>
                      <a:endParaRPr lang="ru-RU" sz="8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err="1" smtClean="0">
                          <a:effectLst/>
                        </a:rPr>
                        <a:t>Зимостой</a:t>
                      </a:r>
                      <a:r>
                        <a:rPr lang="ru-RU" sz="800" dirty="0" smtClean="0">
                          <a:effectLst/>
                        </a:rPr>
                        <a:t>-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</a:rPr>
                        <a:t>кость,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</a:rPr>
                        <a:t> балл</a:t>
                      </a:r>
                      <a:endParaRPr lang="ru-RU" sz="8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</a:t>
                      </a:r>
                      <a:endParaRPr lang="ru-RU" sz="800" b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вость</a:t>
                      </a:r>
                      <a:r>
                        <a:rPr lang="ru-RU" sz="8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засухе</a:t>
                      </a:r>
                      <a:endParaRPr lang="ru-RU" sz="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</a:rPr>
                        <a:t>Снежная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</a:rPr>
                        <a:t>плесень</a:t>
                      </a:r>
                      <a:endParaRPr lang="ru-RU" sz="8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 anchor="ctr"/>
                </a:tc>
              </a:tr>
              <a:tr h="2624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</a:rPr>
                        <a:t>2019</a:t>
                      </a: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</a:rPr>
                        <a:t>2020</a:t>
                      </a: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</a:rPr>
                        <a:t>сорт</a:t>
                      </a: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err="1">
                          <a:effectLst/>
                        </a:rPr>
                        <a:t>Откл</a:t>
                      </a:r>
                      <a:r>
                        <a:rPr lang="ru-RU" sz="800" dirty="0">
                          <a:effectLst/>
                        </a:rPr>
                        <a:t>. от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</a:rPr>
                        <a:t>стандарта</a:t>
                      </a: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421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 стандарт</a:t>
                      </a: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67,7</a:t>
                      </a: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52,9</a:t>
                      </a:r>
                      <a:endParaRPr lang="ru-RU" sz="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</a:rPr>
                        <a:t>Ст.</a:t>
                      </a:r>
                      <a:endParaRPr lang="ru-RU" sz="8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</a:tr>
              <a:tr h="198421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Азнавур</a:t>
                      </a:r>
                      <a:endParaRPr lang="ru-RU" sz="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46,9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46,9</a:t>
                      </a:r>
                      <a:endParaRPr lang="ru-RU" sz="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+10,9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</a:tr>
              <a:tr h="198421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Аргус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34,5</a:t>
                      </a:r>
                      <a:endParaRPr lang="ru-RU" sz="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-1,5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</a:tr>
              <a:tr h="198421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Блюз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42,1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56,0</a:t>
                      </a:r>
                      <a:endParaRPr lang="ru-RU" sz="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+4,3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43,1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</a:tr>
              <a:tr h="198421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Вокализ </a:t>
                      </a:r>
                      <a:endParaRPr lang="ru-RU" sz="8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41,5</a:t>
                      </a: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67,8</a:t>
                      </a: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47,9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-5,0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</a:tr>
              <a:tr h="198421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Венец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40,1</a:t>
                      </a: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48,9</a:t>
                      </a: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19,5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36,2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-16,7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48,4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</a:tr>
              <a:tr h="198421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Гольдварг</a:t>
                      </a:r>
                      <a:endParaRPr lang="ru-RU" sz="8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40,5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+4,4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42,2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</a:tr>
              <a:tr h="208048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Илия</a:t>
                      </a: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80,4</a:t>
                      </a: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59,0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+7,1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</a:tr>
              <a:tr h="198421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Инал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49,9</a:t>
                      </a: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43,3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-8,5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52,0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</a:tr>
              <a:tr h="198421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</a:rPr>
                        <a:t>Светлица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56,1</a:t>
                      </a: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48,0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-3,8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</a:tr>
              <a:tr h="198421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</a:rPr>
                        <a:t>Судогда</a:t>
                      </a:r>
                      <a:endParaRPr lang="ru-RU" sz="8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74,9</a:t>
                      </a: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38,1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56,5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+4,7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</a:tr>
              <a:tr h="198421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 err="1">
                          <a:effectLst/>
                        </a:rPr>
                        <a:t>Тимирязевская</a:t>
                      </a:r>
                      <a:r>
                        <a:rPr lang="ru-RU" sz="800" dirty="0">
                          <a:effectLst/>
                        </a:rPr>
                        <a:t> 155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32,6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46,0</a:t>
                      </a: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33,9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-19,0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</a:tr>
              <a:tr h="198421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Уралан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74,8</a:t>
                      </a: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38,0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56,4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+4,6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971" marR="27971" marT="29126" marB="29126"/>
                </a:tc>
              </a:tr>
              <a:tr h="0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</a:rPr>
                        <a:t>Форте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70,5</a:t>
                      </a: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46,5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58,5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+6,7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43,4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</a:tr>
              <a:tr h="543930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</a:rPr>
                        <a:t>НСР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  <a:p>
                      <a:pPr algn="ctr"/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endParaRPr lang="ru-RU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endParaRPr lang="ru-RU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endParaRPr lang="ru-RU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endParaRPr lang="ru-RU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endParaRPr lang="ru-RU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032" marR="64032" marT="66675" marB="66675"/>
                </a:tc>
              </a:tr>
            </a:tbl>
          </a:graphicData>
        </a:graphic>
      </p:graphicFrame>
      <p:sp>
        <p:nvSpPr>
          <p:cNvPr id="10" name="Текст 9"/>
          <p:cNvSpPr>
            <a:spLocks noGrp="1"/>
          </p:cNvSpPr>
          <p:nvPr>
            <p:ph type="body" idx="4294967295"/>
          </p:nvPr>
        </p:nvSpPr>
        <p:spPr>
          <a:xfrm>
            <a:off x="1150938" y="981075"/>
            <a:ext cx="7993062" cy="3413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Яранский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сортоучасток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4294967295"/>
          </p:nvPr>
        </p:nvSpPr>
        <p:spPr>
          <a:xfrm>
            <a:off x="5102225" y="5516563"/>
            <a:ext cx="4041775" cy="3951287"/>
          </a:xfrm>
        </p:spPr>
        <p:txBody>
          <a:bodyPr/>
          <a:lstStyle/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892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Уржуский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сортоучасток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0769572"/>
              </p:ext>
            </p:extLst>
          </p:nvPr>
        </p:nvGraphicFramePr>
        <p:xfrm>
          <a:off x="457200" y="1600200"/>
          <a:ext cx="8608033" cy="430449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67188"/>
                <a:gridCol w="437701"/>
                <a:gridCol w="547119"/>
                <a:gridCol w="547123"/>
                <a:gridCol w="802445"/>
                <a:gridCol w="656546"/>
                <a:gridCol w="863231"/>
                <a:gridCol w="717336"/>
                <a:gridCol w="717336"/>
                <a:gridCol w="717336"/>
                <a:gridCol w="717336"/>
                <a:gridCol w="717336"/>
              </a:tblGrid>
              <a:tr h="182725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 gridSpan="5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 зерна, ц/га</a:t>
                      </a:r>
                    </a:p>
                  </a:txBody>
                  <a:tcPr marL="32746" marR="32746" marT="32746" marB="3274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показатели </a:t>
                      </a: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r>
                        <a:rPr lang="ru-RU" sz="8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</a:p>
                  </a:txBody>
                  <a:tcPr marL="32746" marR="32746" marT="32746" marB="3274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87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2746" marR="32746" marT="32746" marB="32746"/>
                </a:tc>
                <a:tc hMerge="1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</a:p>
                  </a:txBody>
                  <a:tcPr marL="32746" marR="32746" marT="32746" marB="3274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1000 зерен, </a:t>
                      </a: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грамм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 растений</a:t>
                      </a: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</a:p>
                  </a:txBody>
                  <a:tcPr marL="32746" marR="32746" marT="32746" marB="32746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Вегетацион</a:t>
                      </a:r>
                      <a:endParaRPr lang="ru-RU" sz="8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ный</a:t>
                      </a: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период, дней</a:t>
                      </a:r>
                    </a:p>
                  </a:txBody>
                  <a:tcPr marL="32746" marR="32746" marT="32746" marB="32746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Зимостойкость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Устойчивочть</a:t>
                      </a: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 засухе.,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</a:p>
                  </a:txBody>
                  <a:tcPr marL="32746" marR="32746" marT="32746" marB="32746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Снежная плесень, %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</a:tr>
              <a:tr h="304213"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126" marR="29126" marT="29126" marB="29126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</a:t>
                      </a: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от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стандарта</a:t>
                      </a: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126" marR="29126" marT="29126" marB="29126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1740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 стандарт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74,5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62,3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56,1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800" b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</a:tr>
              <a:tr h="182725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Вокализ </a:t>
                      </a:r>
                      <a:endParaRPr lang="ru-RU" sz="800" b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31,0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74,5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28,0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44,5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-11,6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42,9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28,0</a:t>
                      </a:r>
                    </a:p>
                    <a:p>
                      <a:pPr algn="ctr"/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</a:tr>
              <a:tr h="182725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Венец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54,8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69,5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22,6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49,0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-7,1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</a:p>
                    <a:p>
                      <a:pPr algn="ctr"/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</a:tr>
              <a:tr h="182725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Блюз</a:t>
                      </a:r>
                    </a:p>
                    <a:p>
                      <a:pPr rtl="0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27,0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27,0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-4,4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</a:tr>
              <a:tr h="182725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Илия</a:t>
                      </a:r>
                    </a:p>
                    <a:p>
                      <a:pPr rtl="0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-7,9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43,9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309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</a:tr>
              <a:tr h="182725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Инал</a:t>
                      </a:r>
                      <a:endParaRPr lang="ru-RU" sz="8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rtl="0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81,4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53,2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+6,4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48,1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</a:tr>
              <a:tr h="182725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Судогда</a:t>
                      </a:r>
                    </a:p>
                    <a:p>
                      <a:pPr rtl="0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43,0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73,2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46,6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-9,5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41,4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</a:tr>
              <a:tr h="195983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Тимирязевская</a:t>
                      </a: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</a:p>
                    <a:p>
                      <a:pPr rtl="0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38,5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70,7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23,9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44,4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-11,7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</a:tr>
              <a:tr h="182725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Уралан</a:t>
                      </a:r>
                      <a:endParaRPr lang="ru-RU" sz="8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rtl="0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29,4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54,7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+7,9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</a:tr>
              <a:tr h="182725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Форте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91,8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28,8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+13,5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41,2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</a:tr>
              <a:tr h="115134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НСР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5,1</a:t>
                      </a: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46" marB="3274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562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Средние показатели за годы испытания (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2019-2021)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озимой тритикале</a:t>
            </a:r>
            <a:endParaRPr lang="ru-RU" sz="2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60565058"/>
              </p:ext>
            </p:extLst>
          </p:nvPr>
        </p:nvGraphicFramePr>
        <p:xfrm>
          <a:off x="323528" y="548680"/>
          <a:ext cx="8712968" cy="617270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008112"/>
                <a:gridCol w="2088232"/>
                <a:gridCol w="720080"/>
                <a:gridCol w="720080"/>
                <a:gridCol w="683782"/>
                <a:gridCol w="522028"/>
                <a:gridCol w="738406"/>
                <a:gridCol w="792088"/>
                <a:gridCol w="720080"/>
                <a:gridCol w="720080"/>
              </a:tblGrid>
              <a:tr h="724827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</a:p>
                  </a:txBody>
                  <a:tcPr marL="24113" marR="24113" marT="24113" marB="2411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Оригинатор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урожай-</a:t>
                      </a: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ность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ц/га</a:t>
                      </a:r>
                    </a:p>
                  </a:txBody>
                  <a:tcPr marL="24113" marR="24113" marT="24113" marB="2411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нение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 </a:t>
                      </a:r>
                      <a:r>
                        <a:rPr lang="ru-RU" sz="1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-та</a:t>
                      </a:r>
                    </a:p>
                  </a:txBody>
                  <a:tcPr marL="24113" marR="24113" marT="24113" marB="2411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растений, см.</a:t>
                      </a:r>
                    </a:p>
                  </a:txBody>
                  <a:tcPr marL="24113" marR="24113" marT="24113" marB="2411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1000 зерен,</a:t>
                      </a:r>
                      <a:r>
                        <a:rPr lang="en-US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</a:p>
                  </a:txBody>
                  <a:tcPr marL="24113" marR="24113" marT="24113" marB="2411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Вегетационный период, дней</a:t>
                      </a:r>
                    </a:p>
                  </a:txBody>
                  <a:tcPr marL="24113" marR="24113" marT="24113" marB="2411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</a:t>
                      </a: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вость</a:t>
                      </a: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</a:t>
                      </a: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полега</a:t>
                      </a: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нию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</a:p>
                  </a:txBody>
                  <a:tcPr marL="24113" marR="24113" marT="24113" marB="2411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Зимостойкость,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</a:p>
                  </a:txBody>
                  <a:tcPr marL="24113" marR="24113" marT="24113" marB="2411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Снежная плесень,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24113" marR="24113" marT="24113" marB="24113" anchor="ctr"/>
                </a:tc>
              </a:tr>
              <a:tr h="233151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</a:t>
                      </a: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Донской зональный НИИСХ</a:t>
                      </a: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54,5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48,2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</a:tr>
              <a:tr h="233151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Вокализ</a:t>
                      </a:r>
                      <a:endParaRPr lang="ru-RU" sz="11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Донской зональный НИИСХ</a:t>
                      </a:r>
                      <a:endParaRPr lang="ru-RU" sz="10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46,2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-8,3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86,3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49,3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</a:tr>
              <a:tr h="385740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Венец</a:t>
                      </a: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«Национальный центр зерна им </a:t>
                      </a: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П.П.Лукьяненко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42,6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-11,9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66,0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50,7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</a:tr>
              <a:tr h="356941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Инал</a:t>
                      </a:r>
                      <a:endParaRPr lang="ru-RU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«</a:t>
                      </a:r>
                      <a:r>
                        <a:rPr lang="ru-RU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Фед.научн.центр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Кабардино-Балкарский </a:t>
                      </a:r>
                      <a:r>
                        <a:rPr lang="ru-RU" sz="9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научн.центр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РАН»</a:t>
                      </a: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48,2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-1,1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90,8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57,9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</a:tr>
              <a:tr h="341511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Судогда</a:t>
                      </a: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«Верхневолжский ФАНЦ»</a:t>
                      </a: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50,5</a:t>
                      </a:r>
                    </a:p>
                    <a:p>
                      <a:pPr algn="ctr"/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-3,8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83,2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50,2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</a:tr>
              <a:tr h="419649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Тимирязевская 155</a:t>
                      </a: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ФГБОУ ВО РГАУ-МСХА ИМЕНИ К.А. ТИМИРЯЗЕВА</a:t>
                      </a: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39,1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-15,4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72,7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</a:tr>
              <a:tr h="385740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Уралан</a:t>
                      </a: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«Национальный центр зерна им </a:t>
                      </a: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П.П.Лукьяненко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г.Краснодар</a:t>
                      </a:r>
                      <a:endParaRPr lang="ru-RU" sz="1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55,5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78,8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54,1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4,0</a:t>
                      </a:r>
                      <a:endParaRPr lang="ru-RU" sz="1000" dirty="0"/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</a:tr>
              <a:tr h="312025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Форте</a:t>
                      </a: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Грабовец Анатолий Иванович</a:t>
                      </a: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59,4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74,5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46,5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</a:tr>
              <a:tr h="363626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1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Азнавур</a:t>
                      </a:r>
                      <a:endParaRPr lang="ru-RU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Грабовец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Анатолий Иванович</a:t>
                      </a:r>
                    </a:p>
                    <a:p>
                      <a:pPr rtl="0">
                        <a:lnSpc>
                          <a:spcPct val="115000"/>
                        </a:lnSpc>
                      </a:pPr>
                      <a:endParaRPr lang="ru-RU" sz="1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46,9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10,9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43,5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</a:tr>
              <a:tr h="340028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Аргус</a:t>
                      </a:r>
                      <a:endParaRPr lang="ru-RU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Грабовец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Анатолий Иванович</a:t>
                      </a: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34,5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-1,5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82,0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37,8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</a:tr>
              <a:tr h="312025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Блюз</a:t>
                      </a: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Грабовец Анатолий Иванович</a:t>
                      </a: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46,4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73,7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42,5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</a:tr>
              <a:tr h="385740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Илия</a:t>
                      </a: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«Национальный центр зерна им </a:t>
                      </a: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П.П.Лукьяненко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47,2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75,7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</a:tr>
              <a:tr h="555283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Светлица</a:t>
                      </a: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ТАТНИИСХ </a:t>
                      </a: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Обособл.структурн.подразделение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ФИЦ КАЗНЦ РАН</a:t>
                      </a: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48,0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-3,8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154,0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47,8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</a:tr>
              <a:tr h="644909"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11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Гольдварг</a:t>
                      </a:r>
                      <a:endParaRPr lang="ru-RU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ФГБНУ «Национальный центр зерна им</a:t>
                      </a:r>
                    </a:p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П.П.Лукьяненко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» 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г.Краснодар</a:t>
                      </a:r>
                      <a:endParaRPr lang="ru-RU" sz="10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rtl="0">
                        <a:lnSpc>
                          <a:spcPct val="115000"/>
                        </a:lnSpc>
                      </a:pPr>
                      <a:endParaRPr lang="ru-RU" sz="1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40,5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76,0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42,2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113" marR="24113" marT="24113" marB="2411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55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7068833"/>
              </p:ext>
            </p:extLst>
          </p:nvPr>
        </p:nvGraphicFramePr>
        <p:xfrm>
          <a:off x="0" y="836712"/>
          <a:ext cx="9036496" cy="518922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025695"/>
                <a:gridCol w="1098033"/>
                <a:gridCol w="984792"/>
                <a:gridCol w="722183"/>
                <a:gridCol w="722183"/>
                <a:gridCol w="722183"/>
                <a:gridCol w="722183"/>
                <a:gridCol w="722183"/>
                <a:gridCol w="722183"/>
                <a:gridCol w="722183"/>
                <a:gridCol w="872695"/>
              </a:tblGrid>
              <a:tr h="0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gridSpan="4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 зерна, ц/га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показатели </a:t>
                      </a: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1000 зерен, </a:t>
                      </a:r>
                      <a:endParaRPr lang="ru-RU" sz="8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грамм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 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растений, </a:t>
                      </a:r>
                      <a:endParaRPr lang="ru-RU" sz="8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см.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Натура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г/л</a:t>
                      </a:r>
                      <a:endParaRPr lang="ru-RU" sz="800" b="1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Вегета-ционный</a:t>
                      </a: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дней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Устойчивость к </a:t>
                      </a: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засухе,</a:t>
                      </a: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Септориоз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листа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от стандарта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Кречет стандарт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46,6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14,1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30,4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800" b="1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490,0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Архан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50,8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16,5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33,6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13,4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Битюг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16,6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16,6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 2,5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38,6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480,0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Дебютный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16,2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16,2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490,0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Кросс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41,8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11,6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26,7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-3,7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41,0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Радужный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47,5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18,2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32,8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44,8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470,0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Фаленец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48,1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16,4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32,2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33,4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460,0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Першерон стандарт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30,5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19,1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32,2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640,0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Азиль</a:t>
                      </a:r>
                      <a:endParaRPr lang="ru-RU" sz="800" b="1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</a:pP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34,0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20,4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33,2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640,0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387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Грива</a:t>
                      </a:r>
                      <a:endParaRPr lang="ru-RU" sz="800" b="1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</a:pP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11,6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11,6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660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НСР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1197" y="85856"/>
            <a:ext cx="86409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Овес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ровой на Яранском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сортоучастке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61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507288" cy="562074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Овес яровой на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Слободском </a:t>
            </a:r>
            <a:r>
              <a:rPr lang="ru-RU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сортоучастке</a:t>
            </a:r>
            <a:endParaRPr lang="ru-RU" sz="3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9211621"/>
              </p:ext>
            </p:extLst>
          </p:nvPr>
        </p:nvGraphicFramePr>
        <p:xfrm>
          <a:off x="179512" y="548680"/>
          <a:ext cx="8784980" cy="610641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5642"/>
                <a:gridCol w="992710"/>
                <a:gridCol w="792088"/>
                <a:gridCol w="1008112"/>
                <a:gridCol w="864096"/>
                <a:gridCol w="826136"/>
                <a:gridCol w="774660"/>
                <a:gridCol w="774660"/>
                <a:gridCol w="576876"/>
              </a:tblGrid>
              <a:tr h="199643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 gridSpan="4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 зерна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показатели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56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  <a:endParaRPr lang="ru-RU" sz="11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1000 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зерен, </a:t>
                      </a:r>
                      <a:endParaRPr lang="ru-RU" sz="1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грамм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растений,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см.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Вегетацион</a:t>
                      </a:r>
                      <a:endParaRPr lang="ru-RU" sz="1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ный</a:t>
                      </a:r>
                      <a:endParaRPr lang="ru-RU" sz="1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дней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Устой-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чивость</a:t>
                      </a:r>
                      <a:endParaRPr lang="ru-RU" sz="1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засухе</a:t>
                      </a:r>
                      <a:endParaRPr lang="ru-RU" sz="1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</a:tr>
              <a:tr h="404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000" b="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от стандарта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425" marR="33425" marT="33425" marB="33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425" marR="33425" marT="33425" marB="33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425" marR="33425" marT="33425" marB="33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3425" marR="33425" marT="33425" marB="3342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3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Кречет стандарт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39,3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36,5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43,6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</a:tr>
              <a:tr h="4043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Архан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42,8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45,8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</a:tr>
              <a:tr h="4043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Битюг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36,1</a:t>
                      </a:r>
                    </a:p>
                    <a:p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-0,4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41,8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</a:tr>
              <a:tr h="4043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Дебютный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32,7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32,7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-3,8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47,6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</a:tr>
              <a:tr h="4043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Кросс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38,5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38,8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</a:tr>
              <a:tr h="4043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Радужный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35,1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35,7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35,4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-2,5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49,7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</a:tr>
              <a:tr h="4043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Фаленец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44,5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42,2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41,7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</a:tr>
              <a:tr h="4043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</a:t>
                      </a:r>
                    </a:p>
                    <a:p>
                      <a:pPr algn="l" rtl="0">
                        <a:lnSpc>
                          <a:spcPct val="115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37,3</a:t>
                      </a:r>
                    </a:p>
                    <a:p>
                      <a:pPr algn="ctr"/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37,3</a:t>
                      </a:r>
                    </a:p>
                    <a:p>
                      <a:pPr algn="ctr"/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-2,0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</a:tr>
              <a:tr h="4043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Першерон стандарт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21,7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20,3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30,4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</a:tr>
              <a:tr h="4043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Азиль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21,8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+2,5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30,2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</a:tr>
              <a:tr h="4043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Грива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25,2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25,2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4,9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30,2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</a:tr>
              <a:tr h="287693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НСР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</a:p>
                    <a:p>
                      <a:pPr algn="ctr"/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endParaRPr lang="ru-RU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endParaRPr lang="ru-RU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endParaRPr lang="ru-RU" sz="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425" marR="33425" marT="33425" marB="3342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44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Овес яровой на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Зуевском </a:t>
            </a:r>
            <a:r>
              <a:rPr lang="ru-RU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сортоучастке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4967445"/>
              </p:ext>
            </p:extLst>
          </p:nvPr>
        </p:nvGraphicFramePr>
        <p:xfrm>
          <a:off x="21796" y="1844824"/>
          <a:ext cx="9014700" cy="389520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759475"/>
                <a:gridCol w="879737"/>
                <a:gridCol w="974888"/>
                <a:gridCol w="1080120"/>
                <a:gridCol w="997807"/>
                <a:gridCol w="906004"/>
                <a:gridCol w="794211"/>
                <a:gridCol w="902378"/>
                <a:gridCol w="720080"/>
              </a:tblGrid>
              <a:tr h="279491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 gridSpan="4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 зерна, ц/га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показатели </a:t>
                      </a: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44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1000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зерен, </a:t>
                      </a:r>
                      <a:endParaRPr lang="ru-RU" sz="8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грамм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Высота- 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растений</a:t>
                      </a: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endParaRPr lang="ru-RU" sz="8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см.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Вегетационный </a:t>
                      </a: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период, 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дней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Устойчив.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засухе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</a:tr>
              <a:tr h="5992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</a:t>
                      </a:r>
                      <a:endParaRPr lang="ru-RU" sz="8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</a:t>
                      </a: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стан-</a:t>
                      </a:r>
                      <a:r>
                        <a:rPr lang="ru-RU" sz="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дарта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1124" marR="61124" marT="61124" marB="6112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1124" marR="61124" marT="61124" marB="6112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1124" marR="61124" marT="61124" marB="6112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1124" marR="61124" marT="61124" marB="61124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187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Кречет стандарт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50,6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40,4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45,5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/>
                        <a:t>43,1</a:t>
                      </a:r>
                      <a:endParaRPr lang="ru-RU" sz="800" b="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/>
                        <a:t>56</a:t>
                      </a:r>
                      <a:endParaRPr lang="ru-RU" sz="800" b="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/>
                        <a:t>83</a:t>
                      </a:r>
                      <a:endParaRPr lang="ru-RU" sz="800" b="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/>
                        <a:t>4,0</a:t>
                      </a:r>
                      <a:endParaRPr lang="ru-RU" sz="800" b="0" dirty="0"/>
                    </a:p>
                  </a:txBody>
                  <a:tcPr marL="61124" marR="61124" marT="61124" marB="61124" anchor="ctr"/>
                </a:tc>
              </a:tr>
              <a:tr h="279491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Архан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55,7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46,4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51,0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38,5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69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83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4,0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</a:tr>
              <a:tr h="279491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Драгун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61,2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45,9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43,5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72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84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4,0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</a:tr>
              <a:tr h="279491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55,6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44,7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42,2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72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83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4,0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</a:tr>
              <a:tr h="279491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Радужный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50,4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-0,2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-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-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-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-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</a:tr>
              <a:tr h="279491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Фаленец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59,9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45,3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52,6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36,4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68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83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4,0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</a:tr>
              <a:tr h="279491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Уралец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43,2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43,2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41,0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74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84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4,0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</a:tr>
              <a:tr h="279491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Медведь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38,5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38,5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-1,9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36,4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68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83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4,0</a:t>
                      </a:r>
                      <a:endParaRPr lang="ru-RU" sz="800" dirty="0"/>
                    </a:p>
                  </a:txBody>
                  <a:tcPr marL="61124" marR="61124" marT="61124" marB="61124" anchor="ctr"/>
                </a:tc>
              </a:tr>
              <a:tr h="24247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НСР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6,6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0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0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00"/>
                    </a:p>
                  </a:txBody>
                  <a:tcPr marL="61124" marR="61124" marT="61124" marB="61124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61124" marR="61124" marT="61124" marB="61124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714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Средние показатели за годы испытания (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2020-2021)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 овсу 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сортоучастках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4449235"/>
              </p:ext>
            </p:extLst>
          </p:nvPr>
        </p:nvGraphicFramePr>
        <p:xfrm>
          <a:off x="323528" y="908720"/>
          <a:ext cx="8640961" cy="540967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224136"/>
                <a:gridCol w="3240360"/>
                <a:gridCol w="648072"/>
                <a:gridCol w="720080"/>
                <a:gridCol w="720080"/>
                <a:gridCol w="576064"/>
                <a:gridCol w="792088"/>
                <a:gridCol w="720081"/>
              </a:tblGrid>
              <a:tr h="920204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Оригинатор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урожай-</a:t>
                      </a:r>
                      <a:r>
                        <a:rPr lang="ru-RU" sz="11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ность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ц/га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нение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 ста-та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растений, см.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1000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зерен,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грамм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1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Устойчи-вость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полеганию,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1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Вегета-ционный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период, дней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</a:tr>
              <a:tr h="55145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Кречет (ценный)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ФАНЦ Северо-Востока</a:t>
                      </a:r>
                    </a:p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«</a:t>
                      </a: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Фаленская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селекционная станция»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37,9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62,2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41,1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</a:tr>
              <a:tr h="25653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Архан</a:t>
                      </a:r>
                      <a:endParaRPr lang="ru-RU" sz="8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Корелина</a:t>
                      </a: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В.А., Архангельск. </a:t>
                      </a: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область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41,5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</a:tr>
              <a:tr h="299377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«Ульяновский НИИСХ</a:t>
                      </a: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49,4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70,8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43,8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</a:tr>
              <a:tr h="354695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Битюг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ФГБНУ «</a:t>
                      </a:r>
                      <a:r>
                        <a:rPr lang="ru-RU" sz="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Немчиновка</a:t>
                      </a: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»</a:t>
                      </a:r>
                    </a:p>
                  </a:txBody>
                  <a:tcPr marL="37182" marR="37182" marT="37182" marB="371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26,4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57,5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</a:tr>
              <a:tr h="29563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Дебютный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ФГБНУ Национальный центр </a:t>
                      </a:r>
                      <a:r>
                        <a:rPr lang="ru-RU" sz="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им.Лукьяненко</a:t>
                      </a:r>
                      <a:endParaRPr lang="ru-RU" sz="8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endParaRPr lang="ru-RU" sz="800" dirty="0"/>
                    </a:p>
                  </a:txBody>
                  <a:tcPr marL="37182" marR="37182" marT="37182" marB="371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24,5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-0,8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66,0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43,8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</a:tr>
              <a:tr h="293377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Кросс</a:t>
                      </a:r>
                      <a:endParaRPr lang="ru-RU" sz="8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Уральский НИИСХ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32,8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-1,3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61,2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44,7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</a:tr>
              <a:tr h="310334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Радужный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Тюменский научный центр СО РАН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69,8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</a:tr>
              <a:tr h="38405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Фаленец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Северо-Востока им Н.В.Рудницкого</a:t>
                      </a:r>
                      <a:endParaRPr lang="ru-RU" sz="8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42,4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64,8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82" marR="37182" marT="37182" marB="37182"/>
                </a:tc>
              </a:tr>
              <a:tr h="384051">
                <a:tc gridSpan="8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Голозерные 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9293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Першерон</a:t>
                      </a:r>
                    </a:p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стандарт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«</a:t>
                      </a: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Фед.научный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аграрный центр им </a:t>
                      </a: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Н.В.Рудницкого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20,1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28,9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</a:tr>
              <a:tr h="38405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Азиль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Мишенькина</a:t>
                      </a: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Ольга Геннадьевна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22,0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71,0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30,1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</a:tr>
              <a:tr h="38405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Грива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Мишенькина</a:t>
                      </a:r>
                      <a:r>
                        <a:rPr lang="ru-RU" sz="8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 Ольга Геннадьевна , Ульяновская область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18,4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71,0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557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3237212"/>
              </p:ext>
            </p:extLst>
          </p:nvPr>
        </p:nvGraphicFramePr>
        <p:xfrm>
          <a:off x="161053" y="224328"/>
          <a:ext cx="8928993" cy="663367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304256"/>
                <a:gridCol w="648072"/>
                <a:gridCol w="864096"/>
                <a:gridCol w="1008112"/>
                <a:gridCol w="936104"/>
                <a:gridCol w="792088"/>
                <a:gridCol w="792088"/>
                <a:gridCol w="744699"/>
                <a:gridCol w="839478"/>
              </a:tblGrid>
              <a:tr h="536976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 зерна, ц/га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показатели </a:t>
                      </a: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16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1000 зерен, </a:t>
                      </a:r>
                      <a:endParaRPr lang="ru-RU" sz="8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грамм</a:t>
                      </a: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 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растений </a:t>
                      </a:r>
                      <a:endParaRPr lang="ru-RU" sz="8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см.</a:t>
                      </a: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Вегетацион-ный</a:t>
                      </a: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период,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дней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Пыльная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головня, </a:t>
                      </a: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555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8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стандарта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4728" marR="44728" marT="44728" marB="4472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4728" marR="44728" marT="44728" marB="4472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4728" marR="44728" marT="44728" marB="4472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4728" marR="44728" marT="44728" marB="4472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314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Белгородский 100 </a:t>
                      </a: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стандарт</a:t>
                      </a:r>
                      <a:r>
                        <a:rPr lang="ru-RU" sz="8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(2020 г.)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32,6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-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32,6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</a:tr>
              <a:tr h="359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Родник </a:t>
                      </a:r>
                      <a:r>
                        <a:rPr lang="ru-RU" sz="8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Прикамья</a:t>
                      </a: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стандарт (2021 г.)</a:t>
                      </a:r>
                    </a:p>
                    <a:p>
                      <a:pPr algn="l" rtl="0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38,9</a:t>
                      </a:r>
                      <a:endParaRPr lang="ru-RU" sz="800" b="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35,3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800" b="1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49,4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</a:tr>
              <a:tr h="29213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Дева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25,8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28,9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56,8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</a:tr>
              <a:tr h="29213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Дивный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-2,4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46,4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</a:tr>
              <a:tr h="29213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Колдун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36,0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33,3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+0,7</a:t>
                      </a:r>
                      <a:endParaRPr lang="ru-RU" sz="8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56,2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</a:tr>
              <a:tr h="29213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Корнет стойкий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35,1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32,8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+0,1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57,6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</a:tr>
              <a:tr h="29213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Крауф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-2,4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49,9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</a:tr>
              <a:tr h="29213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Кудесник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29,8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34,9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32,3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-1,6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</a:tr>
              <a:tr h="29213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Боярин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37,6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+2,3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47,6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</a:tr>
              <a:tr h="29213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Лидар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31,8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34,6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33,2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-0,7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55,4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</a:tr>
              <a:tr h="29213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Любояр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33,3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33,3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-2,0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52,1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</a:tr>
              <a:tr h="29364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Надежный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40,5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+5,2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49,1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</a:tr>
              <a:tr h="292131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Орда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35,2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32,8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-0,1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48,5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</a:tr>
              <a:tr h="29213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Памяти Дудина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28,6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28,6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-6,7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47,8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</a:tr>
              <a:tr h="29213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Соратник</a:t>
                      </a:r>
                      <a:endParaRPr lang="ru-RU" sz="8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37,6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30,8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+0,3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56,2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</a:tr>
              <a:tr h="29213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Рафаэль</a:t>
                      </a:r>
                      <a:endParaRPr lang="ru-RU" sz="8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38,2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31,1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+0,7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45,4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</a:tr>
              <a:tr h="29213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Тэвкеч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34,6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33,7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+0,2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46,0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</a:tr>
              <a:tr h="14872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НСР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1,8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728" marR="44728" marT="44728" marB="44728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1053" y="-113302"/>
            <a:ext cx="856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Ячмень яровой на Слободском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сортоучастке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39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630" y="16970"/>
            <a:ext cx="8229600" cy="432048"/>
          </a:xfrm>
        </p:spPr>
        <p:txBody>
          <a:bodyPr>
            <a:noAutofit/>
          </a:bodyPr>
          <a:lstStyle/>
          <a:p>
            <a:pPr lvl="0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Уржумский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ГСУ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0988390"/>
              </p:ext>
            </p:extLst>
          </p:nvPr>
        </p:nvGraphicFramePr>
        <p:xfrm>
          <a:off x="179512" y="548680"/>
          <a:ext cx="8424936" cy="388239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938479"/>
                <a:gridCol w="617739"/>
                <a:gridCol w="617738"/>
                <a:gridCol w="617739"/>
                <a:gridCol w="448665"/>
                <a:gridCol w="747775"/>
                <a:gridCol w="548369"/>
                <a:gridCol w="648072"/>
                <a:gridCol w="731158"/>
                <a:gridCol w="564986"/>
                <a:gridCol w="648072"/>
                <a:gridCol w="576064"/>
                <a:gridCol w="720080"/>
              </a:tblGrid>
              <a:tr h="212084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Сорта озимой ржи</a:t>
                      </a: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>
                    <a:solidFill>
                      <a:srgbClr val="D1F7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 зерна, ц/га</a:t>
                      </a:r>
                    </a:p>
                  </a:txBody>
                  <a:tcPr marL="66675" marR="66675" marT="66675" marB="66675">
                    <a:solidFill>
                      <a:srgbClr val="D1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показатели 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</a:p>
                  </a:txBody>
                  <a:tcPr marL="66675" marR="66675" marT="66675" marB="66675">
                    <a:solidFill>
                      <a:srgbClr val="D1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>
                    <a:solidFill>
                      <a:srgbClr val="D1F7FF"/>
                    </a:solidFill>
                  </a:tcPr>
                </a:tc>
              </a:tr>
              <a:tr h="4305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1000 зерен</a:t>
                      </a: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грамм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 </a:t>
                      </a: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расте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ний</a:t>
                      </a: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см.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Устойчи-вость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</a:t>
                      </a: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полега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нию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Устой</a:t>
                      </a:r>
                    </a:p>
                    <a:p>
                      <a:pPr algn="ctr"/>
                      <a:r>
                        <a:rPr lang="ru-RU" sz="1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чиво</a:t>
                      </a:r>
                      <a:endParaRPr lang="ru-RU" sz="1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сть</a:t>
                      </a:r>
                      <a:endParaRPr lang="ru-RU" sz="1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 засухе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цион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ный</a:t>
                      </a: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период, 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дней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>
                    <a:solidFill>
                      <a:srgbClr val="D1F7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Зимо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стой-кость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Снежная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плесень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</a:tr>
              <a:tr h="3207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от стандарта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320785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ru-RU" sz="12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Фаленская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 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стандарт</a:t>
                      </a: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49,9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62,1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29,8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47,3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22,6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</a:tr>
              <a:tr h="337012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Батист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+1,9</a:t>
                      </a:r>
                      <a:endParaRPr lang="ru-RU" sz="10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</a:tr>
              <a:tr h="2120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Рушник</a:t>
                      </a:r>
                    </a:p>
                    <a:p>
                      <a:pPr rtl="0">
                        <a:lnSpc>
                          <a:spcPct val="100000"/>
                        </a:lnSpc>
                      </a:pP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53,6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67,3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33,8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51,6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dirty="0" smtClean="0"/>
                        <a:t> 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+4,3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202983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Татьяна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55,9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72,3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53,4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+6,1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266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Дарвет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+1,8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28,2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220264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Перемена</a:t>
                      </a: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+2,0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27,2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</a:tr>
              <a:tr h="239605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НСР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84630" y="1637441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2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1805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Ячмень яровой 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Яранском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сортоучастке</a:t>
            </a:r>
            <a:endParaRPr lang="ru-RU" sz="28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1292254"/>
              </p:ext>
            </p:extLst>
          </p:nvPr>
        </p:nvGraphicFramePr>
        <p:xfrm>
          <a:off x="323528" y="360444"/>
          <a:ext cx="8496947" cy="6536848"/>
        </p:xfrm>
        <a:graphic>
          <a:graphicData uri="http://schemas.openxmlformats.org/drawingml/2006/table">
            <a:tbl>
              <a:tblPr/>
              <a:tblGrid>
                <a:gridCol w="1465849"/>
                <a:gridCol w="844726"/>
                <a:gridCol w="844726"/>
                <a:gridCol w="894415"/>
                <a:gridCol w="894415"/>
                <a:gridCol w="894415"/>
                <a:gridCol w="894415"/>
                <a:gridCol w="881993"/>
                <a:gridCol w="881993"/>
              </a:tblGrid>
              <a:tr h="377724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Сорт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Урожай зерна, ц/га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Основные показатели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года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33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Средний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Масса 1000 зерен,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Высота 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растений, см.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Вегета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2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ционный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период,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дней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Пыльная головня,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532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2020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сорт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 от стандарта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49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Белгородский 100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стандарт (2020</a:t>
                      </a:r>
                      <a:r>
                        <a:rPr lang="ru-RU" sz="1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г.)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48,5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48,5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84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Родник </a:t>
                      </a:r>
                      <a:r>
                        <a:rPr lang="ru-RU" sz="1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Прикамья</a:t>
                      </a:r>
                      <a:endParaRPr lang="ru-RU" sz="1000" b="1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48,1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15,3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50,8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84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Боярин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-0,3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46,2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84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Дивный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15,3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15,3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46,4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849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Дева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47,8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28,2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-3,7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51,8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849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Колдун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57,5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14,8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50,4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849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Корнет стойкий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53,8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17,4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35,6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51,8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849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Крауф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22,8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22,8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47,0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849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Кудесник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47,1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12,4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29,7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-2,2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47,8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849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Лидар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50,5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17,1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33,8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61,8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849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Любояр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18,1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18,1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47,8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849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Надежный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45,6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849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Орда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46,7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11,3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29,0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-2,9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50,6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849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Памяти Дудина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13,1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13,1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-2,2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49,2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849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Рафаэль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52,1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20,4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36,2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43,0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849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Соратник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44,0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17,8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-1,0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51,8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849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Тевкеч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46,1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19,9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33,0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+1,1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44,6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6261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НСР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702" marR="47702" marT="47702" marB="47702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38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Ячмень яровой на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Зуевском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сортоучастке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5918429"/>
              </p:ext>
            </p:extLst>
          </p:nvPr>
        </p:nvGraphicFramePr>
        <p:xfrm>
          <a:off x="323528" y="980728"/>
          <a:ext cx="8492602" cy="526797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376264"/>
                <a:gridCol w="720080"/>
                <a:gridCol w="720080"/>
                <a:gridCol w="720080"/>
                <a:gridCol w="792088"/>
                <a:gridCol w="864096"/>
                <a:gridCol w="792088"/>
                <a:gridCol w="864096"/>
                <a:gridCol w="643730"/>
              </a:tblGrid>
              <a:tr h="279987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 gridSpan="4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 зерна, ц/га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показатели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1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 зерен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грамм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 </a:t>
                      </a:r>
                      <a:endParaRPr lang="ru-RU" sz="1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растений 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Вегетацион-ный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период, 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дней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Пыльная головня 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</a:tr>
              <a:tr h="10457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2021</a:t>
                      </a:r>
                      <a:endParaRPr lang="ru-RU" sz="1000" dirty="0"/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стандарта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33" marR="64133" marT="64133" marB="641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33" marR="64133" marT="64133" marB="641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33" marR="64133" marT="64133" marB="641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133" marR="64133" marT="64133" marB="641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043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Белгородский 100 стандарт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44,1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-</a:t>
                      </a:r>
                      <a:endParaRPr lang="ru-RU" sz="800" dirty="0"/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-</a:t>
                      </a:r>
                      <a:endParaRPr lang="ru-RU" sz="800" dirty="0"/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   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</a:tr>
              <a:tr h="307043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Родник </a:t>
                      </a: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Прикамья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49,1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44,1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49,9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</a:tr>
              <a:tr h="279987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Кудесник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41,8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38,0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-3,6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52,5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</a:tr>
              <a:tr h="279987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Лидар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43,8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-1,7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59,3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Нургуш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42,1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42,1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-2,0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</a:tr>
              <a:tr h="265766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Зазерский</a:t>
                      </a: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85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33,8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33,8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-5,4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58,5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</a:tr>
              <a:tr h="265766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Изумруд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35,4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35,4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-3,8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48,6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</a:tr>
              <a:tr h="265766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Надежный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45,2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45,2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6,0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49,8</a:t>
                      </a:r>
                      <a:endParaRPr lang="ru-RU" sz="800" dirty="0"/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58</a:t>
                      </a:r>
                      <a:endParaRPr lang="ru-RU" sz="800" dirty="0"/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73</a:t>
                      </a:r>
                      <a:endParaRPr lang="ru-RU" sz="800" dirty="0"/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0,0</a:t>
                      </a:r>
                      <a:endParaRPr lang="ru-RU" sz="800" dirty="0"/>
                    </a:p>
                  </a:txBody>
                  <a:tcPr marL="64133" marR="64133" marT="64133" marB="64133" anchor="ctr"/>
                </a:tc>
              </a:tr>
              <a:tr h="265766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Нур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52,2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</a:tr>
              <a:tr h="265766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Памяти Дудина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51,0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59</a:t>
                      </a:r>
                      <a:endParaRPr lang="ru-RU" sz="800" dirty="0"/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73</a:t>
                      </a:r>
                      <a:endParaRPr lang="ru-RU" sz="800" dirty="0"/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0,0</a:t>
                      </a:r>
                      <a:endParaRPr lang="ru-RU" sz="800" dirty="0"/>
                    </a:p>
                  </a:txBody>
                  <a:tcPr marL="64133" marR="64133" marT="64133" marB="64133" anchor="ctr"/>
                </a:tc>
              </a:tr>
              <a:tr h="265766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Тандем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38,1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38,1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-1,1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44,0</a:t>
                      </a:r>
                      <a:endParaRPr lang="ru-RU" sz="800" dirty="0"/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60</a:t>
                      </a:r>
                      <a:endParaRPr lang="ru-RU" sz="800" dirty="0"/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74</a:t>
                      </a:r>
                      <a:endParaRPr lang="ru-RU" sz="800" dirty="0"/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2,0</a:t>
                      </a:r>
                      <a:endParaRPr lang="ru-RU" sz="800" dirty="0"/>
                    </a:p>
                  </a:txBody>
                  <a:tcPr marL="64133" marR="64133" marT="64133" marB="64133" anchor="ctr"/>
                </a:tc>
              </a:tr>
              <a:tr h="265766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НСР</a:t>
                      </a:r>
                    </a:p>
                  </a:txBody>
                  <a:tcPr marL="64133" marR="64133" marT="64133" marB="64133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 marL="64133" marR="64133" marT="64133" marB="64133" anchor="ctr"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64133" marR="64133" marT="64133" marB="64133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99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63272" cy="648072"/>
          </a:xfrm>
        </p:spPr>
        <p:txBody>
          <a:bodyPr>
            <a:noAutofit/>
          </a:bodyPr>
          <a:lstStyle/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Средние показатели за годы испытания (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2020-2021)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по ячменю яровому на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сортоучастках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области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3408420"/>
              </p:ext>
            </p:extLst>
          </p:nvPr>
        </p:nvGraphicFramePr>
        <p:xfrm>
          <a:off x="190193" y="836712"/>
          <a:ext cx="8928992" cy="571326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013569"/>
                <a:gridCol w="2991462"/>
                <a:gridCol w="642846"/>
                <a:gridCol w="571418"/>
                <a:gridCol w="642846"/>
                <a:gridCol w="714273"/>
                <a:gridCol w="599265"/>
                <a:gridCol w="753313"/>
              </a:tblGrid>
              <a:tr h="671847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Оригинатор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</a:t>
                      </a: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урожай-</a:t>
                      </a:r>
                      <a:r>
                        <a:rPr lang="ru-RU" sz="8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ность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ц/га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Откло-нение</a:t>
                      </a: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стандарта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 </a:t>
                      </a: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растений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1000 зерен, </a:t>
                      </a:r>
                      <a:endParaRPr lang="ru-RU" sz="8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грамм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Устойчивость к </a:t>
                      </a:r>
                      <a:r>
                        <a:rPr lang="ru-RU" sz="8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полега-нию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балл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Вегетацион</a:t>
                      </a: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ный</a:t>
                      </a: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период, дней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</a:tr>
              <a:tr h="404599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Белгородский 100 стандарт (ценный по качеству)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НПФ «БЕЛСЕЛЕКТ»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41,7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     Ст.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66,3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</a:tr>
              <a:tr h="4045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Родник </a:t>
                      </a:r>
                      <a:r>
                        <a:rPr lang="ru-RU" sz="8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Прикамья</a:t>
                      </a:r>
                      <a:r>
                        <a:rPr lang="ru-RU" sz="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(ценный по качеству)</a:t>
                      </a:r>
                      <a:endParaRPr lang="ru-RU" sz="800" b="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ФАНЦ Северо-Востока </a:t>
                      </a:r>
                      <a:r>
                        <a:rPr lang="ru-RU" sz="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им.Н.В.Рудницкого</a:t>
                      </a: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», ФГБНУ Пермский НИИСХ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59,0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49,7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</a:tr>
              <a:tr h="285583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Боярин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ФГБНУ «Федеральный Аграрный центр Северо-Востока </a:t>
                      </a:r>
                      <a:r>
                        <a:rPr lang="ru-RU" sz="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им.Н.В.Рудницкого</a:t>
                      </a: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»</a:t>
                      </a: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26,3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46,9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</a:tr>
              <a:tr h="3613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Дева</a:t>
                      </a:r>
                    </a:p>
                    <a:p>
                      <a:pPr algn="l" rtl="0">
                        <a:lnSpc>
                          <a:spcPct val="115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</a:t>
                      </a:r>
                      <a:r>
                        <a:rPr lang="ru-RU" sz="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Арекет</a:t>
                      </a: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РУС.  Беларусь</a:t>
                      </a:r>
                    </a:p>
                    <a:p>
                      <a:pPr algn="l" rtl="0">
                        <a:lnSpc>
                          <a:spcPct val="115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28,5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-4,4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52,8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</a:tr>
              <a:tr h="238993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Дивный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ФГБУН Федеральный Исследовательский центр Тюменский </a:t>
                      </a:r>
                      <a:r>
                        <a:rPr lang="ru-RU" sz="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научн.центр</a:t>
                      </a: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СОРАН</a:t>
                      </a: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24,1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-1,2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61,5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46,4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</a:tr>
              <a:tr h="29443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Колдун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</a:t>
                      </a: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Арекет</a:t>
                      </a: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РУС. </a:t>
                      </a:r>
                      <a:r>
                        <a:rPr lang="ru-RU" sz="8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Беларусь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35,4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52,0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53,2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</a:tr>
              <a:tr h="29443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Корнет стойкий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</a:t>
                      </a: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Аркет</a:t>
                      </a: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РУС </a:t>
                      </a: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.Беларусь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48,5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55,1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</a:tr>
              <a:tr h="391223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Крауф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Уральский НИИСХ Филиал ФГБАУУРФАНИЦ УРО РАН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27,9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48,5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</a:tr>
              <a:tr h="22082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Кудесник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НИИСХ СЗ-Филиал ТЮМНЦ СО РАН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33,4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-2,5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62,8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</a:tr>
              <a:tr h="23169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Лидар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Агрокомпания</a:t>
                      </a: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ЛИЗ»г</a:t>
                      </a: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.</a:t>
                      </a: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Уфа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35,6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-0,2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57,1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</a:tr>
              <a:tr h="218046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Любояр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ФГБНУ </a:t>
                      </a:r>
                      <a:r>
                        <a:rPr lang="ru-RU" sz="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Исследоват.центр</a:t>
                      </a: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 </a:t>
                      </a:r>
                      <a:r>
                        <a:rPr lang="ru-RU" sz="8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Немчиновка</a:t>
                      </a: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»</a:t>
                      </a: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25,7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57,5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</a:tr>
              <a:tr h="255585">
                <a:tc>
                  <a:txBody>
                    <a:bodyPr/>
                    <a:lstStyle/>
                    <a:p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Надежный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Федеральный Исследовательский центр «</a:t>
                      </a:r>
                      <a:r>
                        <a:rPr lang="ru-RU" sz="9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Немчиновка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57,7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48,2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</a:tr>
              <a:tr h="268211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Орда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«Челябинский НИИСХ»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-1,4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59,0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49,9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Памяти Дудина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ФГБОУ Вятская государственная сельскохозяйственная академия</a:t>
                      </a: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-0,4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58,7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49,3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</a:tr>
              <a:tr h="156642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Рафаэль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Исследоват.центр «Немчиновка»</a:t>
                      </a:r>
                      <a:endParaRPr lang="ru-RU" sz="800" b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35,5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58,5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45,5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</a:tr>
              <a:tr h="2426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Соратник</a:t>
                      </a:r>
                      <a:endParaRPr lang="ru-RU" sz="800" b="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Агрокомплекс «</a:t>
                      </a:r>
                      <a:r>
                        <a:rPr lang="ru-RU" sz="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Кургансемена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sz="8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32,5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-0,4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62,8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54,5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</a:tr>
              <a:tr h="226734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Тевкеч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ТАТНИИСХ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33,6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44,5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547" marR="36547" marT="36547" marB="36547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420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3295659"/>
              </p:ext>
            </p:extLst>
          </p:nvPr>
        </p:nvGraphicFramePr>
        <p:xfrm>
          <a:off x="0" y="-409228"/>
          <a:ext cx="8928994" cy="7382119"/>
        </p:xfrm>
        <a:graphic>
          <a:graphicData uri="http://schemas.openxmlformats.org/drawingml/2006/table">
            <a:tbl>
              <a:tblPr/>
              <a:tblGrid>
                <a:gridCol w="1224136"/>
                <a:gridCol w="591372"/>
                <a:gridCol w="871750"/>
                <a:gridCol w="871750"/>
                <a:gridCol w="1011236"/>
                <a:gridCol w="871750"/>
                <a:gridCol w="871750"/>
                <a:gridCol w="871750"/>
                <a:gridCol w="871750"/>
                <a:gridCol w="871750"/>
              </a:tblGrid>
              <a:tr h="69034">
                <a:tc gridSpan="10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Яранский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ГСУ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825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Сорт</a:t>
                      </a:r>
                      <a:endParaRPr lang="ru-RU" sz="105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Урожай зерна, ц/га 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Основные показатели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2021 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года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Средний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Масса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1000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зерен,</a:t>
                      </a: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endParaRPr lang="ru-RU" sz="8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грамм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Высота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растений, </a:t>
                      </a:r>
                      <a:endParaRPr lang="ru-RU" sz="8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см.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Вегетационный период, 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дней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Устойчивость к </a:t>
                      </a: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засухе,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балл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Пыльная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головня, </a:t>
                      </a:r>
                      <a:endParaRPr lang="ru-RU" sz="8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257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2020</a:t>
                      </a:r>
                      <a:endParaRPr lang="ru-RU" sz="8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2021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сорт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</a:t>
                      </a: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 стандарта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Ирень</a:t>
                      </a: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стандарт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33,0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17,7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Новосибирская 75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16,2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16,2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-1,5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Одинцовская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33,4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22,9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28,1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34,6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Баженка</a:t>
                      </a: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стандарт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39,4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22,3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30,8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34,4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Ворожея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43,9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25,4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34,7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37,4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 140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22,1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22,1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-0,2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36,8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Награда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42,2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23,8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33,0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Новосибирская 49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37,0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25,0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31,0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Каменка </a:t>
                      </a: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стандарт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44,6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20,8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32,7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лет ТАССР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27,3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27,3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61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Баракат</a:t>
                      </a:r>
                      <a:endParaRPr lang="ru-RU" sz="800" b="1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42,1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26,9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34,5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1,8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41,8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Данко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27,6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27,6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КВС </a:t>
                      </a:r>
                      <a:r>
                        <a:rPr lang="ru-RU" sz="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Талискер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23,4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23,4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Кулич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17,8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17,8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38,0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 161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26,1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26,1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5,3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Лента 45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23,3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23,3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Ликамеро</a:t>
                      </a:r>
                      <a:endParaRPr lang="ru-RU" sz="800" b="1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38,8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32,4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-0,3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290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Маргарита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47,3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27,7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37,5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42,0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8021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Наставник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28,5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28,5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Никон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59,4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28,6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44,0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11,3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Памяти Коновалова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-3,6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Тая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48,0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28,4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38,2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41,6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Тима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46,3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35,0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Челябинка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18,5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18,5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-2,3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Чистопольская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25,2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25,2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42,4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Экада</a:t>
                      </a: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258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45,5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26,9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36,2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38,4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Экада</a:t>
                      </a:r>
                      <a:r>
                        <a:rPr lang="ru-RU" sz="8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265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20,3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20,3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-0,5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77107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Экада</a:t>
                      </a: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282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21,2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21,2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42,4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5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Пшеница яровая на Яранском ГСУ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(продолжение таблицы)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116176"/>
              </p:ext>
            </p:extLst>
          </p:nvPr>
        </p:nvGraphicFramePr>
        <p:xfrm>
          <a:off x="179512" y="1700808"/>
          <a:ext cx="8856986" cy="2588253"/>
        </p:xfrm>
        <a:graphic>
          <a:graphicData uri="http://schemas.openxmlformats.org/drawingml/2006/table">
            <a:tbl>
              <a:tblPr/>
              <a:tblGrid>
                <a:gridCol w="1152128"/>
                <a:gridCol w="591372"/>
                <a:gridCol w="871750"/>
                <a:gridCol w="871750"/>
                <a:gridCol w="1011236"/>
                <a:gridCol w="871750"/>
                <a:gridCol w="871750"/>
                <a:gridCol w="871750"/>
                <a:gridCol w="871750"/>
                <a:gridCol w="871750"/>
              </a:tblGrid>
              <a:tr h="141817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Сорт</a:t>
                      </a:r>
                      <a:endParaRPr lang="ru-RU" sz="105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Урожай зерна, ц/га 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Основные показатели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2021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года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Средний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Масса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1000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зерен,</a:t>
                      </a: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endParaRPr lang="ru-RU" sz="8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грамм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Высота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растений, </a:t>
                      </a:r>
                      <a:endParaRPr lang="ru-RU" sz="8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см.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Вегетационный период, 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дней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Устойчивость </a:t>
                      </a: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 засухе,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балл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Пыльная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головня, </a:t>
                      </a:r>
                      <a:endParaRPr lang="ru-RU" sz="8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257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2020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2021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сорт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</a:t>
                      </a: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 стандарта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Ладья стандарт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44,5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22,4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33,4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43,6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Аист 45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51,0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28,0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39,5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41,6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Беляна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17,3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17,3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-5,1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Кансиан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59,4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18,8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39,1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Надира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34,1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28,6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31,3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-2,1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Ниво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46,2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20,9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33,5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35,4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Экада</a:t>
                      </a: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253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41,7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27,7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34,7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НСР</a:t>
                      </a:r>
                    </a:p>
                  </a:txBody>
                  <a:tcPr marL="16986" marR="16986" marT="16986" marB="1698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1,8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64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7599059"/>
              </p:ext>
            </p:extLst>
          </p:nvPr>
        </p:nvGraphicFramePr>
        <p:xfrm>
          <a:off x="143000" y="16970"/>
          <a:ext cx="9001000" cy="672439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592288"/>
                <a:gridCol w="792088"/>
                <a:gridCol w="720080"/>
                <a:gridCol w="720080"/>
                <a:gridCol w="720080"/>
                <a:gridCol w="576064"/>
                <a:gridCol w="648072"/>
                <a:gridCol w="792088"/>
                <a:gridCol w="792088"/>
                <a:gridCol w="648072"/>
              </a:tblGrid>
              <a:tr h="1440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Пшеница яровая на Слободском </a:t>
                      </a:r>
                      <a:r>
                        <a:rPr lang="ru-RU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сортоучастке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 зерна, ц/га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показатели </a:t>
                      </a: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016"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800" b="1" i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 зерен, 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грамм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стеблестоя, </a:t>
                      </a:r>
                      <a:endParaRPr lang="ru-RU" sz="8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Устойчивость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</a:t>
                      </a: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засухе</a:t>
                      </a:r>
                      <a:endParaRPr lang="ru-RU" sz="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 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Вегетационный период,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дней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Пыльная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головня,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346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</a:t>
                      </a: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от стандарта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646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Ирень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25,8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20,9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25260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Одинцовская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21,5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15,4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18,4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-2,5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25260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Новосибирская 75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15,7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15,7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-0,3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33,1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216024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Баженка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стандарт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29,2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16,4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22,8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+1,9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144016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Ворожея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34,7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18,6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26,6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+3,8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144016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 140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+2,0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103346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Награда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34,1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19,4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26,7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+3,9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18413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Новосибирская 49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30,6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16,5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+0,7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215468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Каменка стандарт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34,2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19,8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27,0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2154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Баракат</a:t>
                      </a:r>
                      <a:endParaRPr lang="ru-RU" sz="8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35,5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17,5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26,5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-0,5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215468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Данко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-3,8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38,8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18461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КВС </a:t>
                      </a:r>
                      <a:r>
                        <a:rPr lang="ru-RU" sz="8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Талискер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+3,2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1846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Кулич</a:t>
                      </a: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18,8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18,8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-1,0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18413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 161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19,1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19,1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-0,7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41,2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18413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Лента</a:t>
                      </a:r>
                      <a:r>
                        <a:rPr lang="ru-RU" sz="8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45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16,4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16,4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-3,4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18413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Ликамеро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30,1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19,8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-2,0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18413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Маргарита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36,7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19,5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28,1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+1,1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18413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Наставник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19,7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19,7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-0,1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300888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Никон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39,7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23,4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+4,5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288032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Памяти Коновалова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19,9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19,9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+0,1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288032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лет  ТАССР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+3,7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216024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Тая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36,9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19,1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28,0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+1,0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38,8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216024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Тима</a:t>
                      </a:r>
                      <a:endParaRPr lang="ru-RU" sz="8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18,7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25,4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-1,6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216024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Челябинка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+3,2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ru-RU" sz="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Чистопольская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23,7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23,7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+3,9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216024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Экада</a:t>
                      </a: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258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39,9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20,2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+3,0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42,9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216024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Экада</a:t>
                      </a:r>
                      <a:r>
                        <a:rPr lang="ru-RU" sz="8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265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20,6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20,6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+0,8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  <a:tr h="216024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Экада</a:t>
                      </a: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282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21,3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21,3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+1,5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41,0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383" marR="31383" marT="31383" marB="31383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846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Пшеница яровая на Слободском ГСУ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(продолжение таблицы)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1200367"/>
              </p:ext>
            </p:extLst>
          </p:nvPr>
        </p:nvGraphicFramePr>
        <p:xfrm>
          <a:off x="59564" y="1628800"/>
          <a:ext cx="9062665" cy="2592846"/>
        </p:xfrm>
        <a:graphic>
          <a:graphicData uri="http://schemas.openxmlformats.org/drawingml/2006/table">
            <a:tbl>
              <a:tblPr/>
              <a:tblGrid>
                <a:gridCol w="1178883"/>
                <a:gridCol w="741265"/>
                <a:gridCol w="755834"/>
                <a:gridCol w="891994"/>
                <a:gridCol w="1034719"/>
                <a:gridCol w="891994"/>
                <a:gridCol w="891994"/>
                <a:gridCol w="891994"/>
                <a:gridCol w="891994"/>
                <a:gridCol w="891994"/>
              </a:tblGrid>
              <a:tr h="213825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Сорт</a:t>
                      </a:r>
                      <a:endParaRPr lang="ru-RU" sz="105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Урожай зерна, ц/га 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Основные показатели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 2021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года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Средний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Масса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1000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зерен,</a:t>
                      </a: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endParaRPr lang="ru-RU" sz="8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грамм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Высота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растений, </a:t>
                      </a:r>
                      <a:endParaRPr lang="ru-RU" sz="8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см.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Вегетационный период, 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дней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Устойчивость </a:t>
                      </a: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 засухе,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балл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Пыльная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головня, </a:t>
                      </a:r>
                      <a:endParaRPr lang="ru-RU" sz="8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257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2020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2021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сорт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Откл</a:t>
                      </a: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от стандарта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Ладья стандарт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31,8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27,4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39,2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Аист 45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34,1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27,7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+0,3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42,8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Беляна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27,6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21,5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24,5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-2,9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35,2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Кансиан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29,6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19,9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24,7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-2,7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37,2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Надира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22,1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27,1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-0,3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38,5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Ниво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34,7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27,7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+0,3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37,2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Экада</a:t>
                      </a: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253</a:t>
                      </a: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25,8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-1,6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37,9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3825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НСР</a:t>
                      </a:r>
                    </a:p>
                  </a:txBody>
                  <a:tcPr marL="16986" marR="16986" marT="16986" marB="1698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986" marR="16986" marT="16986" marB="1698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724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3138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Пшеница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яровая на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Зуевском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сортоучастке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6426086"/>
              </p:ext>
            </p:extLst>
          </p:nvPr>
        </p:nvGraphicFramePr>
        <p:xfrm>
          <a:off x="251520" y="764704"/>
          <a:ext cx="8568955" cy="600132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262947"/>
                <a:gridCol w="913251"/>
                <a:gridCol w="913251"/>
                <a:gridCol w="913251"/>
                <a:gridCol w="913251"/>
                <a:gridCol w="913251"/>
                <a:gridCol w="913251"/>
                <a:gridCol w="1034411"/>
                <a:gridCol w="792091"/>
              </a:tblGrid>
              <a:tr h="359847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gridSpan="4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 </a:t>
                      </a:r>
                      <a:r>
                        <a:rPr lang="ru-RU" sz="12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зерна,ц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показатели 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  <a:endParaRPr lang="ru-RU" sz="12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1000 зерен,</a:t>
                      </a:r>
                      <a:r>
                        <a:rPr lang="en-US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 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растений, 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см.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Вегетацион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ный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дней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</a:t>
                      </a:r>
                      <a:endParaRPr lang="ru-RU" sz="12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вость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 засухе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</a:tr>
              <a:tr h="694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стандарта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6675" marR="66675" marT="66675" marB="6667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6675" marR="66675" marT="66675" marB="6667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6675" marR="66675" marT="66675" marB="6667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847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Ирень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стандарт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47,7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31,4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39,5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40,1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359847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Ирень</a:t>
                      </a:r>
                      <a:r>
                        <a:rPr lang="ru-RU" sz="1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32,4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32,4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+1,0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40,3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591447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Баженка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стандарт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51,4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37,5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44,4</a:t>
                      </a:r>
                      <a:endParaRPr lang="ru-RU" sz="1000" b="1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72</a:t>
                      </a:r>
                      <a:endParaRPr lang="ru-RU" sz="1000" b="1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72</a:t>
                      </a:r>
                      <a:endParaRPr lang="ru-RU" sz="1000" b="1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74</a:t>
                      </a:r>
                      <a:endParaRPr lang="ru-RU" sz="1000" b="1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4,0</a:t>
                      </a:r>
                      <a:endParaRPr lang="ru-RU" sz="1000" b="1" dirty="0"/>
                    </a:p>
                  </a:txBody>
                  <a:tcPr marL="66675" marR="66675" marT="66675" marB="66675" anchor="ctr"/>
                </a:tc>
              </a:tr>
              <a:tr h="359847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Награда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51,8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36,7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44,2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-0,2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40,4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76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74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4,0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</a:tr>
              <a:tr h="591447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Каменка </a:t>
                      </a: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стандарт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52,2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37,2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44,7</a:t>
                      </a:r>
                      <a:endParaRPr lang="ru-RU" sz="1000" b="1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43,9</a:t>
                      </a:r>
                      <a:endParaRPr lang="ru-RU" sz="1000" b="1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74</a:t>
                      </a:r>
                      <a:endParaRPr lang="ru-RU" sz="1000" b="1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75</a:t>
                      </a:r>
                      <a:endParaRPr lang="ru-RU" sz="1000" b="1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4,0</a:t>
                      </a:r>
                      <a:endParaRPr lang="ru-RU" sz="1000" b="1" dirty="0"/>
                    </a:p>
                  </a:txBody>
                  <a:tcPr marL="66675" marR="66675" marT="66675" marB="66675" anchor="ctr"/>
                </a:tc>
              </a:tr>
              <a:tr h="591447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Бурлак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44,2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44,2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+7,0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43,0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78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75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4,0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</a:tr>
              <a:tr h="359847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Ликамеро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46,4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36,1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41,2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-3,5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41,0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65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71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4,0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</a:tr>
              <a:tr h="359847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Маргарита 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51,1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38,6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44,8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+0,1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48,7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78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78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4,0</a:t>
                      </a:r>
                      <a:endParaRPr lang="ru-RU" sz="1000" dirty="0"/>
                    </a:p>
                  </a:txBody>
                  <a:tcPr marL="66675" marR="66675" marT="66675" marB="66675" anchor="ctr"/>
                </a:tc>
              </a:tr>
              <a:tr h="591447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Ладья стандарт</a:t>
                      </a:r>
                      <a:endParaRPr lang="ru-RU" sz="10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41,5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39,9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40,7</a:t>
                      </a:r>
                      <a:endParaRPr lang="ru-RU" sz="1000" b="1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46,9</a:t>
                      </a:r>
                      <a:endParaRPr lang="ru-RU" sz="1000" b="1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67</a:t>
                      </a:r>
                      <a:endParaRPr lang="ru-RU" sz="1000" b="1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78</a:t>
                      </a:r>
                      <a:endParaRPr lang="ru-RU" sz="1000" b="1" dirty="0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4,0</a:t>
                      </a:r>
                      <a:endParaRPr lang="ru-RU" sz="1000" b="1" dirty="0"/>
                    </a:p>
                  </a:txBody>
                  <a:tcPr marL="66675" marR="66675" marT="66675" marB="66675" anchor="ctr"/>
                </a:tc>
              </a:tr>
              <a:tr h="421804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НСР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780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418058"/>
          </a:xfrm>
        </p:spPr>
        <p:txBody>
          <a:bodyPr>
            <a:no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Средние показатели за годы испытания (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2020-2021)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 пшенице яровой на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сортоучастках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935067"/>
              </p:ext>
            </p:extLst>
          </p:nvPr>
        </p:nvGraphicFramePr>
        <p:xfrm>
          <a:off x="132656" y="359558"/>
          <a:ext cx="9036496" cy="6171123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800198"/>
                <a:gridCol w="2639146"/>
                <a:gridCol w="961254"/>
                <a:gridCol w="648072"/>
                <a:gridCol w="792088"/>
                <a:gridCol w="648072"/>
                <a:gridCol w="720080"/>
                <a:gridCol w="827586"/>
              </a:tblGrid>
              <a:tr h="405146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Оригинатор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урожайность, 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ц/га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Отклонение от стандарта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 растений, </a:t>
                      </a:r>
                      <a:endParaRPr lang="ru-RU" sz="8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1000 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зерен, </a:t>
                      </a:r>
                      <a:endParaRPr lang="ru-RU" sz="8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грамм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Устойчивость к полеганию,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 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Вегетациион</a:t>
                      </a: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ный</a:t>
                      </a: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период, </a:t>
                      </a:r>
                      <a:endParaRPr lang="ru-RU" sz="8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дней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1199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Ирень</a:t>
                      </a: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(ценная)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Уральский НИИСХ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28,6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73,5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36,4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153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Одинцовская</a:t>
                      </a:r>
                      <a:endParaRPr lang="ru-RU" sz="700" b="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Челябинский НИИСХ</a:t>
                      </a:r>
                      <a:endParaRPr lang="ru-RU" sz="700" b="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rtl="0">
                        <a:lnSpc>
                          <a:spcPct val="115000"/>
                        </a:lnSpc>
                      </a:pP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23,3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9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62,0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35,3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2462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Новосибирская 75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7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</a:t>
                      </a:r>
                      <a:r>
                        <a:rPr lang="ru-RU" sz="7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Фед.Исследоват.центр</a:t>
                      </a:r>
                      <a:r>
                        <a:rPr lang="ru-RU" sz="7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института цитологии и генетики </a:t>
                      </a:r>
                      <a:r>
                        <a:rPr lang="ru-RU" sz="7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Сиб.отдел</a:t>
                      </a:r>
                      <a:r>
                        <a:rPr lang="ru-RU" sz="7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15,9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-0,9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59,5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34,5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5605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Баженка</a:t>
                      </a: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(ценная) </a:t>
                      </a:r>
                      <a:r>
                        <a:rPr lang="ru-RU" sz="7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стндарт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ФАНЦ Северо-Востока </a:t>
                      </a:r>
                      <a:r>
                        <a:rPr lang="ru-RU" sz="7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им.Н.В.Рудницкого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32,7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70,3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37,9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42612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Ворожея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Курганский НИИСХ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30,6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71,8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37,9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42612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 140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7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ООО Агрокомплекс </a:t>
                      </a:r>
                      <a:r>
                        <a:rPr lang="ru-RU" sz="700" b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Кургансемена</a:t>
                      </a:r>
                      <a:endParaRPr lang="ru-RU" sz="700" b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60,5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35,8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2735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Награда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«</a:t>
                      </a:r>
                      <a:r>
                        <a:rPr lang="ru-RU" sz="7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Фед.научный</a:t>
                      </a: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центр им </a:t>
                      </a:r>
                      <a:r>
                        <a:rPr lang="ru-RU" sz="7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Н.В.Рудницкого</a:t>
                      </a: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60767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Новосибирская 49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Сибирский НИИ Растениеводства и селекции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27,3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72,0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2735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Каменка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«Владимирский НИИСХ»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34,8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69,2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42,1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2735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лет ТАССР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ТАТНИИСХ </a:t>
                      </a:r>
                      <a:r>
                        <a:rPr lang="ru-RU" sz="800" b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Обособл.подразд.ФИЦ</a:t>
                      </a: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КАЗНЦ РАН</a:t>
                      </a: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25,4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67,5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42,9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42612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Баракат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ТАТНИИСХ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30,5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66,2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2735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Данко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ФГБНУ Национальный центр зерна </a:t>
                      </a:r>
                      <a:r>
                        <a:rPr lang="ru-RU" sz="800" b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им.П.П</a:t>
                      </a: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 Лукьяненко</a:t>
                      </a: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21,8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52,4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2735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КВС </a:t>
                      </a:r>
                      <a:r>
                        <a:rPr lang="ru-RU" sz="7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Талискер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ООО КВС РУС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23,2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50,5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2735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Кулич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ФГБНУ Национальный центр зерна </a:t>
                      </a:r>
                      <a:r>
                        <a:rPr lang="ru-RU" sz="800" b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им.П.П</a:t>
                      </a: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 Лукьяненко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18,3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-2,0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56,5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169209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 161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ООО Агрокомплекс </a:t>
                      </a:r>
                      <a:r>
                        <a:rPr lang="ru-RU" sz="800" b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Кургансемена</a:t>
                      </a:r>
                      <a:endParaRPr lang="ru-RU" sz="800" b="0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22,6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61,5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16024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Лента 45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Курганский НИИСХ-Филиал ФГБНУ УРФАНИЦ УРОРАН</a:t>
                      </a: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19,9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-0,4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62,0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2735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Ликамеро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7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Эконива</a:t>
                      </a: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семена» </a:t>
                      </a:r>
                      <a:r>
                        <a:rPr lang="ru-RU" sz="7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г.Курск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-1,9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62,0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2735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Маргарита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ФГБУН Самарский </a:t>
                      </a:r>
                      <a:r>
                        <a:rPr lang="ru-RU" sz="7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Фед.научный</a:t>
                      </a: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центр РАН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76,8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42,6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2735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Наставник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Косенко Светлана Валентиновна, Пензенская область</a:t>
                      </a: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24,1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61,8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35,3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2735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Никон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ФГБУН Самарский </a:t>
                      </a:r>
                      <a:r>
                        <a:rPr lang="ru-RU" sz="7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Фед</a:t>
                      </a:r>
                      <a:r>
                        <a:rPr lang="ru-RU" sz="7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научный центр РАН</a:t>
                      </a:r>
                      <a:endParaRPr lang="ru-RU" sz="7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71,0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38,2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43638">
                <a:tc>
                  <a:txBody>
                    <a:bodyPr/>
                    <a:lstStyle/>
                    <a:p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Памяти Коновалова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ФГБНУ Федеральный научный центр зернобобовых и крупяных культур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18,5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-1,8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47,0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37,2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172572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Тая 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ФГБНУ Национальный центр </a:t>
                      </a:r>
                      <a:r>
                        <a:rPr lang="ru-RU" sz="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им.Лукьяненко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33,1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66,0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42,2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2735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Тима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ФГБНУ </a:t>
                      </a:r>
                      <a:r>
                        <a:rPr lang="ru-RU" sz="800" b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Исследоват.центр</a:t>
                      </a: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«</a:t>
                      </a:r>
                      <a:r>
                        <a:rPr lang="ru-RU" sz="800" b="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Немчиновка</a:t>
                      </a: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»</a:t>
                      </a: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30,1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64,2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148509">
                <a:tc>
                  <a:txBody>
                    <a:bodyPr/>
                    <a:lstStyle/>
                    <a:p>
                      <a:r>
                        <a:rPr lang="ru-RU" sz="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Челябинка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ФГБНУ «Челябинский НИИСХ»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20,8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64,5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142819">
                <a:tc>
                  <a:txBody>
                    <a:bodyPr/>
                    <a:lstStyle/>
                    <a:p>
                      <a:r>
                        <a:rPr lang="ru-RU" sz="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Чистопольская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ТАТНИИСХ </a:t>
                      </a:r>
                      <a:r>
                        <a:rPr lang="ru-RU" sz="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Обособл.подразд.ФИЦ</a:t>
                      </a:r>
                      <a:r>
                        <a:rPr lang="ru-RU" sz="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КАЗНЦ РАН</a:t>
                      </a:r>
                      <a:endParaRPr lang="ru-RU" sz="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itchFamily="18" charset="0"/>
                          <a:cs typeface="Times New Roman" pitchFamily="18" charset="0"/>
                        </a:rPr>
                        <a:t>24,5</a:t>
                      </a:r>
                      <a:endParaRPr lang="ru-RU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itchFamily="18" charset="0"/>
                          <a:cs typeface="Times New Roman" pitchFamily="18" charset="0"/>
                        </a:rPr>
                        <a:t>72,5</a:t>
                      </a:r>
                      <a:endParaRPr lang="ru-RU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itchFamily="18" charset="0"/>
                          <a:cs typeface="Times New Roman" pitchFamily="18" charset="0"/>
                        </a:rPr>
                        <a:t>41,6</a:t>
                      </a:r>
                      <a:endParaRPr lang="ru-RU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646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Средние показатели за годы испытания (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2020-2021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по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пшенице яровой</a:t>
            </a:r>
            <a:b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сортоуч</a:t>
            </a:r>
            <a:r>
              <a:rPr 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астках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)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b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(продолжение таблицы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8735804"/>
              </p:ext>
            </p:extLst>
          </p:nvPr>
        </p:nvGraphicFramePr>
        <p:xfrm>
          <a:off x="107504" y="1700808"/>
          <a:ext cx="9007489" cy="3304438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771191"/>
                <a:gridCol w="2736304"/>
                <a:gridCol w="864096"/>
                <a:gridCol w="648072"/>
                <a:gridCol w="792088"/>
                <a:gridCol w="648072"/>
                <a:gridCol w="720080"/>
                <a:gridCol w="827586"/>
              </a:tblGrid>
              <a:tr h="468947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Оригинатор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урожайность, 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ц/га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Отклонение от стандарта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 растений, </a:t>
                      </a:r>
                      <a:endParaRPr lang="ru-RU" sz="8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1000 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зерен, </a:t>
                      </a:r>
                      <a:endParaRPr lang="ru-RU" sz="8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грамм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Устойчивость к полеганию,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 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Вегетациион</a:t>
                      </a: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ный</a:t>
                      </a: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период, </a:t>
                      </a:r>
                      <a:endParaRPr lang="ru-RU" sz="8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дней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41199">
                <a:tc>
                  <a:txBody>
                    <a:bodyPr/>
                    <a:lstStyle/>
                    <a:p>
                      <a:r>
                        <a:rPr lang="ru-RU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Экада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258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ФГБУН Самарский Федеральный 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Исследов.центр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РАН</a:t>
                      </a: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33,1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8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8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69,5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41,8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42612">
                <a:tc>
                  <a:txBody>
                    <a:bodyPr/>
                    <a:lstStyle/>
                    <a:p>
                      <a:r>
                        <a:rPr lang="ru-RU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Экада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265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ТАТНИИСХ 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Обособл.подразд.ФИЦ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КАЗНЦ РАН</a:t>
                      </a: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20,5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78922">
                <a:tc>
                  <a:txBody>
                    <a:bodyPr/>
                    <a:lstStyle/>
                    <a:p>
                      <a:r>
                        <a:rPr lang="ru-RU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Экада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282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ТАТНИИСХ 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Обособл.подразд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ФИЦ КАЗНЦ РАН</a:t>
                      </a: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21,2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66,0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41,7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426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Ладья стандарт</a:t>
                      </a:r>
                      <a:endParaRPr lang="ru-RU" sz="1000" b="1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ФГБНУ «Владимирский НИИСХ»</a:t>
                      </a: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33,8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  Ст.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44,0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273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Аист 45</a:t>
                      </a:r>
                      <a:endParaRPr lang="ru-RU" sz="1000" b="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Курганский НИИСХ</a:t>
                      </a: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33,6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68,5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42,5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60767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Беляна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ФГБНУ 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Исследоват.центр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« 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Немчиновка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»</a:t>
                      </a: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22,1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-3,6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61,3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36,3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2735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Кансиан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ООО 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Медфарм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-СВ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г. Москва</a:t>
                      </a:r>
                      <a:endParaRPr lang="ru-RU" sz="10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31,9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56,5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42612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000" b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Надира</a:t>
                      </a:r>
                      <a:endParaRPr lang="ru-RU" sz="1000" b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ТАТНИИСХ- обособленное  структурное подразделение  ФИЦ  КАЗНЦ  РАН </a:t>
                      </a: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29,2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-1,2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77,5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39,7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27358">
                <a:tc>
                  <a:txBody>
                    <a:bodyPr/>
                    <a:lstStyle/>
                    <a:p>
                      <a:r>
                        <a:rPr lang="ru-RU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Ниво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ООО «</a:t>
                      </a:r>
                      <a:r>
                        <a:rPr kumimoji="0" lang="ru-RU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Медфарм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–СВ», г. Москва</a:t>
                      </a: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30,6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38,2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  <a:tr h="227358">
                <a:tc>
                  <a:txBody>
                    <a:bodyPr/>
                    <a:lstStyle/>
                    <a:p>
                      <a:r>
                        <a:rPr lang="ru-RU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Экада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253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ФГБУН Самарский  ФИЦ РАН</a:t>
                      </a: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30,3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-0,1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62,8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40,2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625" marR="21625" marT="21625" marB="2162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51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Зуевский ГСУ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5013616"/>
              </p:ext>
            </p:extLst>
          </p:nvPr>
        </p:nvGraphicFramePr>
        <p:xfrm>
          <a:off x="457200" y="1600200"/>
          <a:ext cx="8424936" cy="390317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938479"/>
                <a:gridCol w="617739"/>
                <a:gridCol w="617738"/>
                <a:gridCol w="617739"/>
                <a:gridCol w="448665"/>
                <a:gridCol w="747775"/>
                <a:gridCol w="548369"/>
                <a:gridCol w="648072"/>
                <a:gridCol w="731158"/>
                <a:gridCol w="564986"/>
                <a:gridCol w="648072"/>
                <a:gridCol w="576064"/>
                <a:gridCol w="720080"/>
              </a:tblGrid>
              <a:tr h="212084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Сорта озимой ржи</a:t>
                      </a: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>
                    <a:solidFill>
                      <a:srgbClr val="D1F7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 зерна, ц/га</a:t>
                      </a:r>
                    </a:p>
                  </a:txBody>
                  <a:tcPr marL="66675" marR="66675" marT="66675" marB="66675">
                    <a:solidFill>
                      <a:srgbClr val="D1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показатели 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</a:p>
                  </a:txBody>
                  <a:tcPr marL="66675" marR="66675" marT="66675" marB="66675">
                    <a:solidFill>
                      <a:srgbClr val="D1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>
                    <a:solidFill>
                      <a:srgbClr val="D1F7FF"/>
                    </a:solidFill>
                  </a:tcPr>
                </a:tc>
              </a:tr>
              <a:tr h="4305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1000 зерен</a:t>
                      </a: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грамм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 </a:t>
                      </a: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расте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ний</a:t>
                      </a: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см.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Устойчи-вость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</a:t>
                      </a: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полега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нию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Устой</a:t>
                      </a:r>
                    </a:p>
                    <a:p>
                      <a:pPr algn="ctr"/>
                      <a:r>
                        <a:rPr lang="ru-RU" sz="1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чиво</a:t>
                      </a:r>
                      <a:endParaRPr lang="ru-RU" sz="1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сть</a:t>
                      </a:r>
                      <a:endParaRPr lang="ru-RU" sz="1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 засухе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цион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ный</a:t>
                      </a: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период, 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дней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>
                    <a:solidFill>
                      <a:srgbClr val="D1F7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Зимо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стой-кость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Снежная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плесень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</a:tr>
              <a:tr h="3207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от стандарта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320785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ru-RU" sz="12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Фаленская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 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стандарт</a:t>
                      </a: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43,0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38,9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37,5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345,0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</a:tr>
              <a:tr h="337012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Батист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40,5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40,5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+1,6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28,2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345,0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</a:tr>
              <a:tr h="2120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Рушник</a:t>
                      </a:r>
                    </a:p>
                    <a:p>
                      <a:pPr rtl="0">
                        <a:lnSpc>
                          <a:spcPct val="100000"/>
                        </a:lnSpc>
                      </a:pP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43,0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39,8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38,0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+0,5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119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345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202983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Татьяна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27,0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34,5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30,7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35,2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345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266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Дарвет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38,9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38,9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34,6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345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220264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Перемена</a:t>
                      </a: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-6,6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35,8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345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</a:tr>
              <a:tr h="239605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НСР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675" marR="66675" marT="66675" marB="6667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63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Горох посевной на Зуевском,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Уржумском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госсортоучастках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48623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РОЖЬ гибридная яровая на Яранском ГСУ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325705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Яровая тритикале на Яранском, Зуевском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госсортоучастке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727325"/>
            <a:ext cx="4038600" cy="227171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727325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34904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Вика посевная на Малмыжском ГСУ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727325"/>
            <a:ext cx="4038600" cy="2271712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727325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2807159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Кукуруза на Малмыжском ГСУ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24" name="Объект 2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883773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Кукуруза на силос на Малмыжском ГСУ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823072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98984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Кукуруза на силос на Малмыжском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сортоучастке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user\Desktop\фото к презентации 2\IMG-20200910-W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032448" cy="53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фото к презентации 2\IMG-20200910-WA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340768"/>
            <a:ext cx="3761091" cy="53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84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Яровой рапс на </a:t>
            </a:r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Уржумском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ГСУ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130707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Pictures\Saved Pictures\ле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8" b="5659"/>
          <a:stretch/>
        </p:blipFill>
        <p:spPr bwMode="auto">
          <a:xfrm>
            <a:off x="1" y="-23506"/>
            <a:ext cx="9143999" cy="688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700808"/>
            <a:ext cx="8229600" cy="114300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Лен долгунец на Яранском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сортоучастке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05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Лен-долгунец Шанс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727325"/>
            <a:ext cx="4038600" cy="227171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727325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318306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Слободской ГСУ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1165967"/>
              </p:ext>
            </p:extLst>
          </p:nvPr>
        </p:nvGraphicFramePr>
        <p:xfrm>
          <a:off x="457200" y="1600200"/>
          <a:ext cx="8424936" cy="424815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938479"/>
                <a:gridCol w="617739"/>
                <a:gridCol w="617738"/>
                <a:gridCol w="617739"/>
                <a:gridCol w="448665"/>
                <a:gridCol w="747775"/>
                <a:gridCol w="548369"/>
                <a:gridCol w="648072"/>
                <a:gridCol w="731158"/>
                <a:gridCol w="564986"/>
                <a:gridCol w="648072"/>
                <a:gridCol w="576064"/>
                <a:gridCol w="720080"/>
              </a:tblGrid>
              <a:tr h="212084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Сорта озимой ржи</a:t>
                      </a: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>
                    <a:solidFill>
                      <a:srgbClr val="D1F7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 зерна, ц/га</a:t>
                      </a:r>
                    </a:p>
                  </a:txBody>
                  <a:tcPr marL="66675" marR="66675" marT="66675" marB="66675">
                    <a:solidFill>
                      <a:srgbClr val="D1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показатели 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</a:p>
                  </a:txBody>
                  <a:tcPr marL="66675" marR="66675" marT="66675" marB="66675">
                    <a:solidFill>
                      <a:srgbClr val="D1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>
                    <a:solidFill>
                      <a:srgbClr val="D1F7FF"/>
                    </a:solidFill>
                  </a:tcPr>
                </a:tc>
              </a:tr>
              <a:tr h="4305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1000 зерен</a:t>
                      </a: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грамм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 </a:t>
                      </a: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расте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ний</a:t>
                      </a: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см.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Устойчи-вость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</a:t>
                      </a: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полега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нию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Устой</a:t>
                      </a:r>
                    </a:p>
                    <a:p>
                      <a:pPr algn="ctr"/>
                      <a:r>
                        <a:rPr lang="ru-RU" sz="1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чиво</a:t>
                      </a:r>
                      <a:endParaRPr lang="ru-RU" sz="1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сть</a:t>
                      </a:r>
                      <a:endParaRPr lang="ru-RU" sz="1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 засухе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цион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ный</a:t>
                      </a: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период, 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дней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>
                    <a:solidFill>
                      <a:srgbClr val="D1F7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Зимо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стой-кость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endParaRPr lang="ru-RU" sz="10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Снежная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плесень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</a:tr>
              <a:tr h="3207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0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</a:t>
                      </a: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от стандарта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320785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ru-RU" sz="12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Фаленская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 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стандарт</a:t>
                      </a: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52,0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37,1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44,5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28,1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Признак не проявился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</a:tr>
              <a:tr h="337012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Батист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34,9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34,9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-2,2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28,3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6675" marR="66675" marT="66675" marB="66675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</a:tr>
              <a:tr h="2120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Рушник</a:t>
                      </a:r>
                    </a:p>
                    <a:p>
                      <a:pPr rtl="0">
                        <a:lnSpc>
                          <a:spcPct val="100000"/>
                        </a:lnSpc>
                      </a:pP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38,0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38,0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+0,9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26,3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132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6675" marR="66675" marT="66675" marB="66675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202983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Татьяна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27,2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27,2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-9,9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28,3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6675" marR="66675" marT="66675" marB="66675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266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Дарвет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-5,1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32,4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132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6675" marR="66675" marT="66675" marB="66675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</a:tr>
              <a:tr h="220264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Перемена</a:t>
                      </a: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18,1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18,1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-19,0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6675" marR="66675" marT="66675" marB="66675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330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</a:tr>
              <a:tr h="239605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НСР</a:t>
                      </a:r>
                    </a:p>
                  </a:txBody>
                  <a:tcPr marL="66675" marR="66675" marT="66675" marB="66675" anchor="ctr">
                    <a:solidFill>
                      <a:srgbClr val="D1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675" marR="66675" marT="66675" marB="66675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6675" marR="66675" marT="66675" marB="66675" vert="vert270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675" marR="66675" marT="66675" marB="6667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688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Лен-долгунец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954496"/>
            <a:ext cx="4038600" cy="181737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954496"/>
            <a:ext cx="4038600" cy="1817370"/>
          </a:xfrm>
        </p:spPr>
      </p:pic>
    </p:spTree>
    <p:extLst>
      <p:ext uri="{BB962C8B-B14F-4D97-AF65-F5344CB8AC3E}">
        <p14:creationId xmlns:p14="http://schemas.microsoft.com/office/powerpoint/2010/main" val="14037169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фото к презентации 2020 г\посевы со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250629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Соя на </a:t>
            </a:r>
            <a:r>
              <a:rPr lang="ru-RU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Уржумском</a:t>
            </a:r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сортоучастке</a:t>
            </a:r>
            <a:endParaRPr lang="ru-RU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66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Сорта сои</a:t>
            </a:r>
            <a:endParaRPr lang="ru-RU" sz="4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727325"/>
            <a:ext cx="4038600" cy="2271712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727325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12898634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622690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Картофель на Кирово-Чепецком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сортоучастке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user\Pictures\Кирово-Чепецкий ГСУ приемка 2020 г\приемка Кирово-Чепецкий ГСУ 2020 г\Кирово-Чепецкий ГСУ приемка 2020 г\20200709_193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6" y="1739322"/>
            <a:ext cx="9166696" cy="51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Капуста белокочанная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1366039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Лук репчатый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544" y="3068960"/>
            <a:ext cx="4038600" cy="2271712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727325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447680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 экспертной оценке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лук шалот Надежный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954496"/>
            <a:ext cx="4038600" cy="181737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954496"/>
            <a:ext cx="4038600" cy="1817370"/>
          </a:xfrm>
        </p:spPr>
      </p:pic>
    </p:spTree>
    <p:extLst>
      <p:ext uri="{BB962C8B-B14F-4D97-AF65-F5344CB8AC3E}">
        <p14:creationId xmlns:p14="http://schemas.microsoft.com/office/powerpoint/2010/main" val="34915209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Земляника Акварель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6026992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user\Desktop\фото к презентации 2\DSC029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91680" y="2852936"/>
            <a:ext cx="6336704" cy="28083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Филиал ФГБУ «</a:t>
            </a: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Госсорткомиссия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Кировской области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107998, Кировская область, г. Киров,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ул.Воровского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д.78,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каб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51.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(факс)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88(332)543789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Email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gsk55@gossrtrf.ru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19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Средние показатели за годы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испытания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2019-2021)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 озимой ржи на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сортоучастках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595812"/>
              </p:ext>
            </p:extLst>
          </p:nvPr>
        </p:nvGraphicFramePr>
        <p:xfrm>
          <a:off x="251520" y="1410477"/>
          <a:ext cx="8640960" cy="502227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08112"/>
                <a:gridCol w="1080120"/>
                <a:gridCol w="648072"/>
                <a:gridCol w="648072"/>
                <a:gridCol w="648072"/>
                <a:gridCol w="720080"/>
                <a:gridCol w="936104"/>
                <a:gridCol w="648072"/>
                <a:gridCol w="648072"/>
                <a:gridCol w="720080"/>
                <a:gridCol w="936104"/>
              </a:tblGrid>
              <a:tr h="706711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</a:p>
                  </a:txBody>
                  <a:tcPr marL="32746" marR="32746" marT="32720" marB="3272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Оригинатор</a:t>
                      </a:r>
                      <a:endParaRPr lang="ru-RU" sz="9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ность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endParaRPr lang="ru-RU" sz="9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ц/га</a:t>
                      </a:r>
                      <a:endParaRPr lang="ru-RU" sz="9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нение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9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</a:t>
                      </a:r>
                      <a:r>
                        <a:rPr lang="ru-RU" sz="9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-та</a:t>
                      </a:r>
                    </a:p>
                  </a:txBody>
                  <a:tcPr marL="32746" marR="32746" marT="32720" marB="3272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растений</a:t>
                      </a: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32746" marR="32746" marT="32720" marB="3272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 зерен,</a:t>
                      </a:r>
                      <a:r>
                        <a:rPr lang="en-US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9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грамм</a:t>
                      </a:r>
                      <a:endParaRPr lang="ru-RU" sz="9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Вегетационный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endParaRPr lang="ru-RU" sz="9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дней</a:t>
                      </a:r>
                      <a:endParaRPr lang="ru-RU" sz="9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Устойчивость к </a:t>
                      </a: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поле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ганию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</a:p>
                  </a:txBody>
                  <a:tcPr marL="32746" marR="32746" marT="32720" marB="3272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Устойчивость</a:t>
                      </a:r>
                      <a:r>
                        <a:rPr lang="ru-RU" sz="9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 засухе</a:t>
                      </a:r>
                      <a:endParaRPr lang="ru-RU" sz="9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Зимостой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-кость,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</a:p>
                  </a:txBody>
                  <a:tcPr marL="32746" marR="32746" marT="32720" marB="3272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Снежная плесень,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32746" marR="32746" marT="32720" marB="3272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719772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1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Фаленская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2746" marR="32746" marT="32720" marB="3272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15000"/>
                        </a:lnSpc>
                      </a:pPr>
                      <a:r>
                        <a:rPr lang="ru-RU" sz="9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ФАНЦ Северо-Востока , ФГБНУ </a:t>
                      </a:r>
                      <a:r>
                        <a:rPr lang="ru-RU" sz="9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Фаленская</a:t>
                      </a:r>
                      <a:r>
                        <a:rPr lang="ru-RU" sz="9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9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сел.стация</a:t>
                      </a:r>
                      <a:endParaRPr lang="ru-RU" sz="9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42,9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120,9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336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33,0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</a:tr>
              <a:tr h="446752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Батист</a:t>
                      </a:r>
                    </a:p>
                  </a:txBody>
                  <a:tcPr marL="66675" marR="66675" marT="66675" marB="6667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ФГБНУ «ФАНЦ Северо-Востока им. 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Н.В.Рудницкого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000" dirty="0"/>
                    </a:p>
                  </a:txBody>
                  <a:tcPr marL="32746" marR="32746" marT="32720" marB="32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35,7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112,3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26,7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28,0</a:t>
                      </a:r>
                    </a:p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</a:tr>
              <a:tr h="5567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Рушник</a:t>
                      </a:r>
                    </a:p>
                  </a:txBody>
                  <a:tcPr marL="66675" marR="66675" marT="66675" marB="6667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ФГБНУ «ФАНЦ Северо-Востока им. 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Н.В.Рудницкого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46" marR="32746" marT="32720" marB="32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43,8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114,7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28,7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334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28,0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</a:tr>
              <a:tr h="556738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Татьяна</a:t>
                      </a:r>
                    </a:p>
                  </a:txBody>
                  <a:tcPr marL="66675" marR="66675" marT="66675" marB="6667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ФГБНУ «ФИЦ «</a:t>
                      </a:r>
                      <a:r>
                        <a:rPr kumimoji="0" lang="ru-RU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Немчиновка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</a:txBody>
                  <a:tcPr marL="32746" marR="32746" marT="32720" marB="32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41,5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104,3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33,8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331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46,0</a:t>
                      </a:r>
                    </a:p>
                    <a:p>
                      <a:pPr algn="ctr"/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</a:tr>
              <a:tr h="7122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Дарвет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Уральский НИИСХ - филиал ФГБНУ УРФАНИЦ УРО РАН</a:t>
                      </a:r>
                    </a:p>
                    <a:p>
                      <a:endParaRPr lang="ru-RU" dirty="0"/>
                    </a:p>
                  </a:txBody>
                  <a:tcPr marL="32746" marR="32746" marT="32720" marB="32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34,2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-1,1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117,3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329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28,0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</a:tr>
              <a:tr h="811429">
                <a:tc>
                  <a:txBody>
                    <a:bodyPr/>
                    <a:lstStyle/>
                    <a:p>
                      <a:pPr rtl="0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Перемена</a:t>
                      </a: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6675" marR="66675" marT="66675" marB="66675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ФГБНУ «Верхневолжский ФАНЦ», Владимирская область</a:t>
                      </a:r>
                    </a:p>
                    <a:p>
                      <a:endParaRPr lang="ru-RU" dirty="0"/>
                    </a:p>
                  </a:txBody>
                  <a:tcPr marL="32746" marR="32746" marT="32720" marB="32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27,4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-7,8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89,7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31,7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328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47,0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746" marR="32746" marT="32720" marB="3272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00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Рожь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Фаленская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4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276872"/>
            <a:ext cx="4038600" cy="31007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94646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Рожь озимая Батист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125" y="1600200"/>
            <a:ext cx="2200749" cy="4525963"/>
          </a:xfrm>
        </p:spPr>
      </p:pic>
    </p:spTree>
    <p:extLst>
      <p:ext uri="{BB962C8B-B14F-4D97-AF65-F5344CB8AC3E}">
        <p14:creationId xmlns:p14="http://schemas.microsoft.com/office/powerpoint/2010/main" val="353807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Пшеница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озимая 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Яранском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сортоучастке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0560856"/>
              </p:ext>
            </p:extLst>
          </p:nvPr>
        </p:nvGraphicFramePr>
        <p:xfrm>
          <a:off x="179513" y="836712"/>
          <a:ext cx="8640971" cy="54725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008111"/>
                <a:gridCol w="456459"/>
                <a:gridCol w="529501"/>
                <a:gridCol w="664690"/>
                <a:gridCol w="581598"/>
                <a:gridCol w="747782"/>
                <a:gridCol w="664690"/>
                <a:gridCol w="664690"/>
                <a:gridCol w="664690"/>
                <a:gridCol w="664690"/>
                <a:gridCol w="664690"/>
                <a:gridCol w="664690"/>
                <a:gridCol w="664690"/>
              </a:tblGrid>
              <a:tr h="432000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 gridSpan="5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 зерна, ц/га</a:t>
                      </a:r>
                      <a:endParaRPr lang="ru-RU" sz="11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показатели 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1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  <a:endParaRPr lang="ru-RU" sz="11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1000 зерен, г</a:t>
                      </a:r>
                      <a:endParaRPr lang="ru-RU" sz="11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 </a:t>
                      </a:r>
                      <a:r>
                        <a:rPr lang="ru-RU" sz="11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расте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ний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endParaRPr lang="ru-RU" sz="11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</a:t>
                      </a:r>
                      <a:endParaRPr lang="ru-RU" sz="11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ционный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период, дней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Устойчивость к засухе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</a:t>
                      </a:r>
                      <a:endParaRPr lang="ru-RU" sz="11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вость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 </a:t>
                      </a:r>
                      <a:r>
                        <a:rPr lang="ru-RU" sz="11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полега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нию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балл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Зимостойкость,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1100" b="1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склеротиния,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</a:tr>
              <a:tr h="43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</a:t>
                      </a: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от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стандарта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00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Скипетр ст.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55,9</a:t>
                      </a: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58,2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36,1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50,1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36,8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</a:tr>
              <a:tr h="30337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Влади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55,6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45,9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50,7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+3,7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41,6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</a:tr>
              <a:tr h="36004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Володя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55,5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26,4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40,9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-6,2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38,6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</a:tr>
              <a:tr h="36004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Изаура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37,4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39,7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38,5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-8,6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33,2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</a:tr>
              <a:tr h="36004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Московская </a:t>
                      </a: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40,5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59,3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31,9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43,9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-6,2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39,2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Анфиса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30,2</a:t>
                      </a:r>
                    </a:p>
                    <a:p>
                      <a:endParaRPr lang="ru-RU" sz="800" b="1" dirty="0"/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30,2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-5,9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39,4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</a:tr>
              <a:tr h="36004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Метель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40,2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34,5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37,3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-9,8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37,9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312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Московская 27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-</a:t>
                      </a:r>
                      <a:endParaRPr lang="ru-RU" sz="800" b="1" dirty="0"/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-11,5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Башкирская 12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-</a:t>
                      </a:r>
                      <a:endParaRPr lang="ru-RU" sz="800" b="1" dirty="0"/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-</a:t>
                      </a:r>
                      <a:endParaRPr lang="ru-RU" sz="800" b="1" dirty="0"/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35,3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35,3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-0,8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34,0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Скипетр 2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-</a:t>
                      </a:r>
                      <a:endParaRPr lang="ru-RU" sz="800" b="1" dirty="0"/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-</a:t>
                      </a:r>
                      <a:endParaRPr lang="ru-RU" sz="800" b="1" dirty="0"/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41,2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41,2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+5,1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37,6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</a:tr>
              <a:tr h="43200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НСР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/>
                        <a:t>3,2</a:t>
                      </a:r>
                      <a:endParaRPr lang="ru-RU" sz="800" b="1" dirty="0"/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9519" marR="29519" marT="29519" marB="29519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74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Средние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показатели за годы испытания (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2019-2021)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 озимой пшенице 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сортоучастках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9658805"/>
              </p:ext>
            </p:extLst>
          </p:nvPr>
        </p:nvGraphicFramePr>
        <p:xfrm>
          <a:off x="107506" y="1001902"/>
          <a:ext cx="8928988" cy="529574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39348"/>
                <a:gridCol w="2306656"/>
                <a:gridCol w="669674"/>
                <a:gridCol w="669674"/>
                <a:gridCol w="595266"/>
                <a:gridCol w="744082"/>
                <a:gridCol w="595266"/>
                <a:gridCol w="744082"/>
                <a:gridCol w="595266"/>
                <a:gridCol w="669674"/>
              </a:tblGrid>
              <a:tr h="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Сорт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Оригинатор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урожай-</a:t>
                      </a:r>
                      <a:r>
                        <a:rPr lang="ru-RU" sz="1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ность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ц/га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Откло-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нение от ста-та</a:t>
                      </a:r>
                      <a:endParaRPr lang="ru-RU" sz="12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расте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ний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см.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1000 зерен,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грамм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чиво</a:t>
                      </a:r>
                      <a:endParaRPr lang="ru-RU" sz="12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сть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 </a:t>
                      </a:r>
                      <a:r>
                        <a:rPr lang="ru-RU" sz="1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полега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нию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Зимос-тойкость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Вегетацион ный </a:t>
                      </a:r>
                      <a:r>
                        <a:rPr lang="ru-RU" sz="12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период, дней</a:t>
                      </a:r>
                      <a:endParaRPr lang="ru-RU" sz="1200" b="1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Поражение</a:t>
                      </a:r>
                      <a:endParaRPr lang="ru-RU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склеро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2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тинией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,%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Скипетр (ценная</a:t>
                      </a: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9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9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Г.Москва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Полетаев Г.М</a:t>
                      </a: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9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50,1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95,5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39,5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7502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Влади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ФБНУ «Верхневолжский ФАНЦ» Суздальский р-н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50,7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+3,7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117,5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41,9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01143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Володя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«Актив Агро» </a:t>
                      </a:r>
                      <a:r>
                        <a:rPr lang="ru-RU" sz="9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г.Краснодар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40,9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-6,2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39,2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4784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9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Изаура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Курганский НИИСХ-филиал ФГБНУ УРФАНИЦ УРО РАН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38,5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-8,6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126,5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33,5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76417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Метель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Волченко Сергей </a:t>
                      </a: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Георгиевич</a:t>
                      </a:r>
                    </a:p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9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г.Москва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37,3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-9,8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110,0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37,9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318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00058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Московская 56 (ценная)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</a:t>
                      </a: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«НИИСХ 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ЦРН» полосы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43,9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-6,2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102,0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42,0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3699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Московская </a:t>
                      </a:r>
                      <a:r>
                        <a:rPr lang="ru-RU" sz="9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ФГБНУ «Московский НИИСХ «</a:t>
                      </a:r>
                      <a:r>
                        <a:rPr lang="ru-RU" sz="9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Немчиновка</a:t>
                      </a: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9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-11,5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75,0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47340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Башкирская 12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9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Башкирский НИИСХ</a:t>
                      </a:r>
                    </a:p>
                    <a:p>
                      <a:pPr algn="l"/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35,3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-0,8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110,0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34,0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Анфиса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</a:pP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ИСА-Филиал ФГБНУ ФНАЦ ВИМ </a:t>
                      </a:r>
                      <a:r>
                        <a:rPr lang="ru-RU" sz="8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Ряз.обл</a:t>
                      </a:r>
                      <a:r>
                        <a:rPr lang="ru-RU" sz="8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  <a:p>
                      <a:pPr algn="l"/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30,2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-5,9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39,4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Скипетр 2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ФГБНУ </a:t>
                      </a: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Федер.Научн.центр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зернобобов.и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круп. культур </a:t>
                      </a: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г.Орел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l"/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41,2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+5,1</a:t>
                      </a:r>
                      <a:endParaRPr lang="ru-RU" sz="1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37,6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341" marR="38341" marT="38341" marB="3834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271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3554</TotalTime>
  <Words>4961</Words>
  <Application>Microsoft Office PowerPoint</Application>
  <PresentationFormat>Экран (4:3)</PresentationFormat>
  <Paragraphs>3556</Paragraphs>
  <Slides>48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Результаты государственного сортоиспытания сортов и гибридов  сельскохозяйственных культур на сортоучастках Кировской области за  2019-2021 гг.  Предложения по изменению сортового районирования по Кировской области  на 2022 год.</vt:lpstr>
      <vt:lpstr> Уржумский ГСУ</vt:lpstr>
      <vt:lpstr>Зуевский ГСУ</vt:lpstr>
      <vt:lpstr>Слободской ГСУ</vt:lpstr>
      <vt:lpstr>Средние показатели за годы испытания  (2019-2021) по озимой ржи на сортоучастках области</vt:lpstr>
      <vt:lpstr>Рожь Фаленская 4</vt:lpstr>
      <vt:lpstr>Рожь озимая Батист</vt:lpstr>
      <vt:lpstr>Пшеница озимая на Яранском сортоучастке</vt:lpstr>
      <vt:lpstr>Средние показатели за годы испытания (2019-2021) по озимой пшенице на сортоучастках области</vt:lpstr>
      <vt:lpstr>Пшеница мягкая озимая  Влади</vt:lpstr>
      <vt:lpstr>Тритикале озимая </vt:lpstr>
      <vt:lpstr> </vt:lpstr>
      <vt:lpstr>Уржуский сортоучасток </vt:lpstr>
      <vt:lpstr>Средние показатели за годы испытания (2019-2021) по озимой тритикале</vt:lpstr>
      <vt:lpstr>Презентация PowerPoint</vt:lpstr>
      <vt:lpstr>Овес яровой на Слободском сортоучастке</vt:lpstr>
      <vt:lpstr>Овес яровой на Зуевском сортоучастке</vt:lpstr>
      <vt:lpstr>Средние показатели за годы испытания (2020-2021) по овсу на сортоучастках области</vt:lpstr>
      <vt:lpstr>Презентация PowerPoint</vt:lpstr>
      <vt:lpstr>Ячмень яровой на Яранском сортоучастке</vt:lpstr>
      <vt:lpstr>Ячмень яровой на Зуевском сортоучастке</vt:lpstr>
      <vt:lpstr>Средние показатели за годы испытания (2020-2021) по ячменю яровому на сортоучастках области</vt:lpstr>
      <vt:lpstr>Презентация PowerPoint</vt:lpstr>
      <vt:lpstr>Пшеница яровая на Яранском ГСУ (продолжение таблицы)</vt:lpstr>
      <vt:lpstr>Презентация PowerPoint</vt:lpstr>
      <vt:lpstr>Пшеница яровая на Слободском ГСУ (продолжение таблицы)</vt:lpstr>
      <vt:lpstr>Пшеница яровая на Зуевском сортоучастке</vt:lpstr>
      <vt:lpstr>Средние показатели за годы испытания (2020-2021) по пшенице яровой на сортоучастках области</vt:lpstr>
      <vt:lpstr>Средние показатели за годы испытания (2020-2021) по пшенице яровой  на сортоучастках ) области  (продолжение таблицы</vt:lpstr>
      <vt:lpstr>Горох посевной на Зуевском,  Уржумском госсортоучастках</vt:lpstr>
      <vt:lpstr>РОЖЬ гибридная яровая на Яранском ГСУ</vt:lpstr>
      <vt:lpstr>Яровая тритикале на Яранском, Зуевском госсортоучастке</vt:lpstr>
      <vt:lpstr>Вика посевная на Малмыжском ГСУ</vt:lpstr>
      <vt:lpstr>Кукуруза на Малмыжском ГСУ</vt:lpstr>
      <vt:lpstr>Кукуруза на силос на Малмыжском ГСУ</vt:lpstr>
      <vt:lpstr>Кукуруза на силос на Малмыжском сортоучастке</vt:lpstr>
      <vt:lpstr>Яровой рапс на Уржумском ГСУ</vt:lpstr>
      <vt:lpstr>Лен долгунец на Яранском сортоучастке</vt:lpstr>
      <vt:lpstr>Лен-долгунец Шанс</vt:lpstr>
      <vt:lpstr>Лен-долгунец</vt:lpstr>
      <vt:lpstr>Соя на Уржумском сортоучастке</vt:lpstr>
      <vt:lpstr>Сорта сои</vt:lpstr>
      <vt:lpstr>Картофель на Кирово-Чепецком сортоучастке</vt:lpstr>
      <vt:lpstr>Капуста белокочанная</vt:lpstr>
      <vt:lpstr>Лук репчатый</vt:lpstr>
      <vt:lpstr>По экспертной оценке  лук шалот Надежный</vt:lpstr>
      <vt:lpstr>Земляника Акварель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DSX-Kirov</cp:lastModifiedBy>
  <cp:revision>343</cp:revision>
  <cp:lastPrinted>2021-10-26T06:39:34Z</cp:lastPrinted>
  <dcterms:created xsi:type="dcterms:W3CDTF">2020-11-14T10:05:46Z</dcterms:created>
  <dcterms:modified xsi:type="dcterms:W3CDTF">2022-02-10T08:34:31Z</dcterms:modified>
</cp:coreProperties>
</file>