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31" r:id="rId2"/>
    <p:sldId id="324" r:id="rId3"/>
    <p:sldId id="332" r:id="rId4"/>
    <p:sldId id="333" r:id="rId5"/>
    <p:sldId id="336" r:id="rId6"/>
    <p:sldId id="345" r:id="rId7"/>
    <p:sldId id="337" r:id="rId8"/>
    <p:sldId id="335" r:id="rId9"/>
    <p:sldId id="338" r:id="rId10"/>
    <p:sldId id="339" r:id="rId11"/>
    <p:sldId id="340" r:id="rId12"/>
    <p:sldId id="342" r:id="rId13"/>
    <p:sldId id="341" r:id="rId14"/>
    <p:sldId id="334" r:id="rId15"/>
    <p:sldId id="343" r:id="rId16"/>
    <p:sldId id="344" r:id="rId17"/>
    <p:sldId id="330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143958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2448544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440543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638950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390892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494767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162238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960608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747947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934762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179346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30088-D79A-4A32-8852-BA7C763C7520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F182-D0C6-4840-91B6-44B07B1515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93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373332&amp;dst=100020&amp;field=134&amp;date=22.03.2022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tel:+7953677017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a.me/+7953942009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Сельскохозяйственный кооператив вектор умное сельское хозяйство фон | 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439"/>
            <a:ext cx="12192000" cy="56155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66479"/>
            <a:ext cx="11773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СОЗДАЕМ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ПОТРЕБИТЕЛЬСКИЙ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02343" y="1522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6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3" cstate="print"/>
          <a:srcRect r="-89" b="10042"/>
          <a:stretch>
            <a:fillRect/>
          </a:stretch>
        </p:blipFill>
        <p:spPr bwMode="auto">
          <a:xfrm>
            <a:off x="5242872" y="723493"/>
            <a:ext cx="1060824" cy="87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ttp://dsx-kirov.ru/images/header-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472" y="0"/>
            <a:ext cx="1647825" cy="20193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42112" y="6488668"/>
            <a:ext cx="136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 2022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334780"/>
            <a:ext cx="4662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закон от 08.12.1995 N 193-ФЗ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 сельскохозяйственной кооперации"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09061" y="28545"/>
            <a:ext cx="87738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Устава сельскохозяйственного потребительского кооператива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288" y="424566"/>
            <a:ext cx="1207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разработки Устава члены организационного комитета должны изучить ФЗ "О сельскохозяйственной кооперации" (глава III, ст. 11-12), воспользоваться разработанными проектами Уставов действующих кооперативов и доработать их применительно к потребностям кооператива.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5837" y="1124793"/>
            <a:ext cx="7430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Обязательные сведения, которые должны быть в Уставе кооператива, согласно ФЗ: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3983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Разработанный проект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 Устава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кооператива следует раздать всем членам инициативной группы для ознакомления, внесения дополнений и изменений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Устав предприятия: что содержит типовой Устав, как вносить измен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5504" y="2319486"/>
            <a:ext cx="2036496" cy="1527372"/>
          </a:xfrm>
          <a:prstGeom prst="rect">
            <a:avLst/>
          </a:prstGeom>
          <a:noFill/>
        </p:spPr>
      </p:pic>
      <p:pic>
        <p:nvPicPr>
          <p:cNvPr id="23557" name="Picture 5" descr="Устав ООО Образец 2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48" y="4936954"/>
            <a:ext cx="2117489" cy="12657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62555" y="1530018"/>
            <a:ext cx="99720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наименование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место нахождения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срок деятельности кооператива либо указание на бессрочный характер деятельности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4) предмет и цели деятельности кооператива (достаточно определить одно из главных направлений деятельности с указанием, что кооператив может заниматься любой деятельностью в пределах целей, для достижения которых он образован);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5) порядок и условия вступления в кооператив, основания и порядок прекращения членства в кооперативе;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6) условия о размере паевых взносов по их внесению;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7) состав и порядок внесения паевых взносов, ответственность за нарушение обязательства по их внесению;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8) размеры и условия образования неделимых фондов, если они предусмотрены;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9) условия образования и использования иных фондов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10) порядок распределения прибыли и убытков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11) условия субсидиарной ответственности членов кооператива в размере не ниже установленного Федеральным законодательством;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12) состав и компетенцию органов управления кооперативом, порядок принятия ими решений, в том числе по вопросам, требующим единогласного решения или принятия решения квалифицированным большинством голосов;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13) права и обязанности членов кооператива и ассоциированных членов кооператива;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14) характер, порядок и минимальный размер личного трудового участия в деятельности производственного кооператива, ответственность за нарушение обязательства по личному трудовому участию;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15) время начала и конца финансового года;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16) порядок оценки имущества, вносимого в счет паевого взноса, за исключением земельных участков;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17) порядок публикации сведений о государственной регистрации, ликвидации и реорганизации кооператива  в официальном органе;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18) порядок и условия реорганизации и ликвидации кооператива.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164491" y="117557"/>
            <a:ext cx="5462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ОРГАНЫ УПРАВЛЕНИЯ КООПЕРАТИВОМ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0102" y="744467"/>
            <a:ext cx="4733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ОБЩЕЕ СОБРАНИЕ ЧЛЕНОВ КООПЕРАТИВА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21" y="2949728"/>
            <a:ext cx="3434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ПРАВЛЕНИЕ КООПЕРАТИВА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6315" y="4910918"/>
            <a:ext cx="347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НАБЛЮДАТЕЛЬНЫЙ СОВЕТ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3007" y="1000205"/>
            <a:ext cx="7031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(полномочно решать любые вопросы, касающиеся деятельности кооператива)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75719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Первое созывается в возможно короткий срок, но не позднее чем через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три месяца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после государственной регистрации кооператива. Кооператив не ранее чем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через два месяца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не позднее чем через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четыре месяца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после окончания финансового года обязан проводить 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годовое общее собрание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членов кооператива. Собрания, проводимые помимо годового общего собрания, являются внеочередными.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7243" y="469557"/>
            <a:ext cx="2495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высший орган управления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5092" y="2339546"/>
            <a:ext cx="6067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ИСПОЛНИТЕЛЬНЫЕ ОРГАНЫ КООПЕРАТИВА</a:t>
            </a:r>
            <a:endParaRPr lang="ru-RU" sz="20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0292" y="2945610"/>
            <a:ext cx="393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ПРЕДСЕДАТЕЛЬ КООПЕРАТИВА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900" y="3247422"/>
            <a:ext cx="50791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число членов кооператива менее чем 25, уставом кооператива может быть предусмотрено избрание только председателя кооператива и его заместителя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091339"/>
            <a:ext cx="12060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избираются общим собранием членов кооператива из числа членов кооператива – физ. лиц и (или) из числа представителей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юрлиц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членов кооператива на срок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не более чем пять лет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4868" y="333054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числом членов кооператива не более 100 состоит из трех человек, с числом членов кооператива более 100 - из пяти человек, если большее число членов правления кооператива не предусмотрено уставом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99646" y="5267342"/>
            <a:ext cx="306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состоит не менее чем из трех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56786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наблюдательного совета кооператива не может одновременно быть членом правления кооператива либо председателем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05" y="5934670"/>
            <a:ext cx="12210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Заседания наблюдательного совета кооператива проводятся не реже одного раза в три месяца и оформляются протоколом, подписываемым всеми присутствующими на данном заседании членами наблюдательного совета кооператива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6057" y="225630"/>
            <a:ext cx="347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НАБЛЮДАТЕЛЬНЫЙ СОВЕТ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17019" y="606330"/>
            <a:ext cx="3064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состоит не менее чем из трех человек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9287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Член наблюдательного совета кооператива не может одновременно быть членом правления кооператива либо председателем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346486"/>
            <a:ext cx="122108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Заседания наблюдательного совета кооператива проводятся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не реже одного раза в три меся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ца и оформляются протоколом, подписываемым всеми присутствующими на данном заседании членами наблюдательного совета кооператива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0" y="2265771"/>
            <a:ext cx="9937019" cy="82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 ревизию деятельности кооператива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0" y="1804524"/>
            <a:ext cx="9831823" cy="62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 контроль за деятельностью правления кооператива, председателя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0" y="2879417"/>
            <a:ext cx="9969388" cy="89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вправе потребовать от правления кооператива, председателя кооператива или исполнительного директора кооператива отчет об их деятельности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1" y="3471482"/>
            <a:ext cx="9977479" cy="882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знакомиться с документацией кооператива, проверить состояние кассы кооператива, наличие ценных бумаг, торговых документов, провести инвентаризацию и другое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0" y="4232134"/>
            <a:ext cx="9815639" cy="516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 проверять годовую бухгалтерскую (финансовую) отчетность, годовой отчет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0" y="4636736"/>
            <a:ext cx="9993664" cy="857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заключения по предложениям о распределении годовых доходов кооператива и о мерах по покрытию годового дефицита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0" y="5226106"/>
            <a:ext cx="9993664" cy="857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результатах проверки обязан докладывать общему собранию членов кооператива до утверждения годовой бухгалтерской (финансовой) отчетности.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0" y="5896397"/>
            <a:ext cx="9928927" cy="7147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 заключения по заявлениям с просьбами о приеме в члены кооператива и о выходе из членов кооператива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50620" y="64886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 иное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10527739" y="1820707"/>
            <a:ext cx="2832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ПОЛНОМОЧИЯ</a:t>
            </a:r>
            <a:endParaRPr lang="ru-RU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AutoShape 2" descr="Наблюдательный сов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4" name="Picture 4" descr="http://www.belsk.ru/images/13241518858.jpg"/>
          <p:cNvPicPr>
            <a:picLocks noChangeAspect="1" noChangeArrowheads="1"/>
          </p:cNvPicPr>
          <p:nvPr/>
        </p:nvPicPr>
        <p:blipFill>
          <a:blip r:embed="rId2" cstate="print"/>
          <a:srcRect t="12989"/>
          <a:stretch>
            <a:fillRect/>
          </a:stretch>
        </p:blipFill>
        <p:spPr bwMode="auto">
          <a:xfrm>
            <a:off x="7171370" y="0"/>
            <a:ext cx="1673225" cy="98273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292" y="210393"/>
            <a:ext cx="7021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ОПРЕДЕЛЯЕМ МЕСТО НАХОЖДЕНИЯ КООПЕРАТИВА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82255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практике место нахождения организации, указанное в государственном реестре, часто называется «юридическим адресом» организации.  Мы советуем уже при создании потребительского кооператива подойти серьезно к выбору места нахождения НКО.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996263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выбора адреса необходимо получить от собственника помещения документы, подтверждающие использование юридического адреса: </a:t>
            </a: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гарантийное письмо о предоставлении адреса для регистрации НКО, </a:t>
            </a: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копию документа о праве собственности, </a:t>
            </a:r>
          </a:p>
          <a:p>
            <a:pPr lvl="0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договор аренды (если помещение арендуется). </a:t>
            </a:r>
          </a:p>
        </p:txBody>
      </p:sp>
      <p:pic>
        <p:nvPicPr>
          <p:cNvPr id="26626" name="Picture 2" descr="Можно ли по e-mail определить место нахождения автора письма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0667" y="4286249"/>
            <a:ext cx="4591050" cy="2571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31107" r="30892"/>
          <a:stretch>
            <a:fillRect/>
          </a:stretch>
        </p:blipFill>
        <p:spPr bwMode="auto">
          <a:xfrm>
            <a:off x="8108220" y="2322414"/>
            <a:ext cx="4083780" cy="45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5352" y="2064124"/>
            <a:ext cx="7266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1). Протокол Общего организационного собрания;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2). Заявление о государственной регистрации юридического лица при создании по форме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P11001;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3). Нотариальная доверенность от заявителя, если документы подает представитель;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4). Устав кооператива (в двух экземплярах);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5). Оплаченную квитанцию государственной пошлины за регистрацию юридического лица;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6). Копию свидетельства о праве собственности на помещение, которое будет указано в ЕГРЮЛ как место нахождения кооператива;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7). Гарантийное письмо от собственника помещения (при аренде).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577" y="216043"/>
            <a:ext cx="8124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завершении Общего организационного собрания осуществляется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регистрация кооператива.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9535" y="1317495"/>
            <a:ext cx="951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регистрации необходимо представить в налоговую инспекцию по месту нахождения: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Протоколы Антитеррористической комиссии Московской области"/>
          <p:cNvPicPr>
            <a:picLocks noChangeAspect="1" noChangeArrowheads="1"/>
          </p:cNvPicPr>
          <p:nvPr/>
        </p:nvPicPr>
        <p:blipFill>
          <a:blip r:embed="rId2" cstate="print"/>
          <a:srcRect l="9882" t="8028" r="11124"/>
          <a:stretch>
            <a:fillRect/>
          </a:stretch>
        </p:blipFill>
        <p:spPr bwMode="auto">
          <a:xfrm>
            <a:off x="1" y="1995499"/>
            <a:ext cx="1764064" cy="2053896"/>
          </a:xfrm>
          <a:prstGeom prst="rect">
            <a:avLst/>
          </a:prstGeom>
          <a:noFill/>
        </p:spPr>
      </p:pic>
      <p:sp>
        <p:nvSpPr>
          <p:cNvPr id="29700" name="AutoShape 4" descr="Устав Лысогорского муниципального образования Лысогорского муниципального  района Саратовской области — Официальный сайт администрации Лысогорского  муниципальн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Устав Лысогорского муниципального образования Лысогорского муниципального  района Саратовской области — Официальный сайт администрации Лысогорского  муниципального райо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30643" r="30451" b="40206"/>
          <a:stretch>
            <a:fillRect/>
          </a:stretch>
        </p:blipFill>
        <p:spPr bwMode="auto">
          <a:xfrm>
            <a:off x="1036858" y="3003800"/>
            <a:ext cx="2046207" cy="240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l="60657" t="22680" r="5466" b="29288"/>
          <a:stretch>
            <a:fillRect/>
          </a:stretch>
        </p:blipFill>
        <p:spPr bwMode="auto">
          <a:xfrm>
            <a:off x="1917354" y="3784352"/>
            <a:ext cx="2010434" cy="160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Квитанция и реквизиты для оплаты госпошлин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047" y="4755685"/>
            <a:ext cx="1309083" cy="1712281"/>
          </a:xfrm>
          <a:prstGeom prst="rect">
            <a:avLst/>
          </a:prstGeom>
          <a:noFill/>
        </p:spPr>
      </p:pic>
      <p:sp>
        <p:nvSpPr>
          <p:cNvPr id="29706" name="AutoShape 10" descr="Регистрация кооператива - Бизнес-Стандар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8" name="Picture 12" descr="Регистрация малого бизнеса. Документы, необходимые для регистрации ООО, ИП,  для осуществления деятельности | Знай и ум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10775" y="0"/>
            <a:ext cx="2181225" cy="20955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81798" y="5380672"/>
            <a:ext cx="71102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Необходимо также обратить внимание на выбор системы налогообложения. Если одновременно с подачей заявления на государственную регистрацию не представить в ИФНС заявление о переходе на льготный режим (упрощённая система налогообложения или единый сельскохозяйственный налог), кооператив «по умолчанию» будет применять общую систему налогообложения, как минимум, до конца текущего финансового года.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89061" y="3246119"/>
          <a:ext cx="570937" cy="182880"/>
        </p:xfrm>
        <a:graphic>
          <a:graphicData uri="http://schemas.openxmlformats.org/drawingml/2006/table">
            <a:tbl>
              <a:tblPr/>
              <a:tblGrid>
                <a:gridCol w="570937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8128" y="161841"/>
            <a:ext cx="5608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завершается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госрегистрация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кооператива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017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регистрирующий орган не выявит оснований для отказав регистрации, то он принимает решение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госрегистрации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вносит запись в ЕГРЮЛ с указанием ОГРН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позднее одного рабочего дня после истечения срока регистрации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юрлица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вам на электронную почту, указанную в заявлении, направят: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1762" y="285498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регистрации в налоговой инспекции осуществляются следующие действия: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64871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Изготавливается печать. Для изготовления печати необходимо найти организацию, которая изготовит печать, написать заявление на ее изготовление с приложением эскиза печати и копии свидетельства о государственной регистрации.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90507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Кооператив ставится на учет в органах Росстата и  внебюджетных фондах. Регистрация в органах Росстата, во внебюджетных фондах с получением справки о постановке на учет и открытии счета.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79520"/>
            <a:ext cx="340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Открывается расчетный счет в банке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46534"/>
            <a:ext cx="749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членства в ревизионном союзе сельскохозяйственных кооперативов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</a:t>
            </a:r>
            <a:endParaRPr lang="ru-RU" dirty="0"/>
          </a:p>
        </p:txBody>
      </p:sp>
      <p:pic>
        <p:nvPicPr>
          <p:cNvPr id="4098" name="Picture 2" descr="Печать для ИП - заказать изготовление печати с логотипом в Оренбург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23" y="4183582"/>
            <a:ext cx="1747796" cy="1466682"/>
          </a:xfrm>
          <a:prstGeom prst="rect">
            <a:avLst/>
          </a:prstGeom>
          <a:noFill/>
        </p:spPr>
      </p:pic>
      <p:pic>
        <p:nvPicPr>
          <p:cNvPr id="4100" name="Picture 4" descr="Расчетный счет"/>
          <p:cNvPicPr>
            <a:picLocks noChangeAspect="1" noChangeArrowheads="1"/>
          </p:cNvPicPr>
          <p:nvPr/>
        </p:nvPicPr>
        <p:blipFill>
          <a:blip r:embed="rId3" cstate="print"/>
          <a:srcRect r="1122" b="45706"/>
          <a:stretch>
            <a:fillRect/>
          </a:stretch>
        </p:blipFill>
        <p:spPr bwMode="auto">
          <a:xfrm>
            <a:off x="7867285" y="5468025"/>
            <a:ext cx="1883618" cy="1292871"/>
          </a:xfrm>
          <a:prstGeom prst="rect">
            <a:avLst/>
          </a:prstGeom>
          <a:noFill/>
        </p:spPr>
      </p:pic>
      <p:pic>
        <p:nvPicPr>
          <p:cNvPr id="4102" name="Picture 6" descr="Пенсионный фонд России (Государственные внебюджетные фонды)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1618" y="4261047"/>
            <a:ext cx="2857500" cy="1609726"/>
          </a:xfrm>
          <a:prstGeom prst="rect">
            <a:avLst/>
          </a:prstGeom>
          <a:noFill/>
        </p:spPr>
      </p:pic>
      <p:pic>
        <p:nvPicPr>
          <p:cNvPr id="4104" name="Picture 8" descr="Фонд социального страхования (ФСС) РФ | Геральдика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5893" y="4313055"/>
            <a:ext cx="1696202" cy="1441773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6" cstate="print"/>
          <a:srcRect l="47461" t="43326" r="44212" b="42165"/>
          <a:stretch>
            <a:fillRect/>
          </a:stretch>
        </p:blipFill>
        <p:spPr bwMode="auto">
          <a:xfrm>
            <a:off x="6028566" y="5595642"/>
            <a:ext cx="1767689" cy="12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Заказать выписку из ЕГРЮЛ / ЕГРИП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1671" y="1583343"/>
            <a:ext cx="1349542" cy="134954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280686" y="1606003"/>
            <a:ext cx="7911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документ, подтверждающий внесение записи в ЕГРЮЛ (лист записи ЕГРЮЛ по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форме N Р50007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учредительный документ (Устав) с отметкой регистрирующего органа.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документ о постановке на учет в налоговом органе.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8340" y="137565"/>
            <a:ext cx="9080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РЕВИЗИОННЫЙ СОЮЗ СЕЛЬСКОХОЗЯЙСТВЕННЫХ КООПЕРАТИВОВ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7168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союз сельскохозяйственных кооперативов, осуществляющий ревизию финансово-хозяйственной деятельности входящих в него кооперативов, союзов кооперативов, координацию этой деятельности, представление и защиту имущественных интересов кооперативов, оказание членам ревизионного союза сопутствующих ревизиям услуг, а также иные предусмотренные ФЗ функции.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04" y="1720840"/>
            <a:ext cx="1209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Кооператив в обязательном порядке входит в один из ревизионных союзов по его выбору. В ином случае кооператив, подлежит ликвидации по решению суда, по требованию уполномоченного органа исполнительной власти субъекта РФ в области сельского хозяйства или налогового органа субъекта РФ.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Команда экспертов в области бухгалтерского, налогового, управленческого учета с опытом работы более 20 л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7461" t="43326" r="44212" b="42165"/>
          <a:stretch>
            <a:fillRect/>
          </a:stretch>
        </p:blipFill>
        <p:spPr bwMode="auto">
          <a:xfrm>
            <a:off x="0" y="2888856"/>
            <a:ext cx="1767689" cy="12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812616" y="2846890"/>
            <a:ext cx="1037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РЕВИЗИОННЫЙ СОЮЗ СЕЛЬСКОХОЗЯЙСТВЕННЫХ КООПЕРАТИВОВ КИРОВСКОЙ ОБЛАСТИ «ВЯТКА»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280" y="3494252"/>
            <a:ext cx="9686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Юридический адрес: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610021, Кировская область, г. Киров, Производственная улица, 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4771" y="3843145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ревсоюза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63340" y="3818869"/>
            <a:ext cx="336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Караулова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3632" y="3810777"/>
            <a:ext cx="2007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+7 (953) 677-01-77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77665" y="3851236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vyatka-apk@mail.ru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1С и компьютерное сопровождение"/>
          <p:cNvSpPr>
            <a:spLocks noChangeAspect="1" noChangeArrowheads="1"/>
          </p:cNvSpPr>
          <p:nvPr/>
        </p:nvSpPr>
        <p:spPr bwMode="auto">
          <a:xfrm>
            <a:off x="155575" y="-2286000"/>
            <a:ext cx="4762500" cy="476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 l="35872" t="14602" r="19206" b="52675"/>
          <a:stretch>
            <a:fillRect/>
          </a:stretch>
        </p:blipFill>
        <p:spPr bwMode="auto">
          <a:xfrm>
            <a:off x="0" y="4563762"/>
            <a:ext cx="4342664" cy="177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36777" t="59612" r="20103" b="9954"/>
          <a:stretch>
            <a:fillRect/>
          </a:stretch>
        </p:blipFill>
        <p:spPr bwMode="auto">
          <a:xfrm>
            <a:off x="4983893" y="4637902"/>
            <a:ext cx="4295136" cy="17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 l="36776" t="36980" r="44836" b="31964"/>
          <a:stretch>
            <a:fillRect/>
          </a:stretch>
        </p:blipFill>
        <p:spPr bwMode="auto">
          <a:xfrm>
            <a:off x="9967783" y="4670855"/>
            <a:ext cx="1719539" cy="16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левер — Природа, флора - Stock Photo | #34518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 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(структурное подразделение  КОГБУ «ЦСХК «Клевера Нечерноземья»):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 Киров, ул. Преображенская, 66,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215.</a:t>
            </a:r>
          </a:p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(8332)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64-02-56</a:t>
            </a:r>
            <a:endParaRPr lang="en-US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500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kleverkirov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30542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юрисконсульт, консультант: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Ба̀тюсь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Алёна Дмитриевна тел. 64-99-98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Геннадьевна, тел. 64-01-91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5781" y="5542472"/>
            <a:ext cx="7902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 !!!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7398" y="2816028"/>
            <a:ext cx="404309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8-953-942-00-93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8619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811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8782" y="2362753"/>
            <a:ext cx="1098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20606504">
            <a:off x="2330508" y="3355247"/>
            <a:ext cx="293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коммерческая организация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1143"/>
            <a:ext cx="1219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Сельскохозяйственный кооператив – это организация,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созданная сельскохозяйственными товаропроизводителями и (или) ведущими личные подсобные хозяйства гражданами на основе добровольного членства для совместной производственной или иной хозяйственной деятельности, основанной на объединении их имущественных паевых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взносов в целях удовлетворения материальных и иных потребностей членов кооператива (ст. 1 федерального закона «О сельскохозяйственной кооперации» № 193-ФЗ, далее – Закон).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8081" y="119874"/>
            <a:ext cx="8974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СЕЛЬСКОХОЗЯЙСТВЕННОЙ ПОТРЕБИТЕЛЬСКОЙ КООПЕРАЦИИ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8117" y="3730429"/>
            <a:ext cx="19623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Главная цель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6211669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Несмотря на то, что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является некоммерческой организацией, он может оказывать услуги на коммерческой основе на основании отдельной сметы доходов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расходов.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9373" y="2168665"/>
            <a:ext cx="416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Кооператив может быть создан в форме</a:t>
            </a:r>
          </a:p>
        </p:txBody>
      </p:sp>
      <p:sp>
        <p:nvSpPr>
          <p:cNvPr id="24" name="TextBox 23"/>
          <p:cNvSpPr txBox="1"/>
          <p:nvPr/>
        </p:nvSpPr>
        <p:spPr>
          <a:xfrm rot="1302241">
            <a:off x="6315589" y="3446412"/>
            <a:ext cx="2738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некоммерческая организация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0" y="2484256"/>
            <a:ext cx="4636737" cy="979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сельскохозяйственного производственного кооператива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7207306" y="2434244"/>
            <a:ext cx="4879498" cy="10462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сельскохозяйственного потребительского кооператива (далее –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0" y="3398655"/>
            <a:ext cx="4418251" cy="2759384"/>
          </a:xfrm>
          <a:prstGeom prst="triangle">
            <a:avLst>
              <a:gd name="adj" fmla="val 52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извлечение прибыли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7288226" y="3358196"/>
            <a:ext cx="4903774" cy="2913132"/>
          </a:xfrm>
          <a:prstGeom prst="triangle">
            <a:avLst>
              <a:gd name="adj" fmla="val 48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предоставлять услуги своим членам для развития их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хоздеятельности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повышения уровня их доходов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19568" y="16184"/>
            <a:ext cx="27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8603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группа сельских жителей хотят объединиться для совместного ведения сельскохозяйственного производства (молока, мяса, выращивания картофеля или овощей и т.д.), им разумно создать сельскохозяйственный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производственный кооператив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который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владеть основными фондами и в котором члены будут трудиться.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6276" y="3688180"/>
            <a:ext cx="73691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же каждый сельский житель планирует производить сельскохозяйственную продукцию самостоятельно; самостоятельно владеть землёй, фермой, другими основными средствами; получать не заработную плату, получать весь доход от продажи самостоятельно произведённой сельскохозяйственной продукции – а объединение осуществляется только по конкретному поводу (например, для совместного найма ветеринара, совместного сбыта произведённой продукции на рынке, приобретения дорогостоящей техники для использования в каждом из хозяйств) – тогда есть смысл создать сельскохозяйственный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потребительский кооператив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Поиск решения. думающие люди, работа в команде. векторные люди думают с  вопросительными знаками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29" y="1182818"/>
            <a:ext cx="3170251" cy="2638500"/>
          </a:xfrm>
          <a:prstGeom prst="rect">
            <a:avLst/>
          </a:prstGeom>
          <a:noFill/>
        </p:spPr>
      </p:pic>
      <p:pic>
        <p:nvPicPr>
          <p:cNvPr id="27652" name="Picture 4" descr="Изображения Люди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31" y="3825665"/>
            <a:ext cx="4343597" cy="2895008"/>
          </a:xfrm>
          <a:prstGeom prst="rect">
            <a:avLst/>
          </a:prstGeom>
          <a:noFill/>
        </p:spPr>
      </p:pic>
      <p:pic>
        <p:nvPicPr>
          <p:cNvPr id="27654" name="Picture 6" descr="Выбор за вами! &quot;Выборы&quot; - YouTube"/>
          <p:cNvPicPr>
            <a:picLocks noChangeAspect="1" noChangeArrowheads="1"/>
          </p:cNvPicPr>
          <p:nvPr/>
        </p:nvPicPr>
        <p:blipFill>
          <a:blip r:embed="rId4" cstate="print"/>
          <a:srcRect t="27809" b="28179"/>
          <a:stretch>
            <a:fillRect/>
          </a:stretch>
        </p:blipFill>
        <p:spPr bwMode="auto">
          <a:xfrm>
            <a:off x="1" y="0"/>
            <a:ext cx="12192000" cy="1374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⬇ Скачать картинки Хорошая идея, стоковые фото Хорошая идея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⬇ Скачать картинки Хорошая идея, стоковые фото Хорошая идея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⬇ Скачать картинки Эврика, стоковые фото Эврика в хорошем качестве |  Deposit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6395" cy="17376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71136" y="131804"/>
            <a:ext cx="102231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Решили создать сельскохозяйственный потребительский кооператив</a:t>
            </a:r>
            <a:endParaRPr lang="ru-RU" sz="2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3072" y="784454"/>
            <a:ext cx="96389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Предстоит совершить ряд необходимых разовых действий, а в перспективе – существенно изменить свою хозяйственную практику.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871"/>
            <a:ext cx="2248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Сообщество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становится инициативной группой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6014" y="2024834"/>
            <a:ext cx="9655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Изучение оптовых рынков сбыта с/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продукции, включая экспортные. Изучение потенциально возможной к внедрению техники, оценка возможности её перемещения, эксплуатации, определение условий хранения и проведения профилактических работ.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04923"/>
            <a:ext cx="25537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Инициативная группа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становится кооперативом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8152" y="5534155"/>
            <a:ext cx="961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Согласование номенклатуры, объёмов и периодичности закупок, разработка и утверждение технико-экономического обоснования, государственная регистрация, открытие счёта в банке, вступление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Ревсоюз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60883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Следующим этапом является проведение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организационного собрания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Организационное собрание также, как правило, проводится формально (то есть, не проводится вообще), что, неприемлемо для сельскохозяйственного потребительского кооператива. Будущие члены кооператива должны в непосредственном общении обозначить все проблемы будущей деятельности, которые в принципе можно предвидеть, а относительно проблем, которые предвидеть нельзя – договориться о готовности лично участвовать в их решении. Нормальной является ситуация, когда организационное собрание покидает часть предполагаемых инициаторов создания кооператива.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13354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Общее организационное собрание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принимает решение об учреждении кооператива, утверждении его устава, при необходимости, внутренних положений кооператива,  приёме учредителей в члены, избрании правления, председателя и наблюдательного совета, утверждении сметы доходов и расходов кооператива, возложении обязанностей по государственной регистрации кооператива на то или иное лицо (обычно один из членов); о вступлении в ревизионный союз сельскохозяйственных кооперативов.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76207" y="6253999"/>
            <a:ext cx="782201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Решение общего собрания оформляется </a:t>
            </a:r>
            <a:r>
              <a:rPr lang="ru-RU" sz="2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протоколом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879108" y="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580" y="218485"/>
            <a:ext cx="6140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ЧЛЕНЫ ПОТРЕБИТЕЛЬСКОГО КООПЕРАТИВА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55672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Членами потребительского кооператива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могут быть признающие устав потребительского кооператива, принимающие участие в его хозяйственной деятельности и являющиеся сельскохозяйственными товаропроизводителями: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 и (или) юридические лица;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граждане, ведущие личное подсобное хозяйство;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граждане, являющиеся членами или работниками сельскохозяйственных организаций и (или) крестьянских (фермерских) хозяйств, граждане, занимающиеся растениеводством или животноводством;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сельскохозяйственные потребительские кооперативы.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196" y="3457211"/>
            <a:ext cx="12086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ассоциированный член кооператива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физическое или юридическое лицо, внесшее паевой взнос, по которому оно получает дивиденды, несущее риск убытков, связанных с деятельностью кооператива, в пределах стоимости своего паевого взноса и имеющее право голоса в кооперативе с учетом ограничений, установленных ФЗ и уставом кооператива.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Ассоциированный член кооператива не обязан участвовать в хозяйственной деятельности кооператива или принимать в деятельности кооператива личное трудовое участие.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58106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субсидиарная ответственность членов кооператива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ответственность членов кооператива, дополнительная к ответственности кооператива по его обязательствам и возникающая в случае невозможности кооператива в установленные сроки удовлетворить предъявленные к нему требования кредиторов. Размеры и условия субсидиарной ответственности членов кооператива определяются ФЗ и уставом кооператива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3671" y="5896653"/>
            <a:ext cx="10195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Граждане и юридические лица могут быть членами нескольких потребительских кооперативов, если иное не предусмотрено уставами данных кооперативов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Иконка adobe photoshop, фотошоп, размер 512x512 | id41180 | iconbird.com"/>
          <p:cNvPicPr>
            <a:picLocks noChangeAspect="1" noChangeArrowheads="1"/>
          </p:cNvPicPr>
          <p:nvPr/>
        </p:nvPicPr>
        <p:blipFill>
          <a:blip r:embed="rId2" cstate="print"/>
          <a:srcRect l="6192" t="7631" r="6593" b="6054"/>
          <a:stretch>
            <a:fillRect/>
          </a:stretch>
        </p:blipFill>
        <p:spPr bwMode="auto">
          <a:xfrm>
            <a:off x="412694" y="5768829"/>
            <a:ext cx="1100517" cy="1089171"/>
          </a:xfrm>
          <a:prstGeom prst="rect">
            <a:avLst/>
          </a:prstGeom>
          <a:noFill/>
        </p:spPr>
      </p:pic>
      <p:pic>
        <p:nvPicPr>
          <p:cNvPr id="31748" name="Picture 4" descr="ДЛЯ ЧЛЕНОВ ГАРАЖНОГО КООПЕРАТИВА (на основании решения общего собрания от  02.08.2018 г.) . Жилищно-строительный кооператив «Голубиная падь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5526" cy="1469409"/>
          </a:xfrm>
          <a:prstGeom prst="rect">
            <a:avLst/>
          </a:prstGeom>
          <a:noFill/>
        </p:spPr>
      </p:pic>
      <p:pic>
        <p:nvPicPr>
          <p:cNvPr id="9" name="Picture 4" descr="ДЛЯ ЧЛЕНОВ ГАРАЖНОГО КООПЕРАТИВА (на основании решения общего собрания от  02.08.2018 г.) . Жилищно-строительный кооператив «Голубиная падь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6474" y="0"/>
            <a:ext cx="1875526" cy="146940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0046" y="153749"/>
            <a:ext cx="730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 В ЧЛЕНЫ КООПЕРАТИВА, ПОСЛЕ ГОСРЕГИСТРАЦИИ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682" y="704049"/>
            <a:ext cx="1207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 или юридические лица, изъявившие желание вступить в кооператив, подают в правление кооператива заявление с просьбой о приеме в члены кооператива. Решение правления кооператива о приеме нового члена подлежит утверждению наблюдательным советом кооператива, а при его отсутствии - общим собранием кооператива.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7145" y="1679767"/>
            <a:ext cx="6921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потребительском кооперативе решение наблюдательного совета о приеме в члены кооператива, если иное не предусмотрено уставом кооператива, считается окончательным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2479943"/>
            <a:ext cx="84399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Заявление с просьбой о приеме в члены кооператива должно содержать обязательства соблюдать требования устава кооператива, в том числе вносить предусмотренные уставом кооператива паевые взносы, нести субсидиарную ответственность по обязательствам кооператива и другие.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Заявление в ЖСК: что это и какие есть виды, образцы заполнения при  вступлении и приеме в члены жилищно-строительного кооператива, а также при  подаче иска в судСВО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svoe.guru/wp-content/uploads/2018/06/zayavlenie_pishet_1_26113055-400x231.jpg"/>
          <p:cNvSpPr>
            <a:spLocks noChangeAspect="1" noChangeArrowheads="1"/>
          </p:cNvSpPr>
          <p:nvPr/>
        </p:nvSpPr>
        <p:spPr bwMode="auto">
          <a:xfrm>
            <a:off x="155575" y="-1050925"/>
            <a:ext cx="381000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svoe.guru/wp-content/uploads/2018/06/zayavlenie_pishet_1_26113055-400x231.jpg"/>
          <p:cNvSpPr>
            <a:spLocks noChangeAspect="1" noChangeArrowheads="1"/>
          </p:cNvSpPr>
          <p:nvPr/>
        </p:nvSpPr>
        <p:spPr bwMode="auto">
          <a:xfrm>
            <a:off x="155575" y="-1050925"/>
            <a:ext cx="3810000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Заявление в жск: что это и какие есть виды, образцы заполнения при  вступлении и приеме в члены жилищно-строительного кооператива, а также при  подаче иска в суд - Главная страница • Департамент капиталь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371" y="2228732"/>
            <a:ext cx="3129792" cy="20827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-1" y="3549027"/>
            <a:ext cx="844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Заявитель считается принятым в члены кооператива со дня утверждения соответствующего решения правления кооператива наблюдательным советом кооператива или общим собранием членов кооператива.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32773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Члену кооператива выдается членская книжка, в которой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указываются (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обязательно):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0842" y="464332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ФИО (для граждан), наименование (для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юрлиц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члена кооператива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5048" y="491845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основание вступления в кооператив и дата вступления в него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9983" y="5170239"/>
            <a:ext cx="45662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обязательного паевого взноса и дата его внесения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1681" y="5476801"/>
            <a:ext cx="8205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 паевого взноса (денежные средства, имущество, в т.ч. земельные участки, имущественные права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7721" y="582475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приращенного пая, даты его начисления и погашения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3644" y="6108914"/>
            <a:ext cx="44850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возвращенных паевых взносов и даты их выплат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550223"/>
            <a:ext cx="12049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Помимо предусмотренных обязательных сведений,  кооператив вправе указывать в членской книжке дополнительные сведения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6" name="Picture 10" descr="Членская книжка сельскохозяйственного потребительского кооперати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1433"/>
            <a:ext cx="1440382" cy="203670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297" y="194208"/>
            <a:ext cx="775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ПРИ СОЗДАНИИ ПОТРЕБИТЕЛЬСКОГО КООПЕРАТИВА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3469" y="884878"/>
            <a:ext cx="7517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Потребительский кооператив образуется, если в его состав входит не менее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двух юридических лиц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не менее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трех 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иное не предусмотрено ФЗ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юр. лицо, являющееся членом кооператива, имеет один голос при принятии решений общим собранием)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1494" y="2471852"/>
            <a:ext cx="7452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менее 50 процентов объема работ (услуг), выполняемых кооперативом, должно осуществляться для членов данных кооперативов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6624" y="5934670"/>
            <a:ext cx="69025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Наименование потребительского кооператива должно содержать указание на основную цель его деятельности, а также слова "сельскохозяйственный потребительский кооператив".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Юридические 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81" y="687823"/>
            <a:ext cx="2160000" cy="2160000"/>
          </a:xfrm>
          <a:prstGeom prst="rect">
            <a:avLst/>
          </a:prstGeom>
          <a:noFill/>
        </p:spPr>
      </p:pic>
      <p:pic>
        <p:nvPicPr>
          <p:cNvPr id="3078" name="Picture 6" descr="Три фермера работают | Бесплатно ве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7611" y="719894"/>
            <a:ext cx="2671890" cy="21383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773912" y="2103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pic>
        <p:nvPicPr>
          <p:cNvPr id="12290" name="Picture 2" descr="Вторая жизнь Потребительских Кооперативов - Бюллетень собственника и  предпринимателя ЖК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359" y="3121503"/>
            <a:ext cx="392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659" y="208886"/>
            <a:ext cx="11277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СЕЛЬСКОХОЗЯЙСТВЕННЫХ ПОТРЕБИТЕЛЬСКИХ КООПЕРАТИВОВ</a:t>
            </a:r>
            <a:endParaRPr lang="ru-RU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7826"/>
            <a:ext cx="51060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ПЕРЕРАБАТЫВАЮЩИЕ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Перерабатывающий кооператив: приобретает в свою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собственность у членов кооператива произведённую ими сельскохозяйственную продукцию, перерабатывает её в другой вид товара и реализует его третьим лицам (пример: скупка у членов кооператива молока, переработка его в масло, продажа масла на рынке).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5476" y="76256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СНАБЖЕНЧЕСКИЕ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Снабженческий кооператив: приобретает у третьих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лиц оптовые партии необходимых в сельскохозяйственном производстве материальных ресурсов и продаёт их членам кооператива (например: покупка минеральных удобрений у завода-изготовителя и распределение их между членами кооператива).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8062"/>
            <a:ext cx="5567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СБЫТОВЫЕ (ТОРГОВЫЕ)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Сбытовой кооператив реализует сельскохозяйственную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продукцию членов кооператива, осуществляет ее хранение,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мойку, сушку, упаковку, транспортировку и реализует эту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продукцию третьим лицам (пример: сбор у членов кооператива яблок и продажа их в торговую сеть). Проводит изучение рынков сбыта продукции, организует ее рекламу.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6092" y="3066631"/>
            <a:ext cx="6164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ОБСЛУЖИВАЮЩИЕ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Обслуживающий кооператив оказывает членам кооператива услуги как на основании гражданско-правового договора, так и за членские взносы.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Например, кооператив имеет в собственности трактор и оказывает платные услуги по вспашке земли; собирает у членов кооператива взносы и арендует у муниципалитета пастбище и нанимает пастуха.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3442" y="5567054"/>
            <a:ext cx="6321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РАСТЕНИЕВОДЧЕСКИЕ И ЖИВОТНОВОДЧЕСКИЕ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кооперативы образуются для оказания комплекса услуг по производству, переработке и сбыту продукции растениеводства и животноводства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87200" y="1699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53608" y="28545"/>
            <a:ext cx="9284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Определяем размер паевого фонда кооператива и источников его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3157"/>
            <a:ext cx="5356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Размер паевого фонда кооператива определяется в зависимости от его потребности в финансовых ресурсах, определяемых на основе разработанного бизнес-плана, количества членов и ассоциированных членов кооператива, их возможностей по внесению обязательных и дополнительных паев в кооператив, и возможности привлечения заемных средств.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56213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осуществления своей деятельности кооператив формирует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фонды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составляющие имущество кооператива. Виды, размеры этих фондов, порядок их формирования и использования устанавливаются общим собранием членов кооператива в соответствии с ФЗ и уставом кооператива 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6095" y="2202945"/>
            <a:ext cx="70643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Паевой взнос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имущественный взнос члена кооператива или ассоциированного члена кооператива в паевой фонд кооператива деньгами, земельными участками, земельными и имущественными долями либо иным имуществом или имущественными правами, имеющими денежную оценку.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683" y="4097416"/>
            <a:ext cx="6702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Обязательный паевой взнос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паевой взнос члена кооператива, вносимый в обязательном порядке и дающий право голоса и право на участие в деятельности кооператива, на пользование его услугами и льготами, предусмотренными уставом кооператива, и на получение полагающихся кооперативных выплат. Устанавливаются пропорционально предполагаемому объему участия члена кооператива в хозяйственной деятельности данного кооператива (п.3 ст. 35 ФЗ).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1058" y="4098350"/>
            <a:ext cx="52409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Дополнительный паевой взнос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- паевой взнос члена кооператива, вносимый им по своему желанию сверх обязательного паевого взноса, по которому он получает дивиденды в размере и в порядке, которые предусмотрены ФЗ и уставом кооператива.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312" y="5861478"/>
            <a:ext cx="11625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 потребительского кооператива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внести не менее 25 процентов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обязательного паевого взноса к моменту государственной регистрации кооператива, остальную часть обязательного паевого взноса - в сроки, которые предусмотрены уставом потребительского кооператива (п.8 ст. 35 ФЗ)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Кооперативные взносы — какие и зачем?. Статьи. Кредитно-потребительский  кооператив &quot;Содружество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9455" y="1761800"/>
            <a:ext cx="2392545" cy="1503123"/>
          </a:xfrm>
          <a:prstGeom prst="rect">
            <a:avLst/>
          </a:prstGeom>
          <a:noFill/>
        </p:spPr>
      </p:pic>
      <p:pic>
        <p:nvPicPr>
          <p:cNvPr id="1029" name="Picture 5" descr="Страховые взно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96" y="1901628"/>
            <a:ext cx="2379059" cy="14565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879108" y="1051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6402</TotalTime>
  <Words>2832</Words>
  <Application>Microsoft Office PowerPoint</Application>
  <PresentationFormat>Произвольный</PresentationFormat>
  <Paragraphs>193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Владелец</cp:lastModifiedBy>
  <cp:revision>403</cp:revision>
  <cp:lastPrinted>2019-10-15T19:35:04Z</cp:lastPrinted>
  <dcterms:created xsi:type="dcterms:W3CDTF">2019-09-09T19:18:26Z</dcterms:created>
  <dcterms:modified xsi:type="dcterms:W3CDTF">2022-09-12T11:56:25Z</dcterms:modified>
</cp:coreProperties>
</file>