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63" r:id="rId4"/>
    <p:sldId id="264" r:id="rId5"/>
    <p:sldId id="285" r:id="rId6"/>
    <p:sldId id="262" r:id="rId7"/>
    <p:sldId id="265" r:id="rId8"/>
    <p:sldId id="276" r:id="rId9"/>
    <p:sldId id="283" r:id="rId10"/>
    <p:sldId id="284" r:id="rId11"/>
    <p:sldId id="269" r:id="rId12"/>
    <p:sldId id="266" r:id="rId13"/>
    <p:sldId id="282" r:id="rId14"/>
    <p:sldId id="271" r:id="rId15"/>
    <p:sldId id="267" r:id="rId16"/>
    <p:sldId id="281" r:id="rId17"/>
    <p:sldId id="268" r:id="rId18"/>
    <p:sldId id="279" r:id="rId19"/>
    <p:sldId id="278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0849-2030-40F0-95C0-50E2BD1BBB8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9C49-B4F3-4923-99FD-FC6DB89C7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8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9C49-B4F3-4923-99FD-FC6DB89C76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9C49-B4F3-4923-99FD-FC6DB89C76C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6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9C49-B4F3-4923-99FD-FC6DB89C76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3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87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08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1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2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1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CF8-AA2A-4957-BD02-952917A6174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5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 сельскохозяйственным потребительским кооперативам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79373"/>
            <a:ext cx="1296144" cy="11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7"/>
          <a:stretch>
            <a:fillRect/>
          </a:stretch>
        </p:blipFill>
        <p:spPr bwMode="auto">
          <a:xfrm>
            <a:off x="2699792" y="3861048"/>
            <a:ext cx="468052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645" y="5445224"/>
            <a:ext cx="234235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2613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2022 год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0" name="Picture 3" descr="http://dsx-kirov.ru/images/header-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79388"/>
            <a:ext cx="1647825" cy="2019301"/>
          </a:xfrm>
          <a:prstGeom prst="rect">
            <a:avLst/>
          </a:prstGeom>
          <a:noFill/>
        </p:spPr>
      </p:pic>
      <p:pic>
        <p:nvPicPr>
          <p:cNvPr id="11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6" cstate="print"/>
          <a:srcRect r="-89" b="10042"/>
          <a:stretch>
            <a:fillRect/>
          </a:stretch>
        </p:blipFill>
        <p:spPr bwMode="auto">
          <a:xfrm>
            <a:off x="3995936" y="908720"/>
            <a:ext cx="1312549" cy="10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" y="2780928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 ИЗ ОБЛАСТНОГО БЮДЖЕТА НА РАЗВИТИЕ СЕЛЬСКОХОЗЯЙСТВЕННОЙ ПОТРЕБИТЕЛЬСКОЙ КООПЕРАЦИИ</a:t>
            </a:r>
            <a:endParaRPr lang="ru-RU" sz="2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 cstate="print"/>
          <a:srcRect t="17292" r="63748" b="17694"/>
          <a:stretch>
            <a:fillRect/>
          </a:stretch>
        </p:blipFill>
        <p:spPr bwMode="auto">
          <a:xfrm>
            <a:off x="7523783" y="0"/>
            <a:ext cx="162021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870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Приложение № 3 к распоряжению министерства сельского хозяйства и продовольствия Кировской области от 10.06.2021 N 57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"О представлении и рассмотрении документов для предоставления субсидий из областного бюджета на развитие сельскохозяйственной потребительской кооперации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соответствии с Общероссийским классификатором продукции по видам экономической деятельности, утвержденным приказом Федерального агентства по техническому регулированию Министерства промышленности и торговли Российской Федерации от 31.01.2014 N 14-ст (ОКПД 2)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92696"/>
            <a:ext cx="243001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СПЕЦИАЛИЗИРОВАННОГО ИНВЕНТАРЯ, МАТЕРИАЛОВ И ОБОРУДОВАНИЯ,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 АВТОМАТИЗАЦИИ, ПРЕДНАЗНАЧЕННЫХ ДЛЯ ПРОМЫШЛЕННОГО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ПРОИЗВОДСТВА ОВОЩЕЙ В ЗАЩИЩЕННОМ ГРУНТЕ, ПРИОБРЕТАЕМЫХ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СЕЛЬСКОХОЗЯЙСТВЕННЫМ ПОТРЕБИТЕЛЬСКИМ КООПЕРАТИВОМ</a:t>
            </a:r>
          </a:p>
          <a:p>
            <a:pPr algn="ctr"/>
            <a:r>
              <a:rPr lang="ru-RU" sz="13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ПОСЛЕДУЮЩЕЙ ПЕРЕДАЧИ (РЕАЛИЗАЦИИ) ПРИОБРЕТЕННОГО ИМУЩЕСТВА В СОБСТВЕННОСТЬ ЧЛЕНАМ</a:t>
            </a: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(КРОМЕ АССОЦИИРОВАННЫХ ЧЛЕНОВ)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ДАННОГО СЕЛЬСКОХОЗЯЙСТВЕННОГО ПОТРЕБИТЕЛЬСКОГО КООПЕРАТИВА)</a:t>
            </a: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412776"/>
            <a:ext cx="24482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28.22.18.210 Устройства загрузочные, специально разработанные для использования в сельском хозяйстве, навесные для сельскохозяйственных тракторов;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28.18.231 Загрузчики сельскохозяйственные;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28.18.232 Разгрузчики сельскохозяйственные;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28.30.86.110 Оборудование для сельского хозяйства, не включенное в другие группировки.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субсидии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приобретает имущество на 88,0 тыс. руб.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053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693568"/>
            <a:ext cx="1080120" cy="10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61458"/>
            <a:ext cx="1080119" cy="10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687420"/>
            <a:ext cx="1080119" cy="10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394" y="2849352"/>
            <a:ext cx="1039366" cy="10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491" y="2768457"/>
            <a:ext cx="1068478" cy="10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181" y="2736348"/>
            <a:ext cx="1065988" cy="106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736348"/>
            <a:ext cx="1065988" cy="106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883238"/>
            <a:ext cx="550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каждого аппарата -  22 тыс. руб.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такой цене их приобретает кооператив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716" y="4529569"/>
            <a:ext cx="729355" cy="69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7828" y="4646452"/>
            <a:ext cx="680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50 %, но не более 30 % общей стоимости имущества на одного члена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659" y="5377371"/>
            <a:ext cx="68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 продает аппараты по  11,0 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36" y="5877272"/>
            <a:ext cx="21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кооператива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806" y="5877565"/>
            <a:ext cx="163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 для переработки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086" y="5747863"/>
            <a:ext cx="1289720" cy="96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465" y="5747863"/>
            <a:ext cx="1310712" cy="91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9251" y="5873390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продукция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10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78621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Субсидия на возмещение части затрат, связанных с приобретением и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последующим внесением в неделимый фонд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сельскохозяйственной техники, специализированного автотранспорта, оборудования для организации хранения, переработки, упаковки, маркировки, транспортировки и реализации сельскохозяйственной продукции и мобильных торговых объектов, по перечню утв. министерством, для оказания услуг членам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216024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эксплуатации с/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техники, оборудования, мобильных торговых объектов не превышает 3-х лет с года их производства до года получения средств 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техника, оборудование, мобильные торговые объекты не могут быть приобретены у членов  (ассоциированных членов).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утвержден распоряжением министерства сельского хозяйства и продовольствия Кировской области  от 10.06.2021 № 57 (приложение 4)</a:t>
            </a:r>
          </a:p>
          <a:p>
            <a:pPr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7857" y="3937124"/>
            <a:ext cx="2664296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077072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50 % стоимости приобретаемой техники, оборудования, мобильных торговых объектов, но не более 10 млн. руб. на один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772816"/>
            <a:ext cx="286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предоставления: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949280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Возмещение затрат сельскохозяйственным потребительским кооперативам, осуществляющим сбор, первичную и (или) последующую переработку, хранение и реализацию плодоовощной продукции, картофеля и молока, осуществляется в приоритетном порядке.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18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Приложение № 4 к распоряжению министерства сельского хозяйства и продовольствия Кировской области от 10.06.2021 N 57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"О представлении и рассмотрении документов для предоставления субсидий из областного бюджета на развитие сельскохозяйственной потребительской кооперации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764704"/>
            <a:ext cx="22322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СЕЛЬСКОХОЗЯЙСТВЕННОЙ ТЕХНИКИ, СПЕЦИАЛИЗИРОВАННОГО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АВТОТРАНСПОРТА, ОБОРУДОВАНИЯ ДЛЯ ОРГАНИЗАЦИИ ХРАНЕНИЯ,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ПЕРЕРАБОТКИ, УПАКОВКИ, МАРКИРОВКИ, ТРАНСПОРТИРОВКИ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РЕАЛИЗАЦИИ СЕЛЬСКОХОЗЯЙСТВЕННОЙ ПРОДУКЦИИ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МОБИЛЬНЫХ ТОРГОВЫХ ОБЪЕКТОВ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16" y="6457890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соответствии с Общероссийским классификатором продукции по видам экономической деятельности, утвержденным приказом Федерального агентства по техническому регулированию Министерства промышленности и торговли Российской Федерации от 31.01.2014 N 14-ст (ОКПД 2)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980728"/>
            <a:ext cx="3419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28.93.13.142 Машины для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мелассирования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подачи жиров и дозирования компонентов комбикормов;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28.93.13.143 Прессы для гранулирования комбикормов;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28.93.13.149 Оборудование технологическое прочее для комбикормовой промышленности;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28.93.16 Сушилки для сельскохозяйственных продуктов;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28.93.17.111 Машины очистительные;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28.93.17.112 Машины для измельчения и нарезания;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28.93.17.115 Машины универсальные с комплектом сменных механизмов;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28.93.17.119 Машины для механической обработки прочие;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28.93.17.170 Оборудование для переработки мяса или птицы;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28.93.17.180 Оборудование для переработки плодов, орехов или овощей;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28.93.17.220 Оборудование для приготовления или производства напитков;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28.93.17.230 Оборудование для производства рыбных продуктов;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28.93.17.290 Оборудование для промышленного приготовления или производства пищевых продуктов прочее, не включенное в другие группировки;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28.93.32.000 Части оборудования для производства пищевых продуктов;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29.10.41.120 Автосамосвалы с дизельным двигателем;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29.10.43.000 Автомобили-тягачи седельные для полуприцепов;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29.10.59.240 Средства транспортные для перевозки пищевых жидкостей;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29.10.59.280 Средства транспортные - фургоны для перевозки пищевых продуктов.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80728"/>
            <a:ext cx="32038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26.20.16.120 Принтеры;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26.20.16.150 Сканеры;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28.22.18.246 Погрузчики универсальные сельскохозяйственного назначения;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28.25.13.111 Шкафы холодильные;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28.25.13.112 Камеры холодильные сборные;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28.25.13.113 Прилавки, прилавки-витрины холодильные;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28.25.13.114 Витрины холодильные;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28.25.13.115 Оборудование для охлаждения и заморозки жидкостей;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28.25.13.119 Оборудование холодильное прочее;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28.30.2 Тракторы для сельского хозяйства прочие;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28.30.3 Машины и оборудование сельскохозяйственные для обработки почвы;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28.30.5 Машины для уборки урожая;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28.30.6 Устройства механические для разбрасывания или распыления жидкостей или порошков, используемые в сельском хозяйстве или садоводстве;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28.30.7 Прицепы и полуприцепы самозагружающиеся или саморазгружающиеся для сельского хозяйства;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 Оборудование для приготовления кормов для животных;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28.93.11.000 Сепараторы-сливкоотделители центробежные;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28.93.12.000 Оборудование для обработки и переработки молока;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28.93.13.141 Машины для дробления зерна, кукурузных початков, жмыха и микроэлементов;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82154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Субсидия на возмещение части затрат, связанных с приобретением крупного рогатого скота (КРС) в целях замены КРС больного или инфицированного лейкозом, принадлежащего членам данного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праве собственности (кроме ассоциированных членов)</a:t>
            </a:r>
            <a:endParaRPr lang="ru-RU" sz="1800" dirty="0"/>
          </a:p>
        </p:txBody>
      </p:sp>
      <p:pic>
        <p:nvPicPr>
          <p:cNvPr id="11" name="Picture 5" descr="C:\Users\Владелец\Desktop\лейкозное стад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4509120"/>
            <a:ext cx="3063673" cy="234888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0" y="1788840"/>
            <a:ext cx="9144000" cy="29363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Стоимость КРС передаваемого (реализуемого) в собственность одного члена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может превышать 30% общей стоимости приобретаемого поголовья.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  КРС не более 2 лет.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КРС в целях замены КРС, больного или инфицированного лейкозом, не может быть приобретен у членов (в том числе ассоциированных членов) данного кооператива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Замена КРС осуществлена в порядке, установленном министерством (приложение № 5 распоряжения министерства сельского хозяйства и продовольствия Кировской области от 10 июня 2021 г. N 57).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484784"/>
            <a:ext cx="286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предоставления: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229200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50 % стоимости приобретаемого КРС, но не более 10 млн. руб. на один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021288"/>
            <a:ext cx="5652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Возмещение затрат сельскохозяйственным потребительским кооперативам, осуществляющим сбор, первичную и (или) последующую переработку, хранение и реализацию плодоовощной продукции, картофеля и молока, осуществляется в приоритетном порядке.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реализации продукции, закупленной у членов кооператива или таковым не являющимся, по итогам отчетного бухгалтерского периода (квартала) текущего финансового года, за который предоставляется возмещение части затрат, должна составлять не более 10 млн. руб. 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с/х продукции, закупленной у одного члена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таковым не являющимся, не должна превышать 15 % всего объема закупленным данным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у членов кооператива по итогам отчетного бух. периода (квартала) текущего финансового года, за который предоставляется возмещение части затрат.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продукция, закупленная у членов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таковым не являющимся должна быть полностью оплачена кооперативом.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4699" y="4725144"/>
            <a:ext cx="3481396" cy="1909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437112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закупку с/х продукции у членов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таковым не являющимся,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4 кв. отчетного финансового года,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возмещается в первом полугодии года, следующего за отчетным годом.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Субсидия на возмещение части затрат, связанных с закупкой сельскохозяйственной продукции у членов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(кроме ассоциированных членов)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(или) закупкой овощей открытого грунта, картофеля, молока, мяса (кроме мяса свиней) у граждан*, ведущих личные подсобные хозяйства, не являющихся членами этого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02128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Возмещение затрат сельскохозяйственным потребительским кооперативам, осуществляющим сбор, первичную и (или) последующую переработку, хранение и реализацию плодоовощной продукции, картофеля и молока, осуществляется в приоритетном порядке.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овведение в концепции дела Иллюстрация вектора - иллюстрации  насчитывающей маркетинг, рационализаторство: 135497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23736" cy="2411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78092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*гражданин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ведущий личное подсобное хозяйство, - гражданин, осуществляющий ведение личного подсобного хозяйства в соответствии с Федеральным законом от 07.07.2003 N 112-ФЗ "О личном подсобном хозяйстве", применяющий специальный налоговый режим "Налог на профессиональный доход".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Владелец\Desktop\бизне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3456384" cy="208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9912" y="6165304"/>
            <a:ext cx="207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САМОЗАНЯТЫЕ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суммы субсидии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60851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 затрат - при выручке от реализации продукции, закупленной у членов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таковым не являющимся от 100 тыс. руб. до 5 млн. руб. </a:t>
            </a:r>
          </a:p>
          <a:p>
            <a:pPr marL="0" indent="0" algn="just">
              <a:buNone/>
            </a:pPr>
            <a:endParaRPr lang="ru-RU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12 % затрат – при выручке от реализации продукции, закупленной у членов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таковым не являющимся от 5,01 млн. руб. до 25,0 млн. руб. </a:t>
            </a:r>
          </a:p>
          <a:p>
            <a:pPr algn="just"/>
            <a:endParaRPr lang="ru-RU" sz="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15 %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– при выручке от реализации продукции, закупленной у членов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таковым не являющимся более 25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851158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21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Уплата лизинговых платежей 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оборудования для их комплектации.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11012"/>
            <a:ext cx="6228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Сумма субсидии рассчитывается в размере 20% затрат на уплату лизинговых платежей 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оборудование для их комплектации, но не более 5 млн. рублей, из расчета на один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получателей средств, использующих право на освобождение от исполнения обязанностей налогоплательщика, связанных с исчислением и уплатой НДС, возмещение части их затрат осуществляется исходя из суммы расходов на приобретение товаров (работ, услуг), включая сумму НДС.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Лизи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2713484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26876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Перечень объектов для организации хранения, переработки, упаковки, маркировки и реализации 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продукции (прил.6 распоряжения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минсельхозпрод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Кировской области № 57 от 10.06.2021):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16832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склад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9168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пункт переработки с/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844824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 для упаковки с/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1844824"/>
            <a:ext cx="1368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 для маркировки с/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1844824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 для реализации с/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Перечень оборудования для комплектации данных объектов определены в приложении 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минсельхозпрод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Кировской области № 57 от 10.06.2021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518" y="5542473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4274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43150" y="215900"/>
            <a:ext cx="6621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636912"/>
            <a:ext cx="824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23.12.2019 № 690-П «Об утверждении государственной программы Кировской области Развитие агропромышленного комплекса»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12389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14.07.2012 № 717 «О государственной программе развития сельского хозяйства и регулирования рынков сельскохозяйственной продукции, сырья и продовольствия»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70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Кировской области от 23.05.2019 № 254-П «О мерах государственной поддержки сельскохозяйственной потребительской кооперации»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060848"/>
            <a:ext cx="781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РФ № 128 от 12.03.2021г.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86916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Распоряжение министерства сельского хозяйства и продовольствия Кировской области от 10.06.2021 N 57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892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сельского хозяйства и продовольствия Кировской области  от 25.03.2022 № 26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получателей субсидий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12" y="991639"/>
            <a:ext cx="8229600" cy="380551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созданный в соответствии с ФЗ от 08.12.1995 № 193-ФЗ «О сельскохозяйственной кооперации»: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с/х товаропроизводителями и (или) гражданами ведущими личное подсобное хозяйство;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2-мя юр. лицами или не менее чем 3-мя гражданами;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наименовании присутствует указание на основной вид деятельности, а также слова «сельскохозяйственный потребительский кооператив».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 на сельской территории  или на территории сельской агломерации Кировской области.</a:t>
            </a:r>
          </a:p>
          <a:p>
            <a:pPr algn="just"/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реестре субъектов малого и среднего предпринимательства (сайт ИФНС).</a:t>
            </a:r>
          </a:p>
          <a:p>
            <a:pPr algn="just"/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членов составляет не менее 5  личных подсобных хозяйств и (или) 3 иных с\х товаропроизводителей.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3654" y="4844437"/>
            <a:ext cx="3020346" cy="2013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753" y="4970159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личных подсобных хозяйств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 или малым предприятиям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24.07.2007 № 209-ФЗ «О развитии малого и среднего предпринимательства в РФ»)</a:t>
            </a:r>
          </a:p>
        </p:txBody>
      </p:sp>
    </p:spTree>
    <p:extLst>
      <p:ext uri="{BB962C8B-B14F-4D97-AF65-F5344CB8AC3E}">
        <p14:creationId xmlns:p14="http://schemas.microsoft.com/office/powerpoint/2010/main" xmlns="" val="305976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субсидий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604867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соглашения между министерством сельского хозяйства и продовольствия Кировской области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1-ое число месяца обращения за субсидиями: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отсутствует неисполненная обязанность по уплате налогов, сборов, страховых взносов, пеней, штрафов, процентов, подлежащих уплате в соответствии с законодательством РФ о налогах и сборах (задолженность должна быть погашена не позднее даты перечисления субсидии).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отсутствует просроченная задолженность по возврату в областной бюджет субсидий, бюджетных инвестиций, иная просроченная задолженность перед областным бюджетом.</a:t>
            </a:r>
          </a:p>
          <a:p>
            <a:pPr algn="just"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находится в процессе реорганизации, ликвидации, банкротства. </a:t>
            </a:r>
          </a:p>
          <a:p>
            <a:pPr algn="just"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получал аналогичные субсидии из областного бюджета на основании иных нормативных или муниципальных правовых актов, в текущем финансовом году. 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Кооператив не имеет сведений в отношении председателя, членов коллегиального исполнительного органа, лица, исполняющего функции единоличного исполнительного органа, или главного бухгалтера в реестре дисквалифицированных лиц.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50 % объема работ (услуг) оказывает членам кооператива.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находится в перечне организаций и физических лиц, в отношении которых имеются сведения об их причастности к экстремистской деятельности или терроризму, либо в перечне организаций и физических лиц, в отношении которых имеются сведения об их причастности к распространению оружия массового уничтожения. </a:t>
            </a: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членом одного из ревизионных союзов. </a:t>
            </a:r>
          </a:p>
          <a:p>
            <a:pPr algn="just"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57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332656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Результатом предоставления субсидии сельскохозяйственным потребительским кооперативам в 2022 году является показатель 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новых членов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сельскохозяйственных потребительских кооперативов из числа субъектов малого и среднего предпринимательства в агропромышленном комплексе и личных подсобных хозяйств 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единиц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7687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Плановое значение результата предоставления субсидии в 2022 году устанавливается министерством сельского хозяйства и продовольствия Кировской области (для каждого сельскохозяйственного потребительского кооператива в проекте соглашения о предоставлении субсидии, исходя: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значения результата предоставления субсидии, установленного в приложении N 1 "Результаты федерального проекта по субъекту Российской Федерации" к дополнительному соглашению от 10.01.2022 N 139-2019-150036-1/5 к Соглашению о реализации регионального проекта "Акселерация субъектов малого и среднего предпринимательства в Кировской области" на территории Кировской области от 29.01.2019 N 139-2019-150036-1 (70 единиц),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с учетом лимитов бюджетных обязательств, доведенных в установленном порядке до министерства на текущий 2022 год на предоставление субсидии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 предоставляемых субсидий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63885"/>
            <a:ext cx="8712968" cy="5894115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части затрат, связанных с приобретением имущества по перечню, утв. Минсельхозом РФ, в целях последующей передачи в собственность членам кооператива (кроме ассоциированных членов);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возмещение части затрат, связанных с приобретением и последующим внесением в неделимый фонд сельскохозяйственной техники, специализированного автотранспорта, оборудования для организации хранения, переработки и мобильных торговых объектов, по перечню утв. министерством, для оказания услуг членам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возмещение части затрат, связанных с приобретением крупного рогатого скота (КРС) в целях замены КРС больного или инфицированного лейкозом, принадлежащего членам данного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праве собственности (кроме ассоциированных членов);</a:t>
            </a:r>
          </a:p>
          <a:p>
            <a:pPr algn="just">
              <a:buAutoNum type="arabicPeriod" startAt="4"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возмещение части затрат, связанных с закупкой сельскохозяйственной продукции у членов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(кроме ассоциированных членов)</a:t>
            </a:r>
            <a:r>
              <a:rPr lang="ru-RU" sz="1800" dirty="0" smtClean="0"/>
              <a:t>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(или) закупкой овощей открытого грунта, картофеля, молока, мяса (кроме мяса свиней) у граждан, ведущих личные подсобные хозяйства, не являющихся членами этого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panose="020B0604020202020204" pitchFamily="34" charset="0"/>
              <a:buAutoNum type="arabicPeriod" startAt="4"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Уплата лизинговых платежей 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оборудования для их комплектации. </a:t>
            </a:r>
          </a:p>
          <a:p>
            <a:pPr algn="just">
              <a:buAutoNum type="arabicPeriod" startAt="4"/>
            </a:pPr>
            <a:endPara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1182" y="0"/>
            <a:ext cx="2062818" cy="10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68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7"/>
            <a:ext cx="8383960" cy="28803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13384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должно быть передано в собственность членов кооператива;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не может быть приобретено у членов (в том числе ассоциированных членов) данного кооператива</a:t>
            </a:r>
          </a:p>
          <a:p>
            <a:pPr algn="just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приобретенного с использованием средств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поддержки имущества, передаваемого (реализуемого) в собственность одного члена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может превышать 30 % общей стоимости данного имущества. </a:t>
            </a:r>
          </a:p>
          <a:p>
            <a:pPr algn="just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2423" y="4386624"/>
            <a:ext cx="3424101" cy="2282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77072"/>
            <a:ext cx="4752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= 50 % стоимости приобретаемого кооперативом имущества, но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 млн. рублей на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(без учета НДС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части затрат, связанных с приобретением имущества по перечню, утв. Минсельхозом РФ, в целях последующей передачи в собственность членам кооператива (кроме ассоциированных членов)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021288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Возмещение затрат сельскохозяйственным потребительским кооперативам, осуществляющим сбор, первичную и (или) последующую переработку, хранение и реализацию плодоовощной продукции, картофеля и молока, осуществляется в приоритетном порядке.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42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 имущества , приобретаемого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СПоКом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целях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 передачи (реализации) приобретенного имущества в собственность членов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3180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сельскохозяйственные животные (кроме свиней) и птица;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рыбопосадочный материал;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инвентарь, материалы и оборудование, средства автоматизации, предназначенные для  производства с/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(кроме свиноводческой продукции) в соответствии со списком*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инвентарь, материалы и оборудование, средства автоматизации, предназначенные для промышленного производства овощей в защищенном грунте, в т.ч. мини-теплицы площадью до 1 га.*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посадочный материал для закладки многолетних насаждений, включая виноградники;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племенная продукция (материал), за исключением племенной продукции (материала) племенных свиней.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база: </a:t>
            </a:r>
          </a:p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3 к приказу Минсельхоза России от 12.03.2021 № 128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80526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N 2,3 распоряжения министерства сельского хозяйства и продовольствия Кировской области от 10 июня 2021 г. N 57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868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Приложение № 2 к распоряжению министерства сельского хозяйства и продовольствия Кировской области от 10.06.2021 N 57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"О представлении и рассмотрении документов для предоставления субсидий из областного бюджета на развитие сельскохозяйственной потребительской кооперации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764704"/>
            <a:ext cx="24482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СПЕЦИАЛИЗИРОВАННОГО ИНВЕНТАРЯ, МАТЕРИАЛОВ И ОБОРУДОВАНИЯ,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 АВТОМАТИЗАЦИИ, ПРЕДНАЗНАЧЕННЫХ ДЛЯ ПРОИЗВОДСТВА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СЕЛЬСКОХОЗЯЙСТВЕННОЙ ПРОДУКЦИИ (КРОМЕ СВИНОВОДЧЕСКОЙ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ПРОДУКЦИИ), ПРИОБРЕТАЕМЫХ СЕЛЬСКОХОЗЯЙСТВЕННЫМ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ПОТРЕБИТЕЛЬСКИМ КООПЕРАТИВОМ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ПОСЛЕДУЮЩЕЙ ПЕРЕДАЧИ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(РЕАЛИЗАЦИИ) ПРИОБРЕТЕННОГО ИМУЩЕСТВА В СОБСТВЕННОСТЬ ЧЛЕНАМ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(КРОМЕ АССОЦИИРОВАННЫХ ЧЛЕНОВ) ДАННОГО СЕЛЬСКОХОЗЯЙСТВЕННОГО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ПОТРЕБИТЕЛЬСКОГО КООПЕРАТИВА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соответствии с Общероссийским классификатором продукции по видам экономической деятельности, утвержденным приказом Федерального агентства по техническому регулированию Министерства промышленности и торговли Российской Федерации от 31.01.2014 N 14-ст (ОКПД 2)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2987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28.22.18.210 Устройства загрузочные, специально разработанные для использования в сельском хозяйстве, навесные для сельскохозяйственных тракторов;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28.22.18.231 Загрузчики сельскохозяйственные;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28.22.18.232 Разгрузчики сельскохозяйственные;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28.22.18.241 Погрузчики для животноводческих ферм специальные;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28.22.18.242 Погрузчики для животноводческих ферм грейферные;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28.22.18.243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Навозопогрузчики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28.22.18.244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Погрузчики-измельчители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силоса и грубых кормов;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28.22.18.245 Стогометатели;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28.22.18.246 Погрузчики универсальные сельскохозяйственного назначения;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28.22.18.249 Погрузчики для животноводческих ферм прочие;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28.22.18.251 Загрузчики для животноводческих ферм;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28.22.18.252 Разгрузчики для животноводческих ферм;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28.22.18.253 Загрузчики сухих и влажных кормов;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28.22.18.254 Фуражиры;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124744"/>
            <a:ext cx="30243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28.22.18.255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Скирдорезы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28.30.82.110 Установки доильные;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28.30.82.120 Аппараты доильные;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28.30.83.110 Дробилки для кормов;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28.30.83.120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Измельчители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грубых и сочных кормов;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28.30.83.130 Овощетерки,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пастоизготовители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 мялки;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28.30.83.140 Смесители кормов;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28.30.83.150 Запарники-смесители;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28.30.83.160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Котлы-парообразователи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28.30.83.170 Котлы варочные;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28.30.83.180 Мойки и мойки-корнерезки;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28.30.83.190 Оборудование подогрева молока, обрата и оборудование для молока прочее;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28.30.84.110 Инкубаторы птицеводческие;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28.30.84.120 Брудеры птицеводческие;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28.30.85.000 Машины и оборудование для содержания птицы;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28.30.86.110 Оборудование для сельского хозяйства, не включенное в другие группировки;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28.30.86.120 Оборудование для садоводства, не включенное в другие группировки;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28.30.86.140 Оборудование для птицеводства, не включенное в другие группировки;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28.30.86.150 Оборудование для пчеловодства, не включенное в другие группировки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2875</Words>
  <Application>Microsoft Office PowerPoint</Application>
  <PresentationFormat>Экран (4:3)</PresentationFormat>
  <Paragraphs>237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Меры государственной поддержки сельскохозяйственным потребительским кооперативам</vt:lpstr>
      <vt:lpstr>Слайд 2</vt:lpstr>
      <vt:lpstr>Категории получателей субсидий</vt:lpstr>
      <vt:lpstr>Условия предоставления субсидий</vt:lpstr>
      <vt:lpstr>Слайд 5</vt:lpstr>
      <vt:lpstr>Перечень  предоставляемых субсидий </vt:lpstr>
      <vt:lpstr>Условия предоставления:</vt:lpstr>
      <vt:lpstr>Перечень  имущества , приобретаемого СПоКом в целях последующей передачи (реализации) приобретенного имущества в собственность членов СПоКа</vt:lpstr>
      <vt:lpstr>Слайд 9</vt:lpstr>
      <vt:lpstr>Слайд 10</vt:lpstr>
      <vt:lpstr>Расчет субсидии </vt:lpstr>
      <vt:lpstr>2. Субсидия на возмещение части затрат, связанных с приобретением и последующим внесением в неделимый фонд сельскохозяйственной техники, специализированного автотранспорта, оборудования для организации хранения, переработки, упаковки, маркировки, транспортировки и реализации сельскохозяйственной продукции и мобильных торговых объектов, по перечню утв. министерством, для оказания услуг членам СПоК.</vt:lpstr>
      <vt:lpstr>Слайд 13</vt:lpstr>
      <vt:lpstr>3. Субсидия на возмещение части затрат, связанных с приобретением крупного рогатого скота (КРС) в целях замены КРС больного или инфицированного лейкозом, принадлежащего членам данного СПоК на праве собственности (кроме ассоциированных членов)</vt:lpstr>
      <vt:lpstr>Слайд 15</vt:lpstr>
      <vt:lpstr>Слайд 16</vt:lpstr>
      <vt:lpstr>Расчет суммы субсидии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государственной поддержки сельскохозяйственным потребительским кооперативам</dc:title>
  <dc:creator>Владелец</dc:creator>
  <cp:lastModifiedBy>Владелец</cp:lastModifiedBy>
  <cp:revision>194</cp:revision>
  <cp:lastPrinted>2019-09-20T08:16:13Z</cp:lastPrinted>
  <dcterms:created xsi:type="dcterms:W3CDTF">2019-09-09T09:44:44Z</dcterms:created>
  <dcterms:modified xsi:type="dcterms:W3CDTF">2022-11-02T06:53:11Z</dcterms:modified>
</cp:coreProperties>
</file>