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324" r:id="rId3"/>
    <p:sldId id="295" r:id="rId4"/>
    <p:sldId id="296" r:id="rId5"/>
    <p:sldId id="348" r:id="rId6"/>
    <p:sldId id="349" r:id="rId7"/>
    <p:sldId id="325" r:id="rId8"/>
    <p:sldId id="329" r:id="rId9"/>
    <p:sldId id="344" r:id="rId10"/>
    <p:sldId id="342" r:id="rId11"/>
    <p:sldId id="327" r:id="rId12"/>
    <p:sldId id="328" r:id="rId13"/>
    <p:sldId id="330" r:id="rId14"/>
    <p:sldId id="331" r:id="rId15"/>
    <p:sldId id="332" r:id="rId16"/>
    <p:sldId id="333" r:id="rId17"/>
    <p:sldId id="347" r:id="rId18"/>
    <p:sldId id="334" r:id="rId19"/>
    <p:sldId id="335" r:id="rId20"/>
    <p:sldId id="336" r:id="rId21"/>
    <p:sldId id="337" r:id="rId22"/>
    <p:sldId id="340" r:id="rId23"/>
    <p:sldId id="338" r:id="rId24"/>
    <p:sldId id="339" r:id="rId25"/>
    <p:sldId id="341" r:id="rId26"/>
    <p:sldId id="346" r:id="rId27"/>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7727" autoAdjust="0"/>
  </p:normalViewPr>
  <p:slideViewPr>
    <p:cSldViewPr snapToGrid="0">
      <p:cViewPr>
        <p:scale>
          <a:sx n="106" d="100"/>
          <a:sy n="106" d="100"/>
        </p:scale>
        <p:origin x="-750" y="-28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4D30088-D79A-4A32-8852-BA7C763C7520}" type="datetimeFigureOut">
              <a:rPr lang="ru-RU" smtClean="0"/>
              <a:pPr/>
              <a:t>15.06.2023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xmlns="" val="3832143958"/>
      </p:ext>
    </p:extLst>
  </p:cSld>
  <p:clrMapOvr>
    <a:masterClrMapping/>
  </p:clrMapOvr>
  <p:transition>
    <p:wipe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4D30088-D79A-4A32-8852-BA7C763C7520}" type="datetimeFigureOut">
              <a:rPr lang="ru-RU" smtClean="0"/>
              <a:pPr/>
              <a:t>15.06.2023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xmlns="" val="3502448544"/>
      </p:ext>
    </p:extLst>
  </p:cSld>
  <p:clrMapOvr>
    <a:masterClrMapping/>
  </p:clrMapOvr>
  <p:transition>
    <p:wipe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4D30088-D79A-4A32-8852-BA7C763C7520}" type="datetimeFigureOut">
              <a:rPr lang="ru-RU" smtClean="0"/>
              <a:pPr/>
              <a:t>15.06.2023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xmlns="" val="2465440543"/>
      </p:ext>
    </p:extLst>
  </p:cSld>
  <p:clrMapOvr>
    <a:masterClrMapping/>
  </p:clrMapOvr>
  <p:transition>
    <p:wipe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4D30088-D79A-4A32-8852-BA7C763C7520}" type="datetimeFigureOut">
              <a:rPr lang="ru-RU" smtClean="0"/>
              <a:pPr/>
              <a:t>15.06.2023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xmlns="" val="4036638950"/>
      </p:ext>
    </p:extLst>
  </p:cSld>
  <p:clrMapOvr>
    <a:masterClrMapping/>
  </p:clrMapOvr>
  <p:transition>
    <p:wipe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D30088-D79A-4A32-8852-BA7C763C7520}" type="datetimeFigureOut">
              <a:rPr lang="ru-RU" smtClean="0"/>
              <a:pPr/>
              <a:t>15.06.2023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xmlns="" val="2110390892"/>
      </p:ext>
    </p:extLst>
  </p:cSld>
  <p:clrMapOvr>
    <a:masterClrMapping/>
  </p:clrMapOvr>
  <p:transition>
    <p:wipe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4D30088-D79A-4A32-8852-BA7C763C7520}" type="datetimeFigureOut">
              <a:rPr lang="ru-RU" smtClean="0"/>
              <a:pPr/>
              <a:t>15.06.2023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xmlns="" val="3592494767"/>
      </p:ext>
    </p:extLst>
  </p:cSld>
  <p:clrMapOvr>
    <a:masterClrMapping/>
  </p:clrMapOvr>
  <p:transition>
    <p:wipe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4D30088-D79A-4A32-8852-BA7C763C7520}" type="datetimeFigureOut">
              <a:rPr lang="ru-RU" smtClean="0"/>
              <a:pPr/>
              <a:t>15.06.2023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xmlns="" val="3104162238"/>
      </p:ext>
    </p:extLst>
  </p:cSld>
  <p:clrMapOvr>
    <a:masterClrMapping/>
  </p:clrMapOvr>
  <p:transition>
    <p:wipe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4D30088-D79A-4A32-8852-BA7C763C7520}" type="datetimeFigureOut">
              <a:rPr lang="ru-RU" smtClean="0"/>
              <a:pPr/>
              <a:t>15.06.2023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xmlns="" val="1569960608"/>
      </p:ext>
    </p:extLst>
  </p:cSld>
  <p:clrMapOvr>
    <a:masterClrMapping/>
  </p:clrMapOvr>
  <p:transition>
    <p:wipe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4D30088-D79A-4A32-8852-BA7C763C7520}" type="datetimeFigureOut">
              <a:rPr lang="ru-RU" smtClean="0"/>
              <a:pPr/>
              <a:t>15.06.2023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xmlns="" val="1112747947"/>
      </p:ext>
    </p:extLst>
  </p:cSld>
  <p:clrMapOvr>
    <a:masterClrMapping/>
  </p:clrMapOvr>
  <p:transition>
    <p:wipe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4D30088-D79A-4A32-8852-BA7C763C7520}" type="datetimeFigureOut">
              <a:rPr lang="ru-RU" smtClean="0"/>
              <a:pPr/>
              <a:t>15.06.2023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xmlns="" val="3610934762"/>
      </p:ext>
    </p:extLst>
  </p:cSld>
  <p:clrMapOvr>
    <a:masterClrMapping/>
  </p:clrMapOvr>
  <p:transition>
    <p:wipe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4D30088-D79A-4A32-8852-BA7C763C7520}" type="datetimeFigureOut">
              <a:rPr lang="ru-RU" smtClean="0"/>
              <a:pPr/>
              <a:t>15.06.2023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xmlns="" val="947179346"/>
      </p:ext>
    </p:extLst>
  </p:cSld>
  <p:clrMapOvr>
    <a:masterClrMapping/>
  </p:clrMapOvr>
  <p:transition>
    <p:wipe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30088-D79A-4A32-8852-BA7C763C7520}" type="datetimeFigureOut">
              <a:rPr lang="ru-RU" smtClean="0"/>
              <a:pPr/>
              <a:t>15.06.2023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8F182-D0C6-4840-91B6-44B07B151500}" type="slidenum">
              <a:rPr lang="ru-RU" smtClean="0"/>
              <a:pPr/>
              <a:t>‹#›</a:t>
            </a:fld>
            <a:endParaRPr lang="ru-RU"/>
          </a:p>
        </p:txBody>
      </p:sp>
    </p:spTree>
    <p:extLst>
      <p:ext uri="{BB962C8B-B14F-4D97-AF65-F5344CB8AC3E}">
        <p14:creationId xmlns:p14="http://schemas.microsoft.com/office/powerpoint/2010/main" xmlns="" val="500938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login.consultant.ru/link/?req=doc&amp;base=RZR&amp;n=388458&amp;date=08.07.2021"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mailto:kleverkirov@mail.ru" TargetMode="Externa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hyperlink" Target="https://login.consultant.ru/link/?req=doc&amp;base=RZR&amp;n=388458&amp;date=08.07.2021"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601030" y="2914198"/>
            <a:ext cx="3006270" cy="1015663"/>
          </a:xfrm>
          <a:prstGeom prst="rect">
            <a:avLst/>
          </a:prstGeom>
          <a:noFill/>
        </p:spPr>
        <p:txBody>
          <a:bodyPr wrap="square" rtlCol="0">
            <a:spAutoFit/>
          </a:bodyPr>
          <a:lstStyle/>
          <a:p>
            <a:pPr algn="ctr"/>
            <a:r>
              <a:rPr lang="ru-RU" sz="3000" b="1" dirty="0" smtClean="0">
                <a:solidFill>
                  <a:schemeClr val="accent5"/>
                </a:solidFill>
                <a:latin typeface="Times New Roman" panose="02020603050405020304" pitchFamily="18" charset="0"/>
                <a:cs typeface="Times New Roman" panose="02020603050405020304" pitchFamily="18" charset="0"/>
              </a:rPr>
              <a:t>Грант </a:t>
            </a:r>
            <a:r>
              <a:rPr lang="ru-RU" sz="3000" b="1" dirty="0" err="1" smtClean="0">
                <a:solidFill>
                  <a:schemeClr val="accent5"/>
                </a:solidFill>
                <a:latin typeface="Times New Roman" panose="02020603050405020304" pitchFamily="18" charset="0"/>
                <a:cs typeface="Times New Roman" panose="02020603050405020304" pitchFamily="18" charset="0"/>
              </a:rPr>
              <a:t>Агростартап</a:t>
            </a:r>
            <a:endParaRPr lang="ru-RU" sz="3000" b="1" dirty="0">
              <a:solidFill>
                <a:schemeClr val="accent5"/>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962400" y="6383383"/>
            <a:ext cx="3432383" cy="369332"/>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       Киров </a:t>
            </a:r>
            <a:r>
              <a:rPr lang="ru-RU" b="1" dirty="0" smtClean="0">
                <a:latin typeface="Times New Roman" panose="02020603050405020304" pitchFamily="18" charset="0"/>
                <a:cs typeface="Times New Roman" panose="02020603050405020304" pitchFamily="18" charset="0"/>
              </a:rPr>
              <a:t>2023</a:t>
            </a:r>
            <a:endParaRPr lang="ru-RU" b="1" dirty="0">
              <a:latin typeface="Times New Roman" panose="02020603050405020304" pitchFamily="18" charset="0"/>
              <a:cs typeface="Times New Roman" panose="02020603050405020304" pitchFamily="18" charset="0"/>
            </a:endParaRPr>
          </a:p>
        </p:txBody>
      </p:sp>
      <p:sp>
        <p:nvSpPr>
          <p:cNvPr id="38913" name="Rectangle 1"/>
          <p:cNvSpPr>
            <a:spLocks noChangeArrowheads="1"/>
          </p:cNvSpPr>
          <p:nvPr/>
        </p:nvSpPr>
        <p:spPr bwMode="auto">
          <a:xfrm>
            <a:off x="10172700" y="0"/>
            <a:ext cx="20193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Национальный проект</a:t>
            </a:r>
            <a:endParaRPr kumimoji="0" lang="ru-RU" sz="12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a:t>
            </a:r>
            <a:r>
              <a:rPr kumimoji="0" lang="ru-RU" sz="1200" b="1" i="0" u="none" strike="noStrike" cap="none" normalizeH="0" baseline="0" dirty="0" smtClean="0">
                <a:ln>
                  <a:noFill/>
                </a:ln>
                <a:solidFill>
                  <a:srgbClr val="C00000"/>
                </a:solidFill>
                <a:effectLst/>
                <a:latin typeface="Calibri"/>
                <a:ea typeface="Calibri" pitchFamily="34" charset="0"/>
                <a:cs typeface="Times New Roman" pitchFamily="18" charset="0"/>
              </a:rPr>
              <a:t>«</a:t>
            </a:r>
            <a:r>
              <a:rPr kumimoji="0" lang="ru-RU" sz="12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Малое и среднее </a:t>
            </a:r>
            <a:endParaRPr kumimoji="0" lang="ru-RU" sz="12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предпринимательство и </a:t>
            </a:r>
            <a:endParaRPr kumimoji="0" lang="ru-RU" sz="12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поддержка индивидуальной  </a:t>
            </a:r>
            <a:endParaRPr kumimoji="0" lang="ru-RU" sz="12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предпринимательской</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инициативы»</a:t>
            </a:r>
            <a:r>
              <a:rPr kumimoji="0" lang="ru-RU" sz="1200" b="0" i="0" u="none" strike="noStrike" cap="none" normalizeH="0" baseline="0" dirty="0" smtClean="0">
                <a:ln>
                  <a:noFill/>
                </a:ln>
                <a:solidFill>
                  <a:srgbClr val="C00000"/>
                </a:solidFill>
                <a:effectLst/>
                <a:latin typeface="Arial" pitchFamily="34" charset="0"/>
                <a:cs typeface="Arial" pitchFamily="34" charset="0"/>
              </a:rPr>
              <a:t> </a:t>
            </a:r>
          </a:p>
        </p:txBody>
      </p:sp>
      <p:pic>
        <p:nvPicPr>
          <p:cNvPr id="38915" name="Picture 3" descr="http://dsx-kirov.ru/images/header-gerb.png"/>
          <p:cNvPicPr>
            <a:picLocks noChangeAspect="1" noChangeArrowheads="1"/>
          </p:cNvPicPr>
          <p:nvPr/>
        </p:nvPicPr>
        <p:blipFill>
          <a:blip r:embed="rId2" cstate="print"/>
          <a:srcRect/>
          <a:stretch>
            <a:fillRect/>
          </a:stretch>
        </p:blipFill>
        <p:spPr bwMode="auto">
          <a:xfrm>
            <a:off x="0" y="-179388"/>
            <a:ext cx="1647825" cy="2019301"/>
          </a:xfrm>
          <a:prstGeom prst="rect">
            <a:avLst/>
          </a:prstGeom>
          <a:noFill/>
        </p:spPr>
      </p:pic>
      <p:pic>
        <p:nvPicPr>
          <p:cNvPr id="19" name="Picture 2" descr="https://www.lomolenobl.ru/wp-content/uploads/2020/01/dogovor-iStock.jpg"/>
          <p:cNvPicPr>
            <a:picLocks noChangeAspect="1" noChangeArrowheads="1"/>
          </p:cNvPicPr>
          <p:nvPr/>
        </p:nvPicPr>
        <p:blipFill>
          <a:blip r:embed="rId3" cstate="print"/>
          <a:srcRect/>
          <a:stretch>
            <a:fillRect/>
          </a:stretch>
        </p:blipFill>
        <p:spPr bwMode="auto">
          <a:xfrm>
            <a:off x="2006600" y="1333500"/>
            <a:ext cx="7556500" cy="5002213"/>
          </a:xfrm>
          <a:prstGeom prst="rect">
            <a:avLst/>
          </a:prstGeom>
          <a:noFill/>
        </p:spPr>
      </p:pic>
      <p:sp>
        <p:nvSpPr>
          <p:cNvPr id="22" name="TextBox 21"/>
          <p:cNvSpPr txBox="1"/>
          <p:nvPr/>
        </p:nvSpPr>
        <p:spPr>
          <a:xfrm>
            <a:off x="0" y="2420470"/>
            <a:ext cx="12192000" cy="1708160"/>
          </a:xfrm>
          <a:prstGeom prst="rect">
            <a:avLst/>
          </a:prstGeom>
          <a:noFill/>
        </p:spPr>
        <p:txBody>
          <a:bodyPr wrap="square" rtlCol="0">
            <a:spAutoFit/>
          </a:bodyPr>
          <a:lstStyle/>
          <a:p>
            <a:pPr algn="ctr"/>
            <a:r>
              <a:rPr lang="ru-RU" sz="3500" b="1" dirty="0" smtClean="0">
                <a:latin typeface="Times New Roman" panose="02020603050405020304" pitchFamily="18" charset="0"/>
                <a:cs typeface="Times New Roman" panose="02020603050405020304" pitchFamily="18" charset="0"/>
              </a:rPr>
              <a:t>Порядок предоставления документов для расходования средств гранта «</a:t>
            </a:r>
            <a:r>
              <a:rPr lang="ru-RU" sz="3500" b="1" dirty="0" err="1" smtClean="0">
                <a:latin typeface="Times New Roman" panose="02020603050405020304" pitchFamily="18" charset="0"/>
                <a:cs typeface="Times New Roman" panose="02020603050405020304" pitchFamily="18" charset="0"/>
              </a:rPr>
              <a:t>Агростартап</a:t>
            </a:r>
            <a:r>
              <a:rPr lang="ru-RU" sz="3500" b="1" dirty="0" smtClean="0">
                <a:latin typeface="Times New Roman" panose="02020603050405020304" pitchFamily="18" charset="0"/>
                <a:cs typeface="Times New Roman" panose="02020603050405020304" pitchFamily="18" charset="0"/>
              </a:rPr>
              <a:t>» из областного бюджета на создание и (или) развитие хозяйства</a:t>
            </a:r>
            <a:endParaRPr lang="ru-RU" sz="3500" dirty="0"/>
          </a:p>
        </p:txBody>
      </p:sp>
      <p:sp>
        <p:nvSpPr>
          <p:cNvPr id="23" name="Прямоугольник 22"/>
          <p:cNvSpPr/>
          <p:nvPr/>
        </p:nvSpPr>
        <p:spPr>
          <a:xfrm>
            <a:off x="2717800" y="0"/>
            <a:ext cx="6096000" cy="646331"/>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Центр компетенций в сфере сельскохозяйственной кооперации и поддержки фермеров Кировской области</a:t>
            </a:r>
          </a:p>
        </p:txBody>
      </p:sp>
      <p:pic>
        <p:nvPicPr>
          <p:cNvPr id="10" name="Рисунок 9"/>
          <p:cNvPicPr/>
          <p:nvPr/>
        </p:nvPicPr>
        <p:blipFill>
          <a:blip r:embed="rId4" cstate="print"/>
          <a:srcRect t="17292" r="63748" b="17694"/>
          <a:stretch>
            <a:fillRect/>
          </a:stretch>
        </p:blipFill>
        <p:spPr bwMode="auto">
          <a:xfrm>
            <a:off x="8988579" y="172511"/>
            <a:ext cx="1243173" cy="954859"/>
          </a:xfrm>
          <a:prstGeom prst="rect">
            <a:avLst/>
          </a:prstGeom>
          <a:noFill/>
          <a:ln w="9525">
            <a:noFill/>
            <a:miter lim="800000"/>
            <a:headEnd/>
            <a:tailEnd/>
          </a:ln>
        </p:spPr>
      </p:pic>
      <p:pic>
        <p:nvPicPr>
          <p:cNvPr id="11" name="Picture 812" descr="https://static1.bigstockphoto.com/1/7/2/large1500/271970413.jpg"/>
          <p:cNvPicPr>
            <a:picLocks noChangeAspect="1" noChangeArrowheads="1"/>
          </p:cNvPicPr>
          <p:nvPr/>
        </p:nvPicPr>
        <p:blipFill>
          <a:blip r:embed="rId5" cstate="print"/>
          <a:srcRect r="-89" b="10042"/>
          <a:stretch>
            <a:fillRect/>
          </a:stretch>
        </p:blipFill>
        <p:spPr bwMode="auto">
          <a:xfrm>
            <a:off x="5097215" y="717848"/>
            <a:ext cx="1312549" cy="1084280"/>
          </a:xfrm>
          <a:prstGeom prst="rect">
            <a:avLst/>
          </a:prstGeom>
          <a:noFill/>
          <a:ln w="9525">
            <a:noFill/>
            <a:miter lim="800000"/>
            <a:headEnd/>
            <a:tailEnd/>
          </a:ln>
        </p:spPr>
      </p:pic>
    </p:spTree>
    <p:extLst>
      <p:ext uri="{BB962C8B-B14F-4D97-AF65-F5344CB8AC3E}">
        <p14:creationId xmlns:p14="http://schemas.microsoft.com/office/powerpoint/2010/main" xmlns="" val="1686678171"/>
      </p:ext>
    </p:extLst>
  </p:cSld>
  <p:clrMapOvr>
    <a:masterClrMapping/>
  </p:clrMapOvr>
  <p:transition advTm="4000">
    <p:wipe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4536141" y="275709"/>
            <a:ext cx="7297271" cy="2585323"/>
          </a:xfrm>
          <a:prstGeom prst="rect">
            <a:avLst/>
          </a:prstGeom>
        </p:spPr>
        <p:txBody>
          <a:bodyPr wrap="square">
            <a:spAutoFit/>
          </a:bodyPr>
          <a:lstStyle/>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договор поставки (купли-продажи) с/</a:t>
            </a:r>
            <a:r>
              <a:rPr lang="ru-RU" dirty="0" err="1" smtClean="0">
                <a:solidFill>
                  <a:srgbClr val="FF0000"/>
                </a:solidFill>
                <a:latin typeface="Times New Roman" pitchFamily="18" charset="0"/>
                <a:cs typeface="Times New Roman" pitchFamily="18" charset="0"/>
              </a:rPr>
              <a:t>х</a:t>
            </a:r>
            <a:r>
              <a:rPr lang="ru-RU" dirty="0" smtClean="0">
                <a:solidFill>
                  <a:srgbClr val="FF0000"/>
                </a:solidFill>
                <a:latin typeface="Times New Roman" pitchFamily="18" charset="0"/>
                <a:cs typeface="Times New Roman" pitchFamily="18" charset="0"/>
              </a:rPr>
              <a:t> животных (кроме свиней) и птицы</a:t>
            </a:r>
          </a:p>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 счета-фактуры (или счета) на оплату приобретенных (приобретаемых) с/</a:t>
            </a:r>
            <a:r>
              <a:rPr lang="ru-RU" dirty="0" err="1" smtClean="0">
                <a:solidFill>
                  <a:srgbClr val="FF0000"/>
                </a:solidFill>
                <a:latin typeface="Times New Roman" pitchFamily="18" charset="0"/>
                <a:cs typeface="Times New Roman" pitchFamily="18" charset="0"/>
              </a:rPr>
              <a:t>х</a:t>
            </a:r>
            <a:r>
              <a:rPr lang="ru-RU" dirty="0" smtClean="0">
                <a:solidFill>
                  <a:srgbClr val="FF0000"/>
                </a:solidFill>
                <a:latin typeface="Times New Roman" pitchFamily="18" charset="0"/>
                <a:cs typeface="Times New Roman" pitchFamily="18" charset="0"/>
              </a:rPr>
              <a:t> животных, </a:t>
            </a:r>
          </a:p>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акт приема-передачи с/</a:t>
            </a:r>
            <a:r>
              <a:rPr lang="ru-RU" dirty="0" err="1" smtClean="0">
                <a:solidFill>
                  <a:srgbClr val="FF0000"/>
                </a:solidFill>
                <a:latin typeface="Times New Roman" pitchFamily="18" charset="0"/>
                <a:cs typeface="Times New Roman" pitchFamily="18" charset="0"/>
              </a:rPr>
              <a:t>х</a:t>
            </a:r>
            <a:r>
              <a:rPr lang="ru-RU" dirty="0" smtClean="0">
                <a:solidFill>
                  <a:srgbClr val="FF0000"/>
                </a:solidFill>
                <a:latin typeface="Times New Roman" pitchFamily="18" charset="0"/>
                <a:cs typeface="Times New Roman" pitchFamily="18" charset="0"/>
              </a:rPr>
              <a:t> животных;</a:t>
            </a:r>
          </a:p>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Ветеринарные сопроводительные документы (</a:t>
            </a:r>
            <a:r>
              <a:rPr lang="ru-RU" u="sng" dirty="0" smtClean="0">
                <a:solidFill>
                  <a:srgbClr val="FF0000"/>
                </a:solidFill>
                <a:latin typeface="Times New Roman" pitchFamily="18" charset="0"/>
                <a:cs typeface="Times New Roman" pitchFamily="18" charset="0"/>
              </a:rPr>
              <a:t>погашено</a:t>
            </a:r>
            <a:r>
              <a:rPr lang="ru-RU" dirty="0" smtClean="0">
                <a:solidFill>
                  <a:srgbClr val="FF0000"/>
                </a:solidFill>
                <a:latin typeface="Times New Roman" pitchFamily="18" charset="0"/>
                <a:cs typeface="Times New Roman" pitchFamily="18" charset="0"/>
              </a:rPr>
              <a:t>)</a:t>
            </a:r>
            <a:endParaRPr lang="ru-RU" dirty="0">
              <a:solidFill>
                <a:srgbClr val="FF0000"/>
              </a:solidFill>
              <a:latin typeface="Times New Roman" pitchFamily="18" charset="0"/>
              <a:cs typeface="Times New Roman" pitchFamily="18" charset="0"/>
            </a:endParaRPr>
          </a:p>
        </p:txBody>
      </p:sp>
      <p:pic>
        <p:nvPicPr>
          <p:cNvPr id="8" name="Рисунок 7"/>
          <p:cNvPicPr>
            <a:picLocks noChangeAspect="1"/>
          </p:cNvPicPr>
          <p:nvPr/>
        </p:nvPicPr>
        <p:blipFill>
          <a:blip r:embed="rId2" cstate="print"/>
          <a:stretch>
            <a:fillRect/>
          </a:stretch>
        </p:blipFill>
        <p:spPr>
          <a:xfrm>
            <a:off x="212598" y="936438"/>
            <a:ext cx="3568700" cy="2007394"/>
          </a:xfrm>
          <a:prstGeom prst="rect">
            <a:avLst/>
          </a:prstGeom>
        </p:spPr>
      </p:pic>
      <p:sp>
        <p:nvSpPr>
          <p:cNvPr id="9" name="Прямоугольник 8"/>
          <p:cNvSpPr/>
          <p:nvPr/>
        </p:nvSpPr>
        <p:spPr>
          <a:xfrm>
            <a:off x="268941" y="344706"/>
            <a:ext cx="3693458" cy="646331"/>
          </a:xfrm>
          <a:prstGeom prst="rect">
            <a:avLst/>
          </a:prstGeom>
        </p:spPr>
        <p:txBody>
          <a:bodyPr wrap="square">
            <a:spAutoFit/>
          </a:bodyPr>
          <a:lstStyle/>
          <a:p>
            <a:pPr algn="ctr"/>
            <a:r>
              <a:rPr lang="ru-RU" i="1" dirty="0" smtClean="0">
                <a:latin typeface="Times New Roman" pitchFamily="18" charset="0"/>
                <a:cs typeface="Times New Roman" pitchFamily="18" charset="0"/>
              </a:rPr>
              <a:t>приобретение сельскохозяйственных животных.</a:t>
            </a:r>
            <a:endParaRPr lang="ru-RU" i="1" dirty="0"/>
          </a:p>
        </p:txBody>
      </p:sp>
      <p:pic>
        <p:nvPicPr>
          <p:cNvPr id="10"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2273" y="4124830"/>
            <a:ext cx="3686652" cy="20338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Прямоугольник 10"/>
          <p:cNvSpPr/>
          <p:nvPr/>
        </p:nvSpPr>
        <p:spPr>
          <a:xfrm>
            <a:off x="797344" y="3262263"/>
            <a:ext cx="2564933" cy="369332"/>
          </a:xfrm>
          <a:prstGeom prst="rect">
            <a:avLst/>
          </a:prstGeom>
        </p:spPr>
        <p:txBody>
          <a:bodyPr wrap="none">
            <a:spAutoFit/>
          </a:bodyPr>
          <a:lstStyle/>
          <a:p>
            <a:r>
              <a:rPr lang="ru-RU" i="1" dirty="0" smtClean="0">
                <a:latin typeface="Times New Roman" pitchFamily="18" charset="0"/>
                <a:cs typeface="Times New Roman" pitchFamily="18" charset="0"/>
              </a:rPr>
              <a:t>приобретение объектов</a:t>
            </a:r>
            <a:endParaRPr lang="ru-RU" dirty="0"/>
          </a:p>
        </p:txBody>
      </p:sp>
      <p:sp>
        <p:nvSpPr>
          <p:cNvPr id="12" name="Прямоугольник 11"/>
          <p:cNvSpPr/>
          <p:nvPr/>
        </p:nvSpPr>
        <p:spPr>
          <a:xfrm>
            <a:off x="4437528" y="3491437"/>
            <a:ext cx="7754472" cy="3000821"/>
          </a:xfrm>
          <a:prstGeom prst="rect">
            <a:avLst/>
          </a:prstGeom>
        </p:spPr>
        <p:txBody>
          <a:bodyPr wrap="square">
            <a:spAutoFit/>
          </a:bodyPr>
          <a:lstStyle/>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договор купли-продажи производственных и складских зданий, помещений, пристроек и сооружений, необходимых для производства, хранения и переработки сельскохозяйственной продукции </a:t>
            </a:r>
          </a:p>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документы, удостоверяющие </a:t>
            </a:r>
            <a:r>
              <a:rPr lang="ru-RU" dirty="0" err="1" smtClean="0">
                <a:solidFill>
                  <a:srgbClr val="FF0000"/>
                </a:solidFill>
                <a:latin typeface="Times New Roman" pitchFamily="18" charset="0"/>
                <a:cs typeface="Times New Roman" pitchFamily="18" charset="0"/>
              </a:rPr>
              <a:t>госрегистрацию</a:t>
            </a:r>
            <a:r>
              <a:rPr lang="ru-RU" dirty="0" smtClean="0">
                <a:solidFill>
                  <a:srgbClr val="FF0000"/>
                </a:solidFill>
                <a:latin typeface="Times New Roman" pitchFamily="18" charset="0"/>
                <a:cs typeface="Times New Roman" pitchFamily="18" charset="0"/>
              </a:rPr>
              <a:t> права собственности победителя конкурса на указанные объекты</a:t>
            </a:r>
          </a:p>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договор купли-продажи объектов (в случае приобретения модульного объекта у его производителя)</a:t>
            </a:r>
            <a:endParaRPr lang="ru-RU" dirty="0">
              <a:solidFill>
                <a:srgbClr val="FF0000"/>
              </a:solidFill>
              <a:latin typeface="Times New Roman" pitchFamily="18" charset="0"/>
              <a:cs typeface="Times New Roman" pitchFamily="18" charset="0"/>
            </a:endParaRPr>
          </a:p>
        </p:txBody>
      </p:sp>
    </p:spTree>
  </p:cSld>
  <p:clrMapOvr>
    <a:masterClrMapping/>
  </p:clrMapOvr>
  <p:transition>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29200" y="418237"/>
            <a:ext cx="7010400" cy="2169825"/>
          </a:xfrm>
          <a:prstGeom prst="rect">
            <a:avLst/>
          </a:prstGeom>
        </p:spPr>
        <p:txBody>
          <a:bodyPr wrap="square">
            <a:spAutoFit/>
          </a:bodyPr>
          <a:lstStyle/>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договор поставки (купли-продажи) рыбопосадочного материала, </a:t>
            </a:r>
          </a:p>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счета-фактуры (или счета) на оплату приобретенного (приобретаемого) рыбопосадочного материала, </a:t>
            </a:r>
          </a:p>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акты приема-передачи рыбопосадочного материала ;</a:t>
            </a:r>
          </a:p>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ветеринарные сопроводительные документы (погашено)</a:t>
            </a:r>
            <a:endParaRPr lang="ru-RU" dirty="0">
              <a:solidFill>
                <a:srgbClr val="FF0000"/>
              </a:solidFill>
              <a:latin typeface="Times New Roman" pitchFamily="18" charset="0"/>
              <a:cs typeface="Times New Roman" pitchFamily="18" charset="0"/>
            </a:endParaRPr>
          </a:p>
        </p:txBody>
      </p:sp>
      <p:sp>
        <p:nvSpPr>
          <p:cNvPr id="4" name="Прямоугольник 3"/>
          <p:cNvSpPr/>
          <p:nvPr/>
        </p:nvSpPr>
        <p:spPr>
          <a:xfrm>
            <a:off x="5020235" y="3491437"/>
            <a:ext cx="6696634" cy="3366563"/>
          </a:xfrm>
          <a:prstGeom prst="rect">
            <a:avLst/>
          </a:prstGeom>
        </p:spPr>
        <p:txBody>
          <a:bodyPr wrap="square">
            <a:spAutoFit/>
          </a:bodyPr>
          <a:lstStyle/>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договор поставки (купли-продажи) посадочного материала для закладки многолетних насаждений, включая виноградники и землянику (далее - посадочный материал), </a:t>
            </a:r>
          </a:p>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счета-фактуры (или счета) на оплату приобретенного (приобретаемого) посадочного материала, </a:t>
            </a:r>
          </a:p>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акты приема-передачи посадочного материала, </a:t>
            </a:r>
          </a:p>
          <a:p>
            <a:pPr algn="just">
              <a:lnSpc>
                <a:spcPct val="150000"/>
              </a:lnSpc>
              <a:buFont typeface="Wingdings" pitchFamily="2" charset="2"/>
              <a:buChar char="Ø"/>
            </a:pPr>
            <a:r>
              <a:rPr lang="ru-RU" dirty="0" smtClean="0">
                <a:solidFill>
                  <a:srgbClr val="FF0000"/>
                </a:solidFill>
                <a:latin typeface="Times New Roman" pitchFamily="18" charset="0"/>
                <a:cs typeface="Times New Roman" pitchFamily="18" charset="0"/>
              </a:rPr>
              <a:t>сертификаты, подтверждающие качество приобретенного посадочного материала.</a:t>
            </a:r>
            <a:endParaRPr lang="ru-RU" dirty="0">
              <a:solidFill>
                <a:srgbClr val="FF0000"/>
              </a:solidFill>
              <a:latin typeface="Times New Roman" pitchFamily="18" charset="0"/>
              <a:cs typeface="Times New Roman" pitchFamily="18" charset="0"/>
            </a:endParaRPr>
          </a:p>
        </p:txBody>
      </p:sp>
      <p:pic>
        <p:nvPicPr>
          <p:cNvPr id="5" name="Рисунок 4"/>
          <p:cNvPicPr>
            <a:picLocks noChangeAspect="1"/>
          </p:cNvPicPr>
          <p:nvPr/>
        </p:nvPicPr>
        <p:blipFill>
          <a:blip r:embed="rId2" cstate="print"/>
          <a:stretch>
            <a:fillRect/>
          </a:stretch>
        </p:blipFill>
        <p:spPr>
          <a:xfrm>
            <a:off x="520700" y="1245343"/>
            <a:ext cx="2993465" cy="1936015"/>
          </a:xfrm>
          <a:prstGeom prst="rect">
            <a:avLst/>
          </a:prstGeom>
        </p:spPr>
      </p:pic>
      <p:pic>
        <p:nvPicPr>
          <p:cNvPr id="6" name="Рисунок 5"/>
          <p:cNvPicPr>
            <a:picLocks noChangeAspect="1"/>
          </p:cNvPicPr>
          <p:nvPr/>
        </p:nvPicPr>
        <p:blipFill>
          <a:blip r:embed="rId3" cstate="print"/>
          <a:stretch>
            <a:fillRect/>
          </a:stretch>
        </p:blipFill>
        <p:spPr>
          <a:xfrm>
            <a:off x="295835" y="4505664"/>
            <a:ext cx="2826600" cy="1884400"/>
          </a:xfrm>
          <a:prstGeom prst="rect">
            <a:avLst/>
          </a:prstGeom>
        </p:spPr>
      </p:pic>
      <p:sp>
        <p:nvSpPr>
          <p:cNvPr id="7" name="Прямоугольник 6"/>
          <p:cNvSpPr/>
          <p:nvPr/>
        </p:nvSpPr>
        <p:spPr>
          <a:xfrm>
            <a:off x="161364" y="389528"/>
            <a:ext cx="4007223" cy="646331"/>
          </a:xfrm>
          <a:prstGeom prst="rect">
            <a:avLst/>
          </a:prstGeom>
        </p:spPr>
        <p:txBody>
          <a:bodyPr wrap="square">
            <a:spAutoFit/>
          </a:bodyPr>
          <a:lstStyle/>
          <a:p>
            <a:pPr algn="ctr"/>
            <a:r>
              <a:rPr lang="ru-RU" i="1" dirty="0" smtClean="0">
                <a:latin typeface="Times New Roman" pitchFamily="18" charset="0"/>
                <a:cs typeface="Times New Roman" pitchFamily="18" charset="0"/>
              </a:rPr>
              <a:t>приобретение рыбопосадочного материала</a:t>
            </a:r>
            <a:endParaRPr lang="ru-RU" i="1" dirty="0"/>
          </a:p>
        </p:txBody>
      </p:sp>
      <p:sp>
        <p:nvSpPr>
          <p:cNvPr id="8" name="Прямоугольник 7"/>
          <p:cNvSpPr/>
          <p:nvPr/>
        </p:nvSpPr>
        <p:spPr>
          <a:xfrm>
            <a:off x="215153" y="3661645"/>
            <a:ext cx="3908612" cy="646331"/>
          </a:xfrm>
          <a:prstGeom prst="rect">
            <a:avLst/>
          </a:prstGeom>
        </p:spPr>
        <p:txBody>
          <a:bodyPr wrap="square">
            <a:spAutoFit/>
          </a:bodyPr>
          <a:lstStyle/>
          <a:p>
            <a:pPr algn="ctr"/>
            <a:r>
              <a:rPr lang="ru-RU" i="1" dirty="0" smtClean="0">
                <a:latin typeface="Times New Roman" pitchFamily="18" charset="0"/>
                <a:cs typeface="Times New Roman" pitchFamily="18" charset="0"/>
              </a:rPr>
              <a:t>приобретение посадочного материала</a:t>
            </a:r>
            <a:endParaRPr lang="ru-RU" i="1" dirty="0"/>
          </a:p>
        </p:txBody>
      </p:sp>
      <p:pic>
        <p:nvPicPr>
          <p:cNvPr id="9" name="Picture 20" descr="https://kazakh-zerno.net/wp-content/uploads/2019/06/frykti_40.jpg"/>
          <p:cNvPicPr>
            <a:picLocks noChangeAspect="1" noChangeArrowheads="1"/>
          </p:cNvPicPr>
          <p:nvPr/>
        </p:nvPicPr>
        <p:blipFill>
          <a:blip r:embed="rId4" cstate="print"/>
          <a:srcRect/>
          <a:stretch>
            <a:fillRect/>
          </a:stretch>
        </p:blipFill>
        <p:spPr bwMode="auto">
          <a:xfrm>
            <a:off x="2779058" y="5303370"/>
            <a:ext cx="1930400" cy="1384300"/>
          </a:xfrm>
          <a:prstGeom prst="rect">
            <a:avLst/>
          </a:prstGeom>
          <a:noFill/>
        </p:spPr>
      </p:pic>
    </p:spTree>
  </p:cSld>
  <p:clrMapOvr>
    <a:masterClrMapping/>
  </p:clrMapOvr>
  <p:transition>
    <p:wipe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35395"/>
            <a:ext cx="5647765" cy="1754326"/>
          </a:xfrm>
          <a:prstGeom prst="rect">
            <a:avLst/>
          </a:prstGeom>
        </p:spPr>
        <p:txBody>
          <a:bodyPr wrap="square">
            <a:spAutoFit/>
          </a:bodyPr>
          <a:lstStyle/>
          <a:p>
            <a:pPr algn="ctr"/>
            <a:r>
              <a:rPr lang="ru-RU" i="1" dirty="0" smtClean="0">
                <a:latin typeface="Times New Roman" pitchFamily="18" charset="0"/>
                <a:cs typeface="Times New Roman" pitchFamily="18" charset="0"/>
              </a:rPr>
              <a:t>в случае использования средств гранта на разработку проектной документации для строительства или реконструкции производственных и складских зданий, объектов, предназначенных для производства, хранения и переработки сельскохозяйственной продукции</a:t>
            </a:r>
            <a:endParaRPr lang="ru-RU" i="1" dirty="0">
              <a:latin typeface="Times New Roman" pitchFamily="18" charset="0"/>
              <a:cs typeface="Times New Roman" pitchFamily="18" charset="0"/>
            </a:endParaRPr>
          </a:p>
        </p:txBody>
      </p:sp>
      <p:sp>
        <p:nvSpPr>
          <p:cNvPr id="3" name="Прямоугольник 2"/>
          <p:cNvSpPr/>
          <p:nvPr/>
        </p:nvSpPr>
        <p:spPr>
          <a:xfrm>
            <a:off x="5737412" y="1129553"/>
            <a:ext cx="6096000" cy="5218736"/>
          </a:xfrm>
          <a:prstGeom prst="rect">
            <a:avLst/>
          </a:prstGeom>
        </p:spPr>
        <p:txBody>
          <a:bodyPr>
            <a:spAutoFit/>
          </a:bodyPr>
          <a:lstStyle/>
          <a:p>
            <a:pPr algn="just">
              <a:lnSpc>
                <a:spcPct val="150000"/>
              </a:lnSpc>
              <a:buFont typeface="Wingdings" pitchFamily="2" charset="2"/>
              <a:buChar char="Ø"/>
            </a:pPr>
            <a:r>
              <a:rPr lang="ru-RU" sz="1600" dirty="0" smtClean="0">
                <a:latin typeface="Times New Roman" pitchFamily="18" charset="0"/>
                <a:cs typeface="Times New Roman" pitchFamily="18" charset="0"/>
              </a:rPr>
              <a:t>договора на изготовление проектной документации, </a:t>
            </a:r>
          </a:p>
          <a:p>
            <a:pPr algn="just">
              <a:lnSpc>
                <a:spcPct val="150000"/>
              </a:lnSpc>
              <a:buFont typeface="Wingdings" pitchFamily="2" charset="2"/>
              <a:buChar char="Ø"/>
            </a:pPr>
            <a:r>
              <a:rPr lang="ru-RU" sz="1600" dirty="0" smtClean="0">
                <a:latin typeface="Times New Roman" pitchFamily="18" charset="0"/>
                <a:cs typeface="Times New Roman" pitchFamily="18" charset="0"/>
              </a:rPr>
              <a:t>акты сдачи-приемки выполненных проектных работ,</a:t>
            </a:r>
          </a:p>
          <a:p>
            <a:pPr algn="just">
              <a:lnSpc>
                <a:spcPct val="150000"/>
              </a:lnSpc>
              <a:buFont typeface="Wingdings" pitchFamily="2" charset="2"/>
              <a:buChar char="Ø"/>
            </a:pPr>
            <a:r>
              <a:rPr lang="ru-RU" sz="1600" dirty="0" smtClean="0">
                <a:latin typeface="Times New Roman" pitchFamily="18" charset="0"/>
                <a:cs typeface="Times New Roman" pitchFamily="18" charset="0"/>
              </a:rPr>
              <a:t> положительное заключение </a:t>
            </a:r>
            <a:r>
              <a:rPr lang="ru-RU" sz="1600" dirty="0" err="1" smtClean="0">
                <a:latin typeface="Times New Roman" pitchFamily="18" charset="0"/>
                <a:cs typeface="Times New Roman" pitchFamily="18" charset="0"/>
              </a:rPr>
              <a:t>госэкспертизы</a:t>
            </a:r>
            <a:r>
              <a:rPr lang="ru-RU" sz="1600" dirty="0" smtClean="0">
                <a:latin typeface="Times New Roman" pitchFamily="18" charset="0"/>
                <a:cs typeface="Times New Roman" pitchFamily="18" charset="0"/>
              </a:rPr>
              <a:t> проектной документации (в случае, если проведение такой экспертизы в соответствии с законодательством РФ является обязательным)</a:t>
            </a:r>
          </a:p>
          <a:p>
            <a:pPr algn="just">
              <a:lnSpc>
                <a:spcPct val="150000"/>
              </a:lnSpc>
              <a:buFont typeface="Wingdings" pitchFamily="2" charset="2"/>
              <a:buChar char="Ø"/>
            </a:pPr>
            <a:r>
              <a:rPr lang="ru-RU" sz="1600" dirty="0" smtClean="0">
                <a:latin typeface="Times New Roman" pitchFamily="18" charset="0"/>
                <a:cs typeface="Times New Roman" pitchFamily="18" charset="0"/>
              </a:rPr>
              <a:t>положительный результат проверки достоверности определения сметной стоимости работ, проведенной Кировским областным государственным автономным учреждением "Управление государственной экспертизы и ценообразования в строительстве" либо федеральным государственным учреждением, подведомственным Министерству строительства и жилищно-коммунального хозяйства РФ, уполномоченными на проведение данной проверки, в случаях, установленных Правительством РФ или Правительством КО</a:t>
            </a:r>
            <a:endParaRPr lang="ru-RU" sz="1600" dirty="0">
              <a:latin typeface="Times New Roman" pitchFamily="18" charset="0"/>
              <a:cs typeface="Times New Roman" pitchFamily="18" charset="0"/>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6200000">
            <a:off x="-384472" y="2429436"/>
            <a:ext cx="2853624" cy="15867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descr="https://spb-projekt.ru/images/cms/data/ekspertizy/2.jpg"/>
          <p:cNvPicPr>
            <a:picLocks noChangeAspect="1" noChangeArrowheads="1"/>
          </p:cNvPicPr>
          <p:nvPr/>
        </p:nvPicPr>
        <p:blipFill>
          <a:blip r:embed="rId3" cstate="print"/>
          <a:srcRect l="6108" t="3162" r="3238" b="2767"/>
          <a:stretch>
            <a:fillRect/>
          </a:stretch>
        </p:blipFill>
        <p:spPr bwMode="auto">
          <a:xfrm>
            <a:off x="2114237" y="1810642"/>
            <a:ext cx="3237692" cy="4877029"/>
          </a:xfrm>
          <a:prstGeom prst="rect">
            <a:avLst/>
          </a:prstGeom>
          <a:noFill/>
        </p:spPr>
      </p:pic>
    </p:spTree>
  </p:cSld>
  <p:clrMapOvr>
    <a:masterClrMapping/>
  </p:clrMapOvr>
  <p:transition>
    <p:wipe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505" y="0"/>
            <a:ext cx="5620871" cy="1477328"/>
          </a:xfrm>
          <a:prstGeom prst="rect">
            <a:avLst/>
          </a:prstGeom>
        </p:spPr>
        <p:txBody>
          <a:bodyPr wrap="square">
            <a:spAutoFit/>
          </a:bodyPr>
          <a:lstStyle/>
          <a:p>
            <a:pPr algn="ctr"/>
            <a:r>
              <a:rPr lang="ru-RU" i="1" dirty="0" smtClean="0">
                <a:latin typeface="Times New Roman" pitchFamily="18" charset="0"/>
                <a:cs typeface="Times New Roman" pitchFamily="18" charset="0"/>
              </a:rPr>
              <a:t>в случае использования средств гранта на строительство производственных и складских зданий, помещений, предназначенных для производства, хранения и переработки с/</a:t>
            </a:r>
            <a:r>
              <a:rPr lang="ru-RU" i="1" dirty="0" err="1" smtClean="0">
                <a:latin typeface="Times New Roman" pitchFamily="18" charset="0"/>
                <a:cs typeface="Times New Roman" pitchFamily="18" charset="0"/>
              </a:rPr>
              <a:t>х</a:t>
            </a:r>
            <a:r>
              <a:rPr lang="ru-RU" i="1" dirty="0" smtClean="0">
                <a:latin typeface="Times New Roman" pitchFamily="18" charset="0"/>
                <a:cs typeface="Times New Roman" pitchFamily="18" charset="0"/>
              </a:rPr>
              <a:t> продукции (подряд или </a:t>
            </a:r>
            <a:r>
              <a:rPr lang="ru-RU" i="1" dirty="0" err="1" smtClean="0">
                <a:latin typeface="Times New Roman" pitchFamily="18" charset="0"/>
                <a:cs typeface="Times New Roman" pitchFamily="18" charset="0"/>
              </a:rPr>
              <a:t>хозспособ</a:t>
            </a:r>
            <a:r>
              <a:rPr lang="ru-RU" i="1" dirty="0" smtClean="0">
                <a:latin typeface="Times New Roman" pitchFamily="18" charset="0"/>
                <a:cs typeface="Times New Roman" pitchFamily="18" charset="0"/>
              </a:rPr>
              <a:t>)</a:t>
            </a:r>
            <a:endParaRPr lang="ru-RU" i="1" dirty="0">
              <a:latin typeface="Times New Roman" pitchFamily="18" charset="0"/>
              <a:cs typeface="Times New Roman" pitchFamily="18" charset="0"/>
            </a:endParaRPr>
          </a:p>
        </p:txBody>
      </p:sp>
      <p:sp>
        <p:nvSpPr>
          <p:cNvPr id="3" name="Прямоугольник 2"/>
          <p:cNvSpPr/>
          <p:nvPr/>
        </p:nvSpPr>
        <p:spPr>
          <a:xfrm>
            <a:off x="6096000" y="0"/>
            <a:ext cx="6096000" cy="5355312"/>
          </a:xfrm>
          <a:prstGeom prst="rect">
            <a:avLst/>
          </a:prstGeom>
        </p:spPr>
        <p:txBody>
          <a:bodyPr>
            <a:spAutoFit/>
          </a:bodyPr>
          <a:lstStyle/>
          <a:p>
            <a:pPr algn="just">
              <a:lnSpc>
                <a:spcPct val="150000"/>
              </a:lnSpc>
              <a:buFont typeface="Wingdings" pitchFamily="2" charset="2"/>
              <a:buChar char="Ø"/>
            </a:pPr>
            <a:r>
              <a:rPr lang="ru-RU" dirty="0" smtClean="0">
                <a:latin typeface="Times New Roman" pitchFamily="18" charset="0"/>
                <a:cs typeface="Times New Roman" pitchFamily="18" charset="0"/>
              </a:rPr>
              <a:t>проектная документация, имеющая положительное заключение государственной экспертизы проектной документации</a:t>
            </a:r>
          </a:p>
          <a:p>
            <a:pPr algn="just">
              <a:lnSpc>
                <a:spcPct val="150000"/>
              </a:lnSpc>
              <a:buFont typeface="Wingdings" pitchFamily="2" charset="2"/>
              <a:buChar char="Ø"/>
            </a:pPr>
            <a:r>
              <a:rPr lang="ru-RU" dirty="0" smtClean="0">
                <a:latin typeface="Times New Roman" pitchFamily="18" charset="0"/>
                <a:cs typeface="Times New Roman" pitchFamily="18" charset="0"/>
              </a:rPr>
              <a:t>положительный результат проверки достоверности определения сметной стоимости работ, </a:t>
            </a:r>
            <a:r>
              <a:rPr lang="ru-RU" sz="1400" i="1" dirty="0" smtClean="0">
                <a:latin typeface="Times New Roman" pitchFamily="18" charset="0"/>
                <a:cs typeface="Times New Roman" pitchFamily="18" charset="0"/>
              </a:rPr>
              <a:t>проведенной Кировским областным государственным автономным учреждением "Управление государственной экспертизы и ценообразования в строительстве" либо федеральным государственным учреждением, подведомственным Министерству строительства и жилищно-коммунального хозяйства Российской Федерации, уполномоченными на проведение данной проверки, в случаях, установленных Правительством РФ или Правительством КО, </a:t>
            </a:r>
          </a:p>
          <a:p>
            <a:pPr algn="just">
              <a:lnSpc>
                <a:spcPct val="150000"/>
              </a:lnSpc>
              <a:buFont typeface="Wingdings" pitchFamily="2" charset="2"/>
              <a:buChar char="Ø"/>
            </a:pPr>
            <a:r>
              <a:rPr lang="ru-RU" dirty="0" smtClean="0">
                <a:latin typeface="Times New Roman" pitchFamily="18" charset="0"/>
                <a:cs typeface="Times New Roman" pitchFamily="18" charset="0"/>
              </a:rPr>
              <a:t> разрешение на строительство или реконструкцию объектов в случаях, установленных действующим законодательством</a:t>
            </a:r>
            <a:endParaRPr lang="ru-RU" dirty="0">
              <a:latin typeface="Times New Roman" pitchFamily="18" charset="0"/>
              <a:cs typeface="Times New Roman" pitchFamily="18" charset="0"/>
            </a:endParaRPr>
          </a:p>
        </p:txBody>
      </p:sp>
      <p:pic>
        <p:nvPicPr>
          <p:cNvPr id="22530" name="Picture 2" descr="http://steeller.ru/wp-content/gallery/099-inkubatorij-respublika-marij-e-l-30h96m/inkubatorij_30x96m_9.jpg"/>
          <p:cNvPicPr>
            <a:picLocks noChangeAspect="1" noChangeArrowheads="1"/>
          </p:cNvPicPr>
          <p:nvPr/>
        </p:nvPicPr>
        <p:blipFill>
          <a:blip r:embed="rId2" cstate="print"/>
          <a:srcRect t="30403" r="2418"/>
          <a:stretch>
            <a:fillRect/>
          </a:stretch>
        </p:blipFill>
        <p:spPr bwMode="auto">
          <a:xfrm>
            <a:off x="860614" y="1557873"/>
            <a:ext cx="4258233" cy="2671459"/>
          </a:xfrm>
          <a:prstGeom prst="rect">
            <a:avLst/>
          </a:prstGeom>
          <a:noFill/>
        </p:spPr>
      </p:pic>
      <p:sp>
        <p:nvSpPr>
          <p:cNvPr id="5" name="Прямоугольник 4"/>
          <p:cNvSpPr/>
          <p:nvPr/>
        </p:nvSpPr>
        <p:spPr>
          <a:xfrm>
            <a:off x="6096000" y="5644661"/>
            <a:ext cx="6096000" cy="923330"/>
          </a:xfrm>
          <a:prstGeom prst="rect">
            <a:avLst/>
          </a:prstGeom>
        </p:spPr>
        <p:txBody>
          <a:bodyPr>
            <a:spAutoFit/>
          </a:bodyPr>
          <a:lstStyle/>
          <a:p>
            <a:pPr>
              <a:lnSpc>
                <a:spcPct val="150000"/>
              </a:lnSpc>
              <a:buFont typeface="Wingdings" pitchFamily="2" charset="2"/>
              <a:buChar char="Ø"/>
            </a:pPr>
            <a:r>
              <a:rPr lang="ru-RU" dirty="0" smtClean="0">
                <a:latin typeface="Times New Roman" pitchFamily="18" charset="0"/>
                <a:cs typeface="Times New Roman" pitchFamily="18" charset="0"/>
              </a:rPr>
              <a:t>локальная смета – если объект </a:t>
            </a:r>
            <a:r>
              <a:rPr lang="ru-RU" u="sng" dirty="0" smtClean="0">
                <a:latin typeface="Times New Roman" pitchFamily="18" charset="0"/>
                <a:cs typeface="Times New Roman" pitchFamily="18" charset="0"/>
              </a:rPr>
              <a:t>не является </a:t>
            </a:r>
            <a:r>
              <a:rPr lang="ru-RU" dirty="0" smtClean="0">
                <a:latin typeface="Times New Roman" pitchFamily="18" charset="0"/>
                <a:cs typeface="Times New Roman" pitchFamily="18" charset="0"/>
              </a:rPr>
              <a:t>объектом капитального строительства</a:t>
            </a:r>
            <a:endParaRPr lang="ru-RU" dirty="0">
              <a:latin typeface="Times New Roman" pitchFamily="18" charset="0"/>
              <a:cs typeface="Times New Roman" pitchFamily="18" charset="0"/>
            </a:endParaRPr>
          </a:p>
        </p:txBody>
      </p:sp>
      <p:pic>
        <p:nvPicPr>
          <p:cNvPr id="22532" name="Picture 4" descr="https://smetnoe.ru/upload/medialibrary/991/%D0%BF%D0%BE%D0%B4%D0%BF%D0%B8%D1%81%D0%B8.jpg"/>
          <p:cNvPicPr>
            <a:picLocks noChangeAspect="1" noChangeArrowheads="1"/>
          </p:cNvPicPr>
          <p:nvPr/>
        </p:nvPicPr>
        <p:blipFill>
          <a:blip r:embed="rId3" cstate="print"/>
          <a:srcRect/>
          <a:stretch>
            <a:fillRect/>
          </a:stretch>
        </p:blipFill>
        <p:spPr bwMode="auto">
          <a:xfrm>
            <a:off x="693459" y="4294955"/>
            <a:ext cx="4640542" cy="2361058"/>
          </a:xfrm>
          <a:prstGeom prst="rect">
            <a:avLst/>
          </a:prstGeom>
          <a:noFill/>
        </p:spPr>
      </p:pic>
    </p:spTree>
  </p:cSld>
  <p:clrMapOvr>
    <a:masterClrMapping/>
  </p:clrMapOvr>
  <p:transition>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52565" y="167227"/>
            <a:ext cx="6096000" cy="646331"/>
          </a:xfrm>
          <a:prstGeom prst="rect">
            <a:avLst/>
          </a:prstGeom>
        </p:spPr>
        <p:txBody>
          <a:bodyPr>
            <a:spAutoFit/>
          </a:bodyPr>
          <a:lstStyle/>
          <a:p>
            <a:pPr algn="just">
              <a:buFont typeface="Wingdings" pitchFamily="2" charset="2"/>
              <a:buChar char="Ø"/>
            </a:pPr>
            <a:r>
              <a:rPr lang="ru-RU" dirty="0" smtClean="0">
                <a:latin typeface="Times New Roman" pitchFamily="18" charset="0"/>
                <a:cs typeface="Times New Roman" pitchFamily="18" charset="0"/>
              </a:rPr>
              <a:t>смета, составленная на основании дефектной ведомости, утвержденной застройщиком или техническим заказчиком</a:t>
            </a:r>
            <a:endParaRPr lang="ru-RU" dirty="0">
              <a:latin typeface="Times New Roman" pitchFamily="18" charset="0"/>
              <a:cs typeface="Times New Roman" pitchFamily="18" charset="0"/>
            </a:endParaRPr>
          </a:p>
        </p:txBody>
      </p:sp>
      <p:sp>
        <p:nvSpPr>
          <p:cNvPr id="4" name="Прямоугольник 3"/>
          <p:cNvSpPr/>
          <p:nvPr/>
        </p:nvSpPr>
        <p:spPr>
          <a:xfrm>
            <a:off x="6096000" y="3416477"/>
            <a:ext cx="6096000" cy="369332"/>
          </a:xfrm>
          <a:prstGeom prst="rect">
            <a:avLst/>
          </a:prstGeom>
        </p:spPr>
        <p:txBody>
          <a:bodyPr>
            <a:spAutoFit/>
          </a:bodyPr>
          <a:lstStyle/>
          <a:p>
            <a:pPr>
              <a:buFont typeface="Wingdings" pitchFamily="2" charset="2"/>
              <a:buChar char="Ø"/>
            </a:pPr>
            <a:r>
              <a:rPr lang="ru-RU" dirty="0" smtClean="0">
                <a:latin typeface="Times New Roman" pitchFamily="18" charset="0"/>
                <a:cs typeface="Times New Roman" pitchFamily="18" charset="0"/>
              </a:rPr>
              <a:t>локальная смета</a:t>
            </a:r>
            <a:endParaRPr lang="ru-RU" dirty="0">
              <a:latin typeface="Times New Roman" pitchFamily="18" charset="0"/>
              <a:cs typeface="Times New Roman" pitchFamily="18" charset="0"/>
            </a:endParaRPr>
          </a:p>
        </p:txBody>
      </p:sp>
      <p:sp>
        <p:nvSpPr>
          <p:cNvPr id="5" name="Прямоугольник 4"/>
          <p:cNvSpPr/>
          <p:nvPr/>
        </p:nvSpPr>
        <p:spPr>
          <a:xfrm>
            <a:off x="0" y="0"/>
            <a:ext cx="5728447" cy="1077218"/>
          </a:xfrm>
          <a:prstGeom prst="rect">
            <a:avLst/>
          </a:prstGeom>
        </p:spPr>
        <p:txBody>
          <a:bodyPr wrap="square">
            <a:spAutoFit/>
          </a:bodyPr>
          <a:lstStyle/>
          <a:p>
            <a:pPr algn="ctr"/>
            <a:r>
              <a:rPr lang="ru-RU" sz="1600" i="1" dirty="0" smtClean="0">
                <a:latin typeface="Times New Roman" pitchFamily="18" charset="0"/>
                <a:cs typeface="Times New Roman" pitchFamily="18" charset="0"/>
              </a:rPr>
              <a:t>в случае использования средств гранта на ремонт производственных и складских зданий, помещений, пристроек и сооружений, необходимых для производства, хранения и переработки с/</a:t>
            </a:r>
            <a:r>
              <a:rPr lang="ru-RU" sz="1600" i="1" dirty="0" err="1" smtClean="0">
                <a:latin typeface="Times New Roman" pitchFamily="18" charset="0"/>
                <a:cs typeface="Times New Roman" pitchFamily="18" charset="0"/>
              </a:rPr>
              <a:t>х</a:t>
            </a:r>
            <a:r>
              <a:rPr lang="ru-RU" sz="1600" i="1" dirty="0" smtClean="0">
                <a:latin typeface="Times New Roman" pitchFamily="18" charset="0"/>
                <a:cs typeface="Times New Roman" pitchFamily="18" charset="0"/>
              </a:rPr>
              <a:t> продукции (подряд или </a:t>
            </a:r>
            <a:r>
              <a:rPr lang="ru-RU" sz="1600" i="1" dirty="0" err="1" smtClean="0">
                <a:latin typeface="Times New Roman" pitchFamily="18" charset="0"/>
                <a:cs typeface="Times New Roman" pitchFamily="18" charset="0"/>
              </a:rPr>
              <a:t>хозспособ</a:t>
            </a:r>
            <a:r>
              <a:rPr lang="ru-RU" sz="1600" i="1" dirty="0" smtClean="0">
                <a:latin typeface="Times New Roman" pitchFamily="18" charset="0"/>
                <a:cs typeface="Times New Roman" pitchFamily="18" charset="0"/>
              </a:rPr>
              <a:t>)</a:t>
            </a:r>
            <a:endParaRPr lang="ru-RU" sz="1600" i="1" dirty="0">
              <a:latin typeface="Times New Roman" pitchFamily="18" charset="0"/>
              <a:cs typeface="Times New Roman" pitchFamily="18" charset="0"/>
            </a:endParaRPr>
          </a:p>
        </p:txBody>
      </p:sp>
      <p:sp>
        <p:nvSpPr>
          <p:cNvPr id="6" name="Прямоугольник 5"/>
          <p:cNvSpPr/>
          <p:nvPr/>
        </p:nvSpPr>
        <p:spPr>
          <a:xfrm>
            <a:off x="0" y="4743254"/>
            <a:ext cx="5522259" cy="1323439"/>
          </a:xfrm>
          <a:prstGeom prst="rect">
            <a:avLst/>
          </a:prstGeom>
        </p:spPr>
        <p:txBody>
          <a:bodyPr wrap="square">
            <a:spAutoFit/>
          </a:bodyPr>
          <a:lstStyle/>
          <a:p>
            <a:pPr algn="ctr"/>
            <a:r>
              <a:rPr lang="ru-RU" sz="1600" i="1" dirty="0" smtClean="0">
                <a:latin typeface="Times New Roman" pitchFamily="18" charset="0"/>
                <a:cs typeface="Times New Roman" pitchFamily="18" charset="0"/>
              </a:rPr>
              <a:t>в случае использования средств гранта на модернизацию и (или) переустройство производственных и складских зданий, помещений, пристроек и сооружений, необходимых для производства, хранения и переработки с/</a:t>
            </a:r>
            <a:r>
              <a:rPr lang="ru-RU" sz="1600" i="1" dirty="0" err="1" smtClean="0">
                <a:latin typeface="Times New Roman" pitchFamily="18" charset="0"/>
                <a:cs typeface="Times New Roman" pitchFamily="18" charset="0"/>
              </a:rPr>
              <a:t>х</a:t>
            </a:r>
            <a:r>
              <a:rPr lang="ru-RU" sz="1600" i="1" dirty="0" smtClean="0">
                <a:latin typeface="Times New Roman" pitchFamily="18" charset="0"/>
                <a:cs typeface="Times New Roman" pitchFamily="18" charset="0"/>
              </a:rPr>
              <a:t> продукции (подряд или </a:t>
            </a:r>
            <a:r>
              <a:rPr lang="ru-RU" sz="1600" i="1" dirty="0" err="1" smtClean="0">
                <a:latin typeface="Times New Roman" pitchFamily="18" charset="0"/>
                <a:cs typeface="Times New Roman" pitchFamily="18" charset="0"/>
              </a:rPr>
              <a:t>хозспособ</a:t>
            </a:r>
            <a:r>
              <a:rPr lang="ru-RU" sz="1600" i="1" dirty="0" smtClean="0">
                <a:latin typeface="Times New Roman" pitchFamily="18" charset="0"/>
                <a:cs typeface="Times New Roman" pitchFamily="18" charset="0"/>
              </a:rPr>
              <a:t>)</a:t>
            </a:r>
            <a:endParaRPr lang="ru-RU" sz="1600" i="1" dirty="0">
              <a:latin typeface="Times New Roman" pitchFamily="18" charset="0"/>
              <a:cs typeface="Times New Roman" pitchFamily="18" charset="0"/>
            </a:endParaRPr>
          </a:p>
        </p:txBody>
      </p:sp>
      <p:pic>
        <p:nvPicPr>
          <p:cNvPr id="24578" name="Picture 2" descr="http://2.bp.blogspot.com/-D_u3WiUdk7c/UZxb7qtqzTI/AAAAAAAAAIU/T526aoLXK50/s1600/%D0%9B%D0%BE%D0%BA%D0%B0%D0%BB%D1%8C%D0%BD%D1%8B%D0%B9+%D1%81%D0%BC%D0%B5%D1%82%D0%BD%D1%8B%D0%B9+%D1%80%D0%B0%D1%81%D1%87%D0%B5%D1%82+%D1%81%D1%82%D1%80.1.bmp"/>
          <p:cNvPicPr>
            <a:picLocks noChangeAspect="1" noChangeArrowheads="1"/>
          </p:cNvPicPr>
          <p:nvPr/>
        </p:nvPicPr>
        <p:blipFill>
          <a:blip r:embed="rId2" cstate="print"/>
          <a:srcRect r="5215" b="38601"/>
          <a:stretch>
            <a:fillRect/>
          </a:stretch>
        </p:blipFill>
        <p:spPr bwMode="auto">
          <a:xfrm>
            <a:off x="5997385" y="3847235"/>
            <a:ext cx="5961532" cy="2804577"/>
          </a:xfrm>
          <a:prstGeom prst="rect">
            <a:avLst/>
          </a:prstGeom>
          <a:noFill/>
        </p:spPr>
      </p:pic>
      <p:pic>
        <p:nvPicPr>
          <p:cNvPr id="24580" name="Picture 4" descr="https://bigpicture.ru/wp-content/uploads/2010/03/838.jpg"/>
          <p:cNvPicPr>
            <a:picLocks noChangeAspect="1" noChangeArrowheads="1"/>
          </p:cNvPicPr>
          <p:nvPr/>
        </p:nvPicPr>
        <p:blipFill>
          <a:blip r:embed="rId3" cstate="print"/>
          <a:srcRect/>
          <a:stretch>
            <a:fillRect/>
          </a:stretch>
        </p:blipFill>
        <p:spPr bwMode="auto">
          <a:xfrm>
            <a:off x="801035" y="2426836"/>
            <a:ext cx="3528918" cy="2351142"/>
          </a:xfrm>
          <a:prstGeom prst="rect">
            <a:avLst/>
          </a:prstGeom>
          <a:noFill/>
        </p:spPr>
      </p:pic>
      <p:sp>
        <p:nvSpPr>
          <p:cNvPr id="9" name="Прямоугольник 8"/>
          <p:cNvSpPr/>
          <p:nvPr/>
        </p:nvSpPr>
        <p:spPr>
          <a:xfrm>
            <a:off x="0" y="6119336"/>
            <a:ext cx="5764306" cy="738664"/>
          </a:xfrm>
          <a:prstGeom prst="rect">
            <a:avLst/>
          </a:prstGeom>
        </p:spPr>
        <p:txBody>
          <a:bodyPr wrap="square">
            <a:spAutoFit/>
          </a:bodyPr>
          <a:lstStyle/>
          <a:p>
            <a:pPr algn="just"/>
            <a:r>
              <a:rPr lang="ru-RU" sz="1400" dirty="0" smtClean="0">
                <a:solidFill>
                  <a:schemeClr val="accent1"/>
                </a:solidFill>
                <a:latin typeface="Times New Roman" pitchFamily="18" charset="0"/>
                <a:cs typeface="Times New Roman" pitchFamily="18" charset="0"/>
              </a:rPr>
              <a:t>Модернизация - это обновление объекта, приведение его в соответствие с новыми требованиями и нормами, техническими условиями, показателями качества (т.е улучшение)</a:t>
            </a:r>
            <a:endParaRPr lang="ru-RU" sz="1400" dirty="0">
              <a:solidFill>
                <a:schemeClr val="accent1"/>
              </a:solidFill>
              <a:latin typeface="Times New Roman" pitchFamily="18" charset="0"/>
              <a:cs typeface="Times New Roman" pitchFamily="18" charset="0"/>
            </a:endParaRPr>
          </a:p>
        </p:txBody>
      </p:sp>
      <p:sp>
        <p:nvSpPr>
          <p:cNvPr id="10" name="TextBox 9"/>
          <p:cNvSpPr txBox="1"/>
          <p:nvPr/>
        </p:nvSpPr>
        <p:spPr>
          <a:xfrm>
            <a:off x="0" y="1156447"/>
            <a:ext cx="5898776" cy="738664"/>
          </a:xfrm>
          <a:prstGeom prst="rect">
            <a:avLst/>
          </a:prstGeom>
          <a:noFill/>
        </p:spPr>
        <p:txBody>
          <a:bodyPr wrap="square" rtlCol="0">
            <a:spAutoFit/>
          </a:bodyPr>
          <a:lstStyle/>
          <a:p>
            <a:pPr algn="just"/>
            <a:r>
              <a:rPr lang="ru-RU" sz="1400" dirty="0" smtClean="0">
                <a:solidFill>
                  <a:schemeClr val="accent1"/>
                </a:solidFill>
                <a:latin typeface="Times New Roman" pitchFamily="18" charset="0"/>
                <a:cs typeface="Times New Roman" pitchFamily="18" charset="0"/>
              </a:rPr>
              <a:t>Ремонт – это восстановление и поддержание исправности ОС, его работоспособности, изначальных технико-экономических характеристик (т.е физический износ) </a:t>
            </a:r>
            <a:endParaRPr lang="ru-RU" sz="1400" dirty="0">
              <a:solidFill>
                <a:schemeClr val="accent1"/>
              </a:solidFill>
              <a:latin typeface="Times New Roman" pitchFamily="18" charset="0"/>
              <a:cs typeface="Times New Roman" pitchFamily="18" charset="0"/>
            </a:endParaRPr>
          </a:p>
        </p:txBody>
      </p:sp>
      <p:pic>
        <p:nvPicPr>
          <p:cNvPr id="24582" name="Picture 6" descr="https://nedvigist.ru/wp-content/uploads/2017/08/kak-pravilno-sostavit-defektovku_1-723x1024.jpg"/>
          <p:cNvPicPr>
            <a:picLocks noChangeAspect="1" noChangeArrowheads="1"/>
          </p:cNvPicPr>
          <p:nvPr/>
        </p:nvPicPr>
        <p:blipFill>
          <a:blip r:embed="rId4" cstate="print"/>
          <a:srcRect l="13997" t="5151" r="6684" b="21765"/>
          <a:stretch>
            <a:fillRect/>
          </a:stretch>
        </p:blipFill>
        <p:spPr bwMode="auto">
          <a:xfrm>
            <a:off x="10076330" y="805169"/>
            <a:ext cx="2115670" cy="2760895"/>
          </a:xfrm>
          <a:prstGeom prst="rect">
            <a:avLst/>
          </a:prstGeom>
          <a:noFill/>
        </p:spPr>
      </p:pic>
    </p:spTree>
  </p:cSld>
  <p:clrMapOvr>
    <a:masterClrMapping/>
  </p:clrMapOvr>
  <p:transition>
    <p:wipe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7529" y="157355"/>
            <a:ext cx="10775577" cy="369332"/>
          </a:xfrm>
          <a:prstGeom prst="rect">
            <a:avLst/>
          </a:prstGeom>
        </p:spPr>
        <p:txBody>
          <a:bodyPr wrap="square">
            <a:spAutoFit/>
          </a:bodyPr>
          <a:lstStyle/>
          <a:p>
            <a:pPr algn="ctr"/>
            <a:r>
              <a:rPr lang="ru-RU" dirty="0" smtClean="0">
                <a:latin typeface="Times New Roman" pitchFamily="18" charset="0"/>
                <a:cs typeface="Times New Roman" pitchFamily="18" charset="0"/>
              </a:rPr>
              <a:t>в случае использования средств гранта на:</a:t>
            </a:r>
            <a:endParaRPr lang="ru-RU" dirty="0">
              <a:latin typeface="Times New Roman" pitchFamily="18" charset="0"/>
              <a:cs typeface="Times New Roman" pitchFamily="18" charset="0"/>
            </a:endParaRPr>
          </a:p>
        </p:txBody>
      </p:sp>
      <p:sp>
        <p:nvSpPr>
          <p:cNvPr id="4" name="Прямоугольник 3"/>
          <p:cNvSpPr/>
          <p:nvPr/>
        </p:nvSpPr>
        <p:spPr>
          <a:xfrm>
            <a:off x="6920753" y="725252"/>
            <a:ext cx="4830938" cy="430887"/>
          </a:xfrm>
          <a:prstGeom prst="rect">
            <a:avLst/>
          </a:prstGeom>
        </p:spPr>
        <p:txBody>
          <a:bodyPr wrap="none">
            <a:spAutoFit/>
          </a:bodyPr>
          <a:lstStyle/>
          <a:p>
            <a:r>
              <a:rPr lang="ru-RU" sz="2200" dirty="0" smtClean="0">
                <a:solidFill>
                  <a:schemeClr val="accent1"/>
                </a:solidFill>
                <a:latin typeface="Times New Roman" pitchFamily="18" charset="0"/>
                <a:cs typeface="Times New Roman" pitchFamily="18" charset="0"/>
              </a:rPr>
              <a:t>модернизацию и (или) переустройство</a:t>
            </a:r>
            <a:endParaRPr lang="ru-RU" sz="2200" dirty="0">
              <a:solidFill>
                <a:schemeClr val="accent1"/>
              </a:solidFill>
            </a:endParaRPr>
          </a:p>
        </p:txBody>
      </p:sp>
      <p:sp>
        <p:nvSpPr>
          <p:cNvPr id="5" name="Прямоугольник 4"/>
          <p:cNvSpPr/>
          <p:nvPr/>
        </p:nvSpPr>
        <p:spPr>
          <a:xfrm>
            <a:off x="224117" y="783976"/>
            <a:ext cx="2008095" cy="430887"/>
          </a:xfrm>
          <a:prstGeom prst="rect">
            <a:avLst/>
          </a:prstGeom>
        </p:spPr>
        <p:txBody>
          <a:bodyPr wrap="square">
            <a:spAutoFit/>
          </a:bodyPr>
          <a:lstStyle/>
          <a:p>
            <a:r>
              <a:rPr lang="ru-RU" sz="2200" dirty="0" smtClean="0">
                <a:solidFill>
                  <a:schemeClr val="accent1"/>
                </a:solidFill>
                <a:latin typeface="Times New Roman" pitchFamily="18" charset="0"/>
                <a:cs typeface="Times New Roman" pitchFamily="18" charset="0"/>
              </a:rPr>
              <a:t>строительство</a:t>
            </a:r>
            <a:endParaRPr lang="ru-RU" sz="2200" dirty="0">
              <a:solidFill>
                <a:schemeClr val="accent1"/>
              </a:solidFill>
            </a:endParaRPr>
          </a:p>
        </p:txBody>
      </p:sp>
      <p:sp>
        <p:nvSpPr>
          <p:cNvPr id="6" name="TextBox 5"/>
          <p:cNvSpPr txBox="1"/>
          <p:nvPr/>
        </p:nvSpPr>
        <p:spPr>
          <a:xfrm>
            <a:off x="4572001" y="744070"/>
            <a:ext cx="1285923" cy="430887"/>
          </a:xfrm>
          <a:prstGeom prst="rect">
            <a:avLst/>
          </a:prstGeom>
          <a:noFill/>
        </p:spPr>
        <p:txBody>
          <a:bodyPr wrap="square" rtlCol="0">
            <a:spAutoFit/>
          </a:bodyPr>
          <a:lstStyle/>
          <a:p>
            <a:r>
              <a:rPr lang="ru-RU" sz="2200" dirty="0" smtClean="0">
                <a:solidFill>
                  <a:schemeClr val="accent1"/>
                </a:solidFill>
                <a:latin typeface="Times New Roman" pitchFamily="18" charset="0"/>
                <a:cs typeface="Times New Roman" pitchFamily="18" charset="0"/>
              </a:rPr>
              <a:t>ремонт</a:t>
            </a:r>
            <a:endParaRPr lang="ru-RU" sz="2200" dirty="0">
              <a:solidFill>
                <a:schemeClr val="accent1"/>
              </a:solidFill>
              <a:latin typeface="Times New Roman" pitchFamily="18" charset="0"/>
              <a:cs typeface="Times New Roman" pitchFamily="18" charset="0"/>
            </a:endParaRPr>
          </a:p>
        </p:txBody>
      </p:sp>
      <p:sp>
        <p:nvSpPr>
          <p:cNvPr id="7" name="Прямоугольник 6"/>
          <p:cNvSpPr/>
          <p:nvPr/>
        </p:nvSpPr>
        <p:spPr>
          <a:xfrm>
            <a:off x="-125506" y="1201288"/>
            <a:ext cx="12317506" cy="369332"/>
          </a:xfrm>
          <a:prstGeom prst="rect">
            <a:avLst/>
          </a:prstGeom>
        </p:spPr>
        <p:txBody>
          <a:bodyPr wrap="square">
            <a:spAutoFit/>
          </a:bodyPr>
          <a:lstStyle/>
          <a:p>
            <a:pPr algn="ctr"/>
            <a:r>
              <a:rPr lang="ru-RU" dirty="0" smtClean="0">
                <a:latin typeface="Times New Roman" pitchFamily="18" charset="0"/>
                <a:cs typeface="Times New Roman" pitchFamily="18" charset="0"/>
              </a:rPr>
              <a:t>производственных и складских зданий, помещений,  для производства, хранения и переработки с/</a:t>
            </a:r>
            <a:r>
              <a:rPr lang="ru-RU" dirty="0" err="1" smtClean="0">
                <a:latin typeface="Times New Roman" pitchFamily="18" charset="0"/>
                <a:cs typeface="Times New Roman" pitchFamily="18" charset="0"/>
              </a:rPr>
              <a:t>х</a:t>
            </a:r>
            <a:r>
              <a:rPr lang="ru-RU" dirty="0" smtClean="0">
                <a:latin typeface="Times New Roman" pitchFamily="18" charset="0"/>
                <a:cs typeface="Times New Roman" pitchFamily="18" charset="0"/>
              </a:rPr>
              <a:t> продукции</a:t>
            </a:r>
            <a:endParaRPr lang="ru-RU" dirty="0"/>
          </a:p>
        </p:txBody>
      </p:sp>
      <p:cxnSp>
        <p:nvCxnSpPr>
          <p:cNvPr id="9" name="Прямая со стрелкой 8"/>
          <p:cNvCxnSpPr/>
          <p:nvPr/>
        </p:nvCxnSpPr>
        <p:spPr>
          <a:xfrm flipH="1">
            <a:off x="1443318" y="528918"/>
            <a:ext cx="2411506"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H="1">
            <a:off x="4840941" y="502024"/>
            <a:ext cx="53789" cy="295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6732494" y="475129"/>
            <a:ext cx="2250141" cy="3406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304800" y="1769292"/>
            <a:ext cx="11887200" cy="4801314"/>
          </a:xfrm>
          <a:prstGeom prst="rect">
            <a:avLst/>
          </a:prstGeom>
        </p:spPr>
        <p:txBody>
          <a:bodyPr wrap="square">
            <a:spAutoFit/>
          </a:bodyPr>
          <a:lstStyle/>
          <a:p>
            <a:pPr algn="ctr"/>
            <a:r>
              <a:rPr lang="ru-RU" b="1" u="sng" dirty="0" smtClean="0">
                <a:latin typeface="Times New Roman" pitchFamily="18" charset="0"/>
                <a:cs typeface="Times New Roman" pitchFamily="18" charset="0"/>
              </a:rPr>
              <a:t>при проведении работ подрядным способом</a:t>
            </a:r>
            <a:endParaRPr lang="ru-RU" b="1" dirty="0" smtClean="0">
              <a:latin typeface="Times New Roman" pitchFamily="18" charset="0"/>
              <a:cs typeface="Times New Roman" pitchFamily="18" charset="0"/>
            </a:endParaRPr>
          </a:p>
          <a:p>
            <a:pPr>
              <a:buFont typeface="Wingdings" pitchFamily="2" charset="2"/>
              <a:buChar char="Ø"/>
            </a:pPr>
            <a:r>
              <a:rPr lang="ru-RU" dirty="0" smtClean="0">
                <a:latin typeface="Times New Roman" pitchFamily="18" charset="0"/>
                <a:cs typeface="Times New Roman" pitchFamily="18" charset="0"/>
              </a:rPr>
              <a:t>договор подряда на выполнение указанных работ</a:t>
            </a:r>
          </a:p>
          <a:p>
            <a:pPr>
              <a:buFont typeface="Wingdings" pitchFamily="2" charset="2"/>
              <a:buChar char="Ø"/>
            </a:pPr>
            <a:r>
              <a:rPr lang="ru-RU" dirty="0" smtClean="0">
                <a:latin typeface="Times New Roman" pitchFamily="18" charset="0"/>
                <a:cs typeface="Times New Roman" pitchFamily="18" charset="0"/>
              </a:rPr>
              <a:t> акт о приемке выполненных работ (форма КС-2) </a:t>
            </a:r>
          </a:p>
          <a:p>
            <a:pPr>
              <a:buFont typeface="Wingdings" pitchFamily="2" charset="2"/>
              <a:buChar char="Ø"/>
            </a:pPr>
            <a:r>
              <a:rPr lang="ru-RU" dirty="0" smtClean="0">
                <a:latin typeface="Times New Roman" pitchFamily="18" charset="0"/>
                <a:cs typeface="Times New Roman" pitchFamily="18" charset="0"/>
              </a:rPr>
              <a:t>справка о выполненных работах и произведенных затратах (форма КС-3) </a:t>
            </a:r>
          </a:p>
          <a:p>
            <a:pPr>
              <a:buFont typeface="Wingdings" pitchFamily="2" charset="2"/>
              <a:buChar char="Ø"/>
            </a:pPr>
            <a:r>
              <a:rPr lang="ru-RU" dirty="0" smtClean="0">
                <a:latin typeface="Times New Roman" pitchFamily="18" charset="0"/>
                <a:cs typeface="Times New Roman" pitchFamily="18" charset="0"/>
              </a:rPr>
              <a:t>товарные накладные на материалы (в случае строительства из материалов заказчика)</a:t>
            </a:r>
          </a:p>
          <a:p>
            <a:pPr>
              <a:buFont typeface="Wingdings" pitchFamily="2" charset="2"/>
              <a:buChar char="Ø"/>
            </a:pPr>
            <a:r>
              <a:rPr lang="ru-RU" dirty="0" smtClean="0">
                <a:latin typeface="Times New Roman" pitchFamily="18" charset="0"/>
                <a:cs typeface="Times New Roman" pitchFamily="18" charset="0"/>
              </a:rPr>
              <a:t> счетов-фактуры (или счетов) на оплату приобретенных (приобретаемых) строительных материалов, </a:t>
            </a:r>
          </a:p>
          <a:p>
            <a:pPr>
              <a:buFont typeface="Wingdings" pitchFamily="2" charset="2"/>
              <a:buChar char="Ø"/>
            </a:pPr>
            <a:r>
              <a:rPr lang="ru-RU" dirty="0" smtClean="0">
                <a:latin typeface="Times New Roman" pitchFamily="18" charset="0"/>
                <a:cs typeface="Times New Roman" pitchFamily="18" charset="0"/>
              </a:rPr>
              <a:t>акт приема-передачи строительных материалов подрядчику, </a:t>
            </a:r>
          </a:p>
          <a:p>
            <a:pPr>
              <a:buFont typeface="Wingdings" pitchFamily="2" charset="2"/>
              <a:buChar char="Ø"/>
            </a:pPr>
            <a:r>
              <a:rPr lang="ru-RU" dirty="0" smtClean="0">
                <a:latin typeface="Times New Roman" pitchFamily="18" charset="0"/>
                <a:cs typeface="Times New Roman" pitchFamily="18" charset="0"/>
              </a:rPr>
              <a:t>график выполнения строительно-монтажных работ, заверенных заказчиком и подрядчиком</a:t>
            </a:r>
          </a:p>
          <a:p>
            <a:pPr algn="ctr"/>
            <a:r>
              <a:rPr lang="ru-RU" b="1" u="sng" dirty="0" smtClean="0">
                <a:latin typeface="Times New Roman" pitchFamily="18" charset="0"/>
                <a:cs typeface="Times New Roman" pitchFamily="18" charset="0"/>
              </a:rPr>
              <a:t>при проведении работ хозяйственным способом</a:t>
            </a:r>
          </a:p>
          <a:p>
            <a:pPr>
              <a:buFont typeface="Wingdings" pitchFamily="2" charset="2"/>
              <a:buChar char="Ø"/>
            </a:pPr>
            <a:r>
              <a:rPr lang="ru-RU" dirty="0" smtClean="0">
                <a:latin typeface="Times New Roman" pitchFamily="18" charset="0"/>
                <a:cs typeface="Times New Roman" pitchFamily="18" charset="0"/>
              </a:rPr>
              <a:t>документы, подтверждающих приобретение строительных материалов</a:t>
            </a:r>
          </a:p>
          <a:p>
            <a:pPr>
              <a:buFont typeface="Wingdings" pitchFamily="2" charset="2"/>
              <a:buChar char="Ø"/>
            </a:pPr>
            <a:r>
              <a:rPr lang="ru-RU" dirty="0" smtClean="0">
                <a:latin typeface="Times New Roman" pitchFamily="18" charset="0"/>
                <a:cs typeface="Times New Roman" pitchFamily="18" charset="0"/>
              </a:rPr>
              <a:t> счетов-фактуры (или счетов) на оплату приобретенных (приобретаемых) строительных материалов, </a:t>
            </a:r>
          </a:p>
          <a:p>
            <a:pPr>
              <a:buFont typeface="Wingdings" pitchFamily="2" charset="2"/>
              <a:buChar char="Ø"/>
            </a:pPr>
            <a:r>
              <a:rPr lang="ru-RU" dirty="0" smtClean="0">
                <a:latin typeface="Times New Roman" pitchFamily="18" charset="0"/>
                <a:cs typeface="Times New Roman" pitchFamily="18" charset="0"/>
              </a:rPr>
              <a:t>дефектный акта или акт осмотра, </a:t>
            </a:r>
          </a:p>
          <a:p>
            <a:pPr>
              <a:buFont typeface="Wingdings" pitchFamily="2" charset="2"/>
              <a:buChar char="Ø"/>
            </a:pPr>
            <a:r>
              <a:rPr lang="ru-RU" dirty="0" smtClean="0">
                <a:latin typeface="Times New Roman" pitchFamily="18" charset="0"/>
                <a:cs typeface="Times New Roman" pitchFamily="18" charset="0"/>
              </a:rPr>
              <a:t>накладные</a:t>
            </a:r>
          </a:p>
          <a:p>
            <a:pPr>
              <a:buFont typeface="Wingdings" pitchFamily="2" charset="2"/>
              <a:buChar char="Ø"/>
            </a:pPr>
            <a:r>
              <a:rPr lang="ru-RU" dirty="0" smtClean="0">
                <a:latin typeface="Times New Roman" pitchFamily="18" charset="0"/>
                <a:cs typeface="Times New Roman" pitchFamily="18" charset="0"/>
              </a:rPr>
              <a:t> акт приема-передачи строительных материалов </a:t>
            </a:r>
          </a:p>
          <a:p>
            <a:pPr>
              <a:buFont typeface="Wingdings" pitchFamily="2" charset="2"/>
              <a:buChar char="Ø"/>
            </a:pPr>
            <a:r>
              <a:rPr lang="ru-RU" dirty="0" smtClean="0">
                <a:latin typeface="Times New Roman" pitchFamily="18" charset="0"/>
                <a:cs typeface="Times New Roman" pitchFamily="18" charset="0"/>
              </a:rPr>
              <a:t>акт на списание строительных материалов, </a:t>
            </a:r>
          </a:p>
          <a:p>
            <a:pPr>
              <a:buFont typeface="Wingdings" pitchFamily="2" charset="2"/>
              <a:buChar char="Ø"/>
            </a:pPr>
            <a:r>
              <a:rPr lang="ru-RU" dirty="0" smtClean="0">
                <a:latin typeface="Times New Roman" pitchFamily="18" charset="0"/>
                <a:cs typeface="Times New Roman" pitchFamily="18" charset="0"/>
              </a:rPr>
              <a:t>приказа о назначении ответственного лица за строительные работы</a:t>
            </a:r>
          </a:p>
          <a:p>
            <a:pPr>
              <a:buFont typeface="Wingdings" pitchFamily="2" charset="2"/>
              <a:buChar char="Ø"/>
            </a:pPr>
            <a:r>
              <a:rPr lang="ru-RU" dirty="0" smtClean="0">
                <a:latin typeface="Times New Roman" pitchFamily="18" charset="0"/>
                <a:cs typeface="Times New Roman" pitchFamily="18" charset="0"/>
              </a:rPr>
              <a:t> график проведения работ хозяйственным способом</a:t>
            </a:r>
            <a:endParaRPr lang="ru-RU" dirty="0">
              <a:latin typeface="Times New Roman" pitchFamily="18" charset="0"/>
              <a:cs typeface="Times New Roman" pitchFamily="18" charset="0"/>
            </a:endParaRPr>
          </a:p>
        </p:txBody>
      </p:sp>
    </p:spTree>
  </p:cSld>
  <p:clrMapOvr>
    <a:masterClrMapping/>
  </p:clrMapOvr>
  <p:transition>
    <p:wipe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67082" y="388221"/>
            <a:ext cx="6096000" cy="2120068"/>
          </a:xfrm>
          <a:prstGeom prst="rect">
            <a:avLst/>
          </a:prstGeom>
        </p:spPr>
        <p:txBody>
          <a:bodyPr>
            <a:spAutoFit/>
          </a:bodyPr>
          <a:lstStyle/>
          <a:p>
            <a:pPr algn="just">
              <a:lnSpc>
                <a:spcPct val="150000"/>
              </a:lnSpc>
              <a:buFont typeface="Wingdings" pitchFamily="2" charset="2"/>
              <a:buChar char="Ø"/>
            </a:pPr>
            <a:r>
              <a:rPr lang="ru-RU" dirty="0" smtClean="0">
                <a:latin typeface="Times New Roman" pitchFamily="18" charset="0"/>
                <a:cs typeface="Times New Roman" pitchFamily="18" charset="0"/>
              </a:rPr>
              <a:t>локальная смета </a:t>
            </a:r>
          </a:p>
          <a:p>
            <a:pPr algn="just">
              <a:lnSpc>
                <a:spcPct val="150000"/>
              </a:lnSpc>
              <a:buFont typeface="Wingdings" pitchFamily="2" charset="2"/>
              <a:buChar char="Ø"/>
            </a:pPr>
            <a:r>
              <a:rPr lang="ru-RU" dirty="0" smtClean="0">
                <a:latin typeface="Times New Roman" pitchFamily="18" charset="0"/>
                <a:cs typeface="Times New Roman" pitchFamily="18" charset="0"/>
              </a:rPr>
              <a:t>договор на подключение к электрическим, </a:t>
            </a:r>
            <a:r>
              <a:rPr lang="ru-RU" dirty="0" err="1" smtClean="0">
                <a:latin typeface="Times New Roman" pitchFamily="18" charset="0"/>
                <a:cs typeface="Times New Roman" pitchFamily="18" charset="0"/>
              </a:rPr>
              <a:t>водо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газо</a:t>
            </a:r>
            <a:r>
              <a:rPr lang="ru-RU" dirty="0" smtClean="0">
                <a:latin typeface="Times New Roman" pitchFamily="18" charset="0"/>
                <a:cs typeface="Times New Roman" pitchFamily="18" charset="0"/>
              </a:rPr>
              <a:t>- и теплопроводным сетям, </a:t>
            </a:r>
          </a:p>
          <a:p>
            <a:pPr algn="just">
              <a:lnSpc>
                <a:spcPct val="150000"/>
              </a:lnSpc>
              <a:buFont typeface="Wingdings" pitchFamily="2" charset="2"/>
              <a:buChar char="Ø"/>
            </a:pPr>
            <a:r>
              <a:rPr lang="ru-RU" dirty="0" smtClean="0">
                <a:latin typeface="Times New Roman" pitchFamily="18" charset="0"/>
                <a:cs typeface="Times New Roman" pitchFamily="18" charset="0"/>
              </a:rPr>
              <a:t>счета-фактуры (или счета) на оплату выполненных работ</a:t>
            </a:r>
          </a:p>
          <a:p>
            <a:pPr algn="just">
              <a:lnSpc>
                <a:spcPct val="150000"/>
              </a:lnSpc>
              <a:buFont typeface="Wingdings" pitchFamily="2" charset="2"/>
              <a:buChar char="Ø"/>
            </a:pPr>
            <a:r>
              <a:rPr lang="ru-RU" dirty="0" smtClean="0">
                <a:latin typeface="Times New Roman" pitchFamily="18" charset="0"/>
                <a:cs typeface="Times New Roman" pitchFamily="18" charset="0"/>
              </a:rPr>
              <a:t> акт сдачи-приемки выполненных работ</a:t>
            </a:r>
            <a:endParaRPr lang="ru-RU" dirty="0">
              <a:latin typeface="Times New Roman" pitchFamily="18" charset="0"/>
              <a:cs typeface="Times New Roman" pitchFamily="18" charset="0"/>
            </a:endParaRP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6847" y="1894822"/>
            <a:ext cx="3808506" cy="22142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Прямоугольник 4"/>
          <p:cNvSpPr/>
          <p:nvPr/>
        </p:nvSpPr>
        <p:spPr>
          <a:xfrm>
            <a:off x="188259" y="448235"/>
            <a:ext cx="4823011" cy="1323439"/>
          </a:xfrm>
          <a:prstGeom prst="rect">
            <a:avLst/>
          </a:prstGeom>
        </p:spPr>
        <p:txBody>
          <a:bodyPr wrap="square">
            <a:spAutoFit/>
          </a:bodyPr>
          <a:lstStyle/>
          <a:p>
            <a:pPr algn="ctr"/>
            <a:r>
              <a:rPr lang="ru-RU" sz="1600" i="1" dirty="0" smtClean="0">
                <a:latin typeface="Times New Roman" pitchFamily="18" charset="0"/>
                <a:cs typeface="Times New Roman" pitchFamily="18" charset="0"/>
              </a:rPr>
              <a:t>в случае использования средств гранта на подключение производственных и складских зданий, помещений, пристроек и (или) сооружений, необходимых для производства, хранения и переработки с/</a:t>
            </a:r>
            <a:r>
              <a:rPr lang="ru-RU" sz="1600" i="1" dirty="0" err="1" smtClean="0">
                <a:latin typeface="Times New Roman" pitchFamily="18" charset="0"/>
                <a:cs typeface="Times New Roman" pitchFamily="18" charset="0"/>
              </a:rPr>
              <a:t>х</a:t>
            </a:r>
            <a:r>
              <a:rPr lang="ru-RU" sz="1600" i="1" dirty="0" smtClean="0">
                <a:latin typeface="Times New Roman" pitchFamily="18" charset="0"/>
                <a:cs typeface="Times New Roman" pitchFamily="18" charset="0"/>
              </a:rPr>
              <a:t> продукции, к инженерным сетям</a:t>
            </a:r>
            <a:endParaRPr lang="ru-RU" sz="1600" i="1" dirty="0">
              <a:latin typeface="Times New Roman" pitchFamily="18" charset="0"/>
              <a:cs typeface="Times New Roman" pitchFamily="18" charset="0"/>
            </a:endParaRP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8918" y="4657197"/>
            <a:ext cx="3650095" cy="20550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Прямоугольник 10"/>
          <p:cNvSpPr/>
          <p:nvPr/>
        </p:nvSpPr>
        <p:spPr>
          <a:xfrm>
            <a:off x="403412" y="4522259"/>
            <a:ext cx="3908612" cy="923330"/>
          </a:xfrm>
          <a:prstGeom prst="rect">
            <a:avLst/>
          </a:prstGeom>
        </p:spPr>
        <p:txBody>
          <a:bodyPr wrap="square">
            <a:spAutoFit/>
          </a:bodyPr>
          <a:lstStyle/>
          <a:p>
            <a:pPr algn="ctr"/>
            <a:r>
              <a:rPr lang="ru-RU" i="1" dirty="0" smtClean="0">
                <a:latin typeface="Times New Roman" pitchFamily="18" charset="0"/>
                <a:cs typeface="Times New Roman" pitchFamily="18" charset="0"/>
              </a:rPr>
              <a:t>приобретение земельных участков из земель сельскохозяйственного назначения</a:t>
            </a:r>
            <a:endParaRPr lang="ru-RU" dirty="0"/>
          </a:p>
        </p:txBody>
      </p:sp>
      <p:sp>
        <p:nvSpPr>
          <p:cNvPr id="12" name="Прямоугольник 11"/>
          <p:cNvSpPr/>
          <p:nvPr/>
        </p:nvSpPr>
        <p:spPr>
          <a:xfrm>
            <a:off x="5289176" y="5108339"/>
            <a:ext cx="6902824" cy="1338828"/>
          </a:xfrm>
          <a:prstGeom prst="rect">
            <a:avLst/>
          </a:prstGeom>
        </p:spPr>
        <p:txBody>
          <a:bodyPr wrap="square">
            <a:spAutoFit/>
          </a:bodyPr>
          <a:lstStyle/>
          <a:p>
            <a:pPr algn="just">
              <a:lnSpc>
                <a:spcPct val="150000"/>
              </a:lnSpc>
              <a:buFont typeface="Wingdings" pitchFamily="2" charset="2"/>
              <a:buChar char="Ø"/>
            </a:pPr>
            <a:r>
              <a:rPr lang="ru-RU" dirty="0" smtClean="0">
                <a:latin typeface="Times New Roman" pitchFamily="18" charset="0"/>
                <a:cs typeface="Times New Roman" pitchFamily="18" charset="0"/>
              </a:rPr>
              <a:t>договор купли-продажи земельного участка </a:t>
            </a:r>
          </a:p>
          <a:p>
            <a:pPr algn="just">
              <a:lnSpc>
                <a:spcPct val="150000"/>
              </a:lnSpc>
              <a:buFont typeface="Wingdings" pitchFamily="2" charset="2"/>
              <a:buChar char="Ø"/>
            </a:pPr>
            <a:r>
              <a:rPr lang="ru-RU" dirty="0" smtClean="0">
                <a:latin typeface="Times New Roman" pitchFamily="18" charset="0"/>
                <a:cs typeface="Times New Roman" pitchFamily="18" charset="0"/>
              </a:rPr>
              <a:t>документы, удостоверяющие государственную регистрацию права собственности победителя конкурса.</a:t>
            </a:r>
            <a:endParaRPr lang="ru-RU" dirty="0">
              <a:latin typeface="Times New Roman" pitchFamily="18" charset="0"/>
              <a:cs typeface="Times New Roman" pitchFamily="18" charset="0"/>
            </a:endParaRPr>
          </a:p>
        </p:txBody>
      </p:sp>
    </p:spTree>
  </p:cSld>
  <p:clrMapOvr>
    <a:masterClrMapping/>
  </p:clrMapOvr>
  <p:transition>
    <p:wipe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2400" y="0"/>
            <a:ext cx="5056095" cy="1077218"/>
          </a:xfrm>
          <a:prstGeom prst="rect">
            <a:avLst/>
          </a:prstGeom>
        </p:spPr>
        <p:txBody>
          <a:bodyPr wrap="square">
            <a:spAutoFit/>
          </a:bodyPr>
          <a:lstStyle/>
          <a:p>
            <a:r>
              <a:rPr lang="ru-RU" sz="1600" i="1" dirty="0" smtClean="0">
                <a:latin typeface="Times New Roman" pitchFamily="18" charset="0"/>
                <a:cs typeface="Times New Roman" pitchFamily="18" charset="0"/>
              </a:rPr>
              <a:t>в случае использования средств гранта на выплату </a:t>
            </a:r>
            <a:r>
              <a:rPr lang="ru-RU" sz="1600" b="1" i="1" dirty="0" smtClean="0">
                <a:latin typeface="Times New Roman" pitchFamily="18" charset="0"/>
                <a:cs typeface="Times New Roman" pitchFamily="18" charset="0"/>
              </a:rPr>
              <a:t>авансовых платежей </a:t>
            </a:r>
            <a:r>
              <a:rPr lang="ru-RU" sz="1600" i="1" dirty="0" smtClean="0">
                <a:latin typeface="Times New Roman" pitchFamily="18" charset="0"/>
                <a:cs typeface="Times New Roman" pitchFamily="18" charset="0"/>
              </a:rPr>
              <a:t>по договорам на приобретение сельскохозяйственных животных, рыбопосадочного материала и сельскохозяйственной техники </a:t>
            </a:r>
            <a:endParaRPr lang="ru-RU" sz="1600" i="1" dirty="0">
              <a:latin typeface="Times New Roman" pitchFamily="18" charset="0"/>
              <a:cs typeface="Times New Roman" pitchFamily="18" charset="0"/>
            </a:endParaRPr>
          </a:p>
        </p:txBody>
      </p:sp>
      <p:sp>
        <p:nvSpPr>
          <p:cNvPr id="3" name="Прямоугольник 2"/>
          <p:cNvSpPr/>
          <p:nvPr/>
        </p:nvSpPr>
        <p:spPr>
          <a:xfrm>
            <a:off x="5298142" y="282207"/>
            <a:ext cx="6768352" cy="1200329"/>
          </a:xfrm>
          <a:prstGeom prst="rect">
            <a:avLst/>
          </a:prstGeom>
        </p:spPr>
        <p:txBody>
          <a:bodyPr wrap="square">
            <a:spAutoFit/>
          </a:bodyPr>
          <a:lstStyle/>
          <a:p>
            <a:pPr algn="just">
              <a:lnSpc>
                <a:spcPct val="150000"/>
              </a:lnSpc>
              <a:buFont typeface="Wingdings" pitchFamily="2" charset="2"/>
              <a:buChar char="Ø"/>
            </a:pPr>
            <a:r>
              <a:rPr lang="ru-RU" sz="1600" dirty="0" smtClean="0">
                <a:solidFill>
                  <a:srgbClr val="FF0000"/>
                </a:solidFill>
                <a:latin typeface="Times New Roman" pitchFamily="18" charset="0"/>
                <a:cs typeface="Times New Roman" pitchFamily="18" charset="0"/>
              </a:rPr>
              <a:t>договор поставки (купли-продажи) с/</a:t>
            </a:r>
            <a:r>
              <a:rPr lang="ru-RU" sz="1600" dirty="0" err="1" smtClean="0">
                <a:solidFill>
                  <a:srgbClr val="FF0000"/>
                </a:solidFill>
                <a:latin typeface="Times New Roman" pitchFamily="18" charset="0"/>
                <a:cs typeface="Times New Roman" pitchFamily="18" charset="0"/>
              </a:rPr>
              <a:t>х</a:t>
            </a:r>
            <a:r>
              <a:rPr lang="ru-RU" sz="1600" dirty="0" smtClean="0">
                <a:solidFill>
                  <a:srgbClr val="FF0000"/>
                </a:solidFill>
                <a:latin typeface="Times New Roman" pitchFamily="18" charset="0"/>
                <a:cs typeface="Times New Roman" pitchFamily="18" charset="0"/>
              </a:rPr>
              <a:t> животных (кроме свиней) и птицы</a:t>
            </a:r>
          </a:p>
          <a:p>
            <a:pPr algn="just">
              <a:lnSpc>
                <a:spcPct val="150000"/>
              </a:lnSpc>
              <a:buFont typeface="Wingdings" pitchFamily="2" charset="2"/>
              <a:buChar char="Ø"/>
            </a:pPr>
            <a:r>
              <a:rPr lang="ru-RU" sz="1600" dirty="0" smtClean="0">
                <a:solidFill>
                  <a:srgbClr val="FF0000"/>
                </a:solidFill>
                <a:latin typeface="Times New Roman" pitchFamily="18" charset="0"/>
                <a:cs typeface="Times New Roman" pitchFamily="18" charset="0"/>
              </a:rPr>
              <a:t> счета-фактуры (или счета) на оплату приобретенных (приобретаемых) с/</a:t>
            </a:r>
            <a:r>
              <a:rPr lang="ru-RU" sz="1600" dirty="0" err="1" smtClean="0">
                <a:solidFill>
                  <a:srgbClr val="FF0000"/>
                </a:solidFill>
                <a:latin typeface="Times New Roman" pitchFamily="18" charset="0"/>
                <a:cs typeface="Times New Roman" pitchFamily="18" charset="0"/>
              </a:rPr>
              <a:t>х</a:t>
            </a:r>
            <a:r>
              <a:rPr lang="ru-RU" sz="1600" dirty="0" smtClean="0">
                <a:solidFill>
                  <a:srgbClr val="FF0000"/>
                </a:solidFill>
                <a:latin typeface="Times New Roman" pitchFamily="18" charset="0"/>
                <a:cs typeface="Times New Roman" pitchFamily="18" charset="0"/>
              </a:rPr>
              <a:t> животных.</a:t>
            </a:r>
          </a:p>
        </p:txBody>
      </p:sp>
      <p:sp>
        <p:nvSpPr>
          <p:cNvPr id="4" name="Прямоугольник 3"/>
          <p:cNvSpPr/>
          <p:nvPr/>
        </p:nvSpPr>
        <p:spPr>
          <a:xfrm>
            <a:off x="5378824" y="1429687"/>
            <a:ext cx="6284260" cy="1200329"/>
          </a:xfrm>
          <a:prstGeom prst="rect">
            <a:avLst/>
          </a:prstGeom>
        </p:spPr>
        <p:txBody>
          <a:bodyPr wrap="square">
            <a:spAutoFit/>
          </a:bodyPr>
          <a:lstStyle/>
          <a:p>
            <a:pPr algn="just">
              <a:lnSpc>
                <a:spcPct val="150000"/>
              </a:lnSpc>
              <a:buFont typeface="Wingdings" pitchFamily="2" charset="2"/>
              <a:buChar char="Ø"/>
            </a:pPr>
            <a:r>
              <a:rPr lang="ru-RU" sz="1600" dirty="0" smtClean="0">
                <a:solidFill>
                  <a:srgbClr val="FF0000"/>
                </a:solidFill>
                <a:latin typeface="Times New Roman" pitchFamily="18" charset="0"/>
                <a:cs typeface="Times New Roman" pitchFamily="18" charset="0"/>
              </a:rPr>
              <a:t>договор поставки (купли-продажи) рыбопосадочного материала, </a:t>
            </a:r>
          </a:p>
          <a:p>
            <a:pPr algn="just">
              <a:lnSpc>
                <a:spcPct val="150000"/>
              </a:lnSpc>
              <a:buFont typeface="Wingdings" pitchFamily="2" charset="2"/>
              <a:buChar char="Ø"/>
            </a:pPr>
            <a:r>
              <a:rPr lang="ru-RU" sz="1600" dirty="0" smtClean="0">
                <a:solidFill>
                  <a:srgbClr val="FF0000"/>
                </a:solidFill>
                <a:latin typeface="Times New Roman" pitchFamily="18" charset="0"/>
                <a:cs typeface="Times New Roman" pitchFamily="18" charset="0"/>
              </a:rPr>
              <a:t>счета-фактуры (или счета) на оплату приобретенного (приобретаемого) рыбопосадочного материала</a:t>
            </a:r>
          </a:p>
        </p:txBody>
      </p:sp>
      <p:sp>
        <p:nvSpPr>
          <p:cNvPr id="5" name="Прямоугольник 4"/>
          <p:cNvSpPr/>
          <p:nvPr/>
        </p:nvSpPr>
        <p:spPr>
          <a:xfrm>
            <a:off x="188258" y="3057977"/>
            <a:ext cx="11833412" cy="2554545"/>
          </a:xfrm>
          <a:prstGeom prst="rect">
            <a:avLst/>
          </a:prstGeom>
        </p:spPr>
        <p:txBody>
          <a:bodyPr wrap="square">
            <a:spAutoFit/>
          </a:bodyPr>
          <a:lstStyle/>
          <a:p>
            <a:pPr algn="just">
              <a:buFont typeface="Wingdings" pitchFamily="2" charset="2"/>
              <a:buChar char="Ø"/>
            </a:pPr>
            <a:r>
              <a:rPr lang="ru-RU" sz="1600" dirty="0" smtClean="0">
                <a:solidFill>
                  <a:srgbClr val="FF0000"/>
                </a:solidFill>
                <a:latin typeface="Times New Roman" pitchFamily="18" charset="0"/>
                <a:cs typeface="Times New Roman" pitchFamily="18" charset="0"/>
              </a:rPr>
              <a:t>договоров поставки (купли-продажи)</a:t>
            </a:r>
          </a:p>
          <a:p>
            <a:pPr algn="just">
              <a:buFont typeface="Wingdings" pitchFamily="2" charset="2"/>
              <a:buChar char="Ø"/>
            </a:pPr>
            <a:r>
              <a:rPr lang="ru-RU" sz="1600" dirty="0" smtClean="0">
                <a:solidFill>
                  <a:srgbClr val="FF0000"/>
                </a:solidFill>
                <a:latin typeface="Times New Roman" pitchFamily="18" charset="0"/>
                <a:cs typeface="Times New Roman" pitchFamily="18" charset="0"/>
              </a:rPr>
              <a:t> счета-фактуры (или счета) на оплату приобретенной (приобретаемой) с/</a:t>
            </a:r>
            <a:r>
              <a:rPr lang="ru-RU" sz="1600" dirty="0" err="1" smtClean="0">
                <a:solidFill>
                  <a:srgbClr val="FF0000"/>
                </a:solidFill>
                <a:latin typeface="Times New Roman" pitchFamily="18" charset="0"/>
                <a:cs typeface="Times New Roman" pitchFamily="18" charset="0"/>
              </a:rPr>
              <a:t>х</a:t>
            </a:r>
            <a:r>
              <a:rPr lang="ru-RU" sz="1600" dirty="0" smtClean="0">
                <a:solidFill>
                  <a:srgbClr val="FF0000"/>
                </a:solidFill>
                <a:latin typeface="Times New Roman" pitchFamily="18" charset="0"/>
                <a:cs typeface="Times New Roman" pitchFamily="18" charset="0"/>
              </a:rPr>
              <a:t> техники</a:t>
            </a:r>
          </a:p>
          <a:p>
            <a:pPr algn="just">
              <a:buFont typeface="Wingdings" pitchFamily="2" charset="2"/>
              <a:buChar char="Ø"/>
            </a:pPr>
            <a:r>
              <a:rPr lang="ru-RU" sz="1600" dirty="0" smtClean="0">
                <a:solidFill>
                  <a:srgbClr val="FF0000"/>
                </a:solidFill>
                <a:latin typeface="Times New Roman" pitchFamily="18" charset="0"/>
                <a:cs typeface="Times New Roman" pitchFamily="18" charset="0"/>
              </a:rPr>
              <a:t> копии технических паспортов, сертификатов соответствия или иных документов, выданных лицом, система добровольной сертификации которого зарегистрирована Управлением развития информационного обеспечения и аккредитации Федерального агентства по техническому регулированию и метрологии </a:t>
            </a:r>
            <a:r>
              <a:rPr lang="ru-RU" sz="1600" u="sng" dirty="0" smtClean="0">
                <a:solidFill>
                  <a:srgbClr val="FF0000"/>
                </a:solidFill>
                <a:latin typeface="Times New Roman" pitchFamily="18" charset="0"/>
                <a:cs typeface="Times New Roman" pitchFamily="18" charset="0"/>
              </a:rPr>
              <a:t>либо</a:t>
            </a:r>
            <a:r>
              <a:rPr lang="ru-RU" sz="1600" dirty="0" smtClean="0">
                <a:solidFill>
                  <a:srgbClr val="FF0000"/>
                </a:solidFill>
                <a:latin typeface="Times New Roman" pitchFamily="18" charset="0"/>
                <a:cs typeface="Times New Roman" pitchFamily="18" charset="0"/>
              </a:rPr>
              <a:t> федеральным бюджетным учреждением "Государственный региональный центр стандартизации, метрологии и испытаний в Кировской области", </a:t>
            </a:r>
          </a:p>
          <a:p>
            <a:pPr algn="just">
              <a:buFont typeface="Wingdings" pitchFamily="2" charset="2"/>
              <a:buChar char="Ø"/>
            </a:pPr>
            <a:r>
              <a:rPr lang="ru-RU" sz="1600" dirty="0" smtClean="0">
                <a:solidFill>
                  <a:srgbClr val="FF0000"/>
                </a:solidFill>
                <a:latin typeface="Times New Roman" pitchFamily="18" charset="0"/>
                <a:cs typeface="Times New Roman" pitchFamily="18" charset="0"/>
              </a:rPr>
              <a:t>или иного документа, выданного производителем или официальным представителем производителя, содержащего сведения об отнесении каждой из единиц приобретенной (приобретаемой) техники и (или) оборудования к тому или иному коду Общероссийского </a:t>
            </a:r>
            <a:r>
              <a:rPr lang="ru-RU" sz="1600" dirty="0" smtClean="0">
                <a:solidFill>
                  <a:srgbClr val="FF0000"/>
                </a:solidFill>
                <a:latin typeface="Times New Roman" pitchFamily="18" charset="0"/>
                <a:cs typeface="Times New Roman" pitchFamily="18" charset="0"/>
                <a:hlinkClick r:id="rId2"/>
              </a:rPr>
              <a:t>классификатора</a:t>
            </a:r>
            <a:r>
              <a:rPr lang="ru-RU" sz="1600" dirty="0" smtClean="0">
                <a:solidFill>
                  <a:srgbClr val="FF0000"/>
                </a:solidFill>
                <a:latin typeface="Times New Roman" pitchFamily="18" charset="0"/>
                <a:cs typeface="Times New Roman" pitchFamily="18" charset="0"/>
              </a:rPr>
              <a:t> продукции по видам экономической деятельности (ОКПД2) </a:t>
            </a:r>
            <a:r>
              <a:rPr lang="ru-RU" sz="1600" i="1" dirty="0" smtClean="0">
                <a:solidFill>
                  <a:srgbClr val="FF0000"/>
                </a:solidFill>
                <a:latin typeface="Times New Roman" pitchFamily="18" charset="0"/>
                <a:cs typeface="Times New Roman" pitchFamily="18" charset="0"/>
              </a:rPr>
              <a:t>ОК 034-2014 (КПЕС 2008), утвержденного приказом Федерального агентства по техническому регулированию и метрологии от 31.01.2014 N 14-ст .</a:t>
            </a:r>
          </a:p>
        </p:txBody>
      </p:sp>
      <p:sp>
        <p:nvSpPr>
          <p:cNvPr id="6" name="Прямоугольник 5"/>
          <p:cNvSpPr/>
          <p:nvPr/>
        </p:nvSpPr>
        <p:spPr>
          <a:xfrm>
            <a:off x="206188" y="6096942"/>
            <a:ext cx="11779623" cy="646331"/>
          </a:xfrm>
          <a:prstGeom prst="rect">
            <a:avLst/>
          </a:prstGeom>
        </p:spPr>
        <p:txBody>
          <a:bodyPr wrap="square">
            <a:spAutoFit/>
          </a:bodyPr>
          <a:lstStyle/>
          <a:p>
            <a:pPr algn="ctr"/>
            <a:r>
              <a:rPr lang="ru-RU" b="1" dirty="0" smtClean="0">
                <a:latin typeface="Times New Roman" pitchFamily="18" charset="0"/>
                <a:cs typeface="Times New Roman" pitchFamily="18" charset="0"/>
              </a:rPr>
              <a:t>При этом договоры поставки (купли-продажи) должны содержать условие выплаты авансового платежа. </a:t>
            </a:r>
          </a:p>
          <a:p>
            <a:pPr algn="ctr"/>
            <a:r>
              <a:rPr lang="ru-RU" b="1" dirty="0" smtClean="0">
                <a:latin typeface="Times New Roman" pitchFamily="18" charset="0"/>
                <a:cs typeface="Times New Roman" pitchFamily="18" charset="0"/>
              </a:rPr>
              <a:t>Акт приема-передачи в таком случае представляется после поставки товара. </a:t>
            </a:r>
            <a:endParaRPr lang="ru-RU" b="1" dirty="0">
              <a:latin typeface="Times New Roman" pitchFamily="18" charset="0"/>
              <a:cs typeface="Times New Roman" pitchFamily="18" charset="0"/>
            </a:endParaRPr>
          </a:p>
        </p:txBody>
      </p:sp>
      <p:pic>
        <p:nvPicPr>
          <p:cNvPr id="2050" name="Picture 2" descr="Аванс, HD, лого, png | PNGWing"/>
          <p:cNvPicPr>
            <a:picLocks noChangeAspect="1" noChangeArrowheads="1"/>
          </p:cNvPicPr>
          <p:nvPr/>
        </p:nvPicPr>
        <p:blipFill>
          <a:blip r:embed="rId3" cstate="print"/>
          <a:srcRect l="6511" t="25585" r="7351" b="25515"/>
          <a:stretch>
            <a:fillRect/>
          </a:stretch>
        </p:blipFill>
        <p:spPr bwMode="auto">
          <a:xfrm>
            <a:off x="9839084" y="2223247"/>
            <a:ext cx="2352916" cy="1335741"/>
          </a:xfrm>
          <a:prstGeom prst="rect">
            <a:avLst/>
          </a:prstGeom>
          <a:noFill/>
        </p:spPr>
      </p:pic>
      <p:sp>
        <p:nvSpPr>
          <p:cNvPr id="8" name="Прямоугольник 7"/>
          <p:cNvSpPr/>
          <p:nvPr/>
        </p:nvSpPr>
        <p:spPr>
          <a:xfrm>
            <a:off x="116542" y="1204009"/>
            <a:ext cx="4814046" cy="1384995"/>
          </a:xfrm>
          <a:prstGeom prst="rect">
            <a:avLst/>
          </a:prstGeom>
        </p:spPr>
        <p:txBody>
          <a:bodyPr wrap="square">
            <a:spAutoFit/>
          </a:bodyPr>
          <a:lstStyle/>
          <a:p>
            <a:pPr algn="just"/>
            <a:r>
              <a:rPr lang="ru-RU" sz="1200" dirty="0" smtClean="0">
                <a:latin typeface="Times New Roman" pitchFamily="18" charset="0"/>
                <a:cs typeface="Times New Roman" pitchFamily="18" charset="0"/>
              </a:rPr>
              <a:t>Аванс представляет собой денежную сумму, уплачиваемую одной стороной договора в пользу другой в счет причитающихся с нее платежей до момента осуществления последней исполнения своего обязательства. Аванс по своей правовой природе является предварительным платежом, не выполняющим обеспечительной функции, поэтому независимо от причин неисполнения обязательств сторона, получившая соответствующую сумму, обязана его вернуть. </a:t>
            </a:r>
            <a:endParaRPr lang="ru-RU" sz="1200" dirty="0">
              <a:latin typeface="Times New Roman" pitchFamily="18" charset="0"/>
              <a:cs typeface="Times New Roman" pitchFamily="18" charset="0"/>
            </a:endParaRPr>
          </a:p>
        </p:txBody>
      </p:sp>
    </p:spTree>
  </p:cSld>
  <p:clrMapOvr>
    <a:masterClrMapping/>
  </p:clrMapOvr>
  <p:transition>
    <p:wipe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7224" y="667436"/>
            <a:ext cx="11842375" cy="923330"/>
          </a:xfrm>
          <a:prstGeom prst="rect">
            <a:avLst/>
          </a:prstGeom>
        </p:spPr>
        <p:txBody>
          <a:bodyPr wrap="square">
            <a:spAutoFit/>
          </a:bodyPr>
          <a:lstStyle/>
          <a:p>
            <a:pPr algn="just"/>
            <a:r>
              <a:rPr lang="ru-RU" dirty="0" smtClean="0">
                <a:solidFill>
                  <a:srgbClr val="FF0000"/>
                </a:solidFill>
                <a:latin typeface="Times New Roman" pitchFamily="18" charset="0"/>
                <a:cs typeface="Times New Roman" pitchFamily="18" charset="0"/>
              </a:rPr>
              <a:t>Выписки со счета получателя гранта, платежные поручения с отметкой банка об оплате и иные платежные документы - </a:t>
            </a:r>
            <a:r>
              <a:rPr lang="ru-RU" dirty="0" err="1" smtClean="0">
                <a:latin typeface="Times New Roman" pitchFamily="18" charset="0"/>
                <a:cs typeface="Times New Roman" pitchFamily="18" charset="0"/>
              </a:rPr>
              <a:t>документы</a:t>
            </a:r>
            <a:r>
              <a:rPr lang="ru-RU" dirty="0" smtClean="0">
                <a:latin typeface="Times New Roman" pitchFamily="18" charset="0"/>
                <a:cs typeface="Times New Roman" pitchFamily="18" charset="0"/>
              </a:rPr>
              <a:t>, подтверждающие, что оплата не менее 10% стоимости каждого наименования приобретений произведена за счет собственных средств получателя гранта.</a:t>
            </a:r>
            <a:endParaRPr lang="ru-RU" dirty="0">
              <a:latin typeface="Times New Roman" pitchFamily="18" charset="0"/>
              <a:cs typeface="Times New Roman" pitchFamily="18" charset="0"/>
            </a:endParaRPr>
          </a:p>
        </p:txBody>
      </p:sp>
      <p:sp>
        <p:nvSpPr>
          <p:cNvPr id="4" name="Прямоугольник 3"/>
          <p:cNvSpPr/>
          <p:nvPr/>
        </p:nvSpPr>
        <p:spPr>
          <a:xfrm>
            <a:off x="179295" y="1632501"/>
            <a:ext cx="11761694" cy="646331"/>
          </a:xfrm>
          <a:prstGeom prst="rect">
            <a:avLst/>
          </a:prstGeom>
        </p:spPr>
        <p:txBody>
          <a:bodyPr wrap="square">
            <a:spAutoFit/>
          </a:bodyPr>
          <a:lstStyle/>
          <a:p>
            <a:pPr algn="just"/>
            <a:r>
              <a:rPr lang="ru-RU" dirty="0" smtClean="0">
                <a:solidFill>
                  <a:srgbClr val="FF0000"/>
                </a:solidFill>
                <a:latin typeface="Times New Roman" pitchFamily="18" charset="0"/>
                <a:cs typeface="Times New Roman" pitchFamily="18" charset="0"/>
              </a:rPr>
              <a:t>Платежные поручения </a:t>
            </a:r>
            <a:r>
              <a:rPr lang="ru-RU" dirty="0" smtClean="0">
                <a:latin typeface="Times New Roman" pitchFamily="18" charset="0"/>
                <a:cs typeface="Times New Roman" pitchFamily="18" charset="0"/>
              </a:rPr>
              <a:t>в 2 экземплярах на производимую за счет гранта и подтвержденную документами, оплату товаров, работ, услуг на сумму не более 90% их стоимости</a:t>
            </a:r>
            <a:endParaRPr lang="ru-RU" dirty="0">
              <a:latin typeface="Times New Roman" pitchFamily="18" charset="0"/>
              <a:cs typeface="Times New Roman" pitchFamily="18" charset="0"/>
            </a:endParaRPr>
          </a:p>
        </p:txBody>
      </p:sp>
      <p:sp>
        <p:nvSpPr>
          <p:cNvPr id="5" name="Прямоугольник 4"/>
          <p:cNvSpPr/>
          <p:nvPr/>
        </p:nvSpPr>
        <p:spPr>
          <a:xfrm>
            <a:off x="152400" y="2339805"/>
            <a:ext cx="11851341" cy="677108"/>
          </a:xfrm>
          <a:prstGeom prst="rect">
            <a:avLst/>
          </a:prstGeom>
        </p:spPr>
        <p:txBody>
          <a:bodyPr wrap="square">
            <a:spAutoFit/>
          </a:bodyPr>
          <a:lstStyle/>
          <a:p>
            <a:pPr algn="ctr"/>
            <a:r>
              <a:rPr lang="ru-RU" sz="2000" b="1" dirty="0" smtClean="0">
                <a:latin typeface="Times New Roman" pitchFamily="18" charset="0"/>
                <a:cs typeface="Times New Roman" pitchFamily="18" charset="0"/>
              </a:rPr>
              <a:t>Опись поданных документов </a:t>
            </a:r>
            <a:r>
              <a:rPr lang="ru-RU" dirty="0" smtClean="0">
                <a:latin typeface="Times New Roman" pitchFamily="18" charset="0"/>
                <a:cs typeface="Times New Roman" pitchFamily="18" charset="0"/>
              </a:rPr>
              <a:t>для расходования гранта в 2 экземплярах </a:t>
            </a:r>
            <a:r>
              <a:rPr lang="ru-RU" i="1" dirty="0" smtClean="0">
                <a:latin typeface="Times New Roman" pitchFamily="18" charset="0"/>
                <a:cs typeface="Times New Roman" pitchFamily="18" charset="0"/>
              </a:rPr>
              <a:t>по форме, утвержденной правовым актом министерства</a:t>
            </a:r>
            <a:endParaRPr lang="ru-RU" i="1" dirty="0">
              <a:latin typeface="Times New Roman" pitchFamily="18" charset="0"/>
              <a:cs typeface="Times New Roman" pitchFamily="18" charset="0"/>
            </a:endParaRPr>
          </a:p>
        </p:txBody>
      </p:sp>
      <p:sp>
        <p:nvSpPr>
          <p:cNvPr id="6" name="Прямоугольник 5"/>
          <p:cNvSpPr/>
          <p:nvPr/>
        </p:nvSpPr>
        <p:spPr>
          <a:xfrm>
            <a:off x="1" y="3676454"/>
            <a:ext cx="12048564" cy="646331"/>
          </a:xfrm>
          <a:prstGeom prst="rect">
            <a:avLst/>
          </a:prstGeom>
        </p:spPr>
        <p:txBody>
          <a:bodyPr wrap="square">
            <a:spAutoFit/>
          </a:bodyPr>
          <a:lstStyle/>
          <a:p>
            <a:pPr algn="ctr"/>
            <a:r>
              <a:rPr lang="ru-RU" b="1" dirty="0" smtClean="0">
                <a:solidFill>
                  <a:srgbClr val="0070C0"/>
                </a:solidFill>
                <a:latin typeface="Times New Roman" pitchFamily="18" charset="0"/>
                <a:cs typeface="Times New Roman" pitchFamily="18" charset="0"/>
              </a:rPr>
              <a:t>Если получен отказ в приеме документов, победитель конкурса </a:t>
            </a:r>
            <a:r>
              <a:rPr lang="ru-RU" b="1" u="sng" dirty="0" smtClean="0">
                <a:solidFill>
                  <a:srgbClr val="0070C0"/>
                </a:solidFill>
                <a:latin typeface="Times New Roman" pitchFamily="18" charset="0"/>
                <a:cs typeface="Times New Roman" pitchFamily="18" charset="0"/>
              </a:rPr>
              <a:t>после устранения </a:t>
            </a:r>
            <a:r>
              <a:rPr lang="ru-RU" b="1" dirty="0" smtClean="0">
                <a:solidFill>
                  <a:srgbClr val="0070C0"/>
                </a:solidFill>
                <a:latin typeface="Times New Roman" pitchFamily="18" charset="0"/>
                <a:cs typeface="Times New Roman" pitchFamily="18" charset="0"/>
              </a:rPr>
              <a:t>ошибок, вправе вновь подать документы</a:t>
            </a:r>
            <a:endParaRPr lang="ru-RU" b="1" dirty="0">
              <a:solidFill>
                <a:srgbClr val="0070C0"/>
              </a:solidFill>
              <a:latin typeface="Times New Roman" pitchFamily="18" charset="0"/>
              <a:cs typeface="Times New Roman" pitchFamily="18" charset="0"/>
            </a:endParaRPr>
          </a:p>
        </p:txBody>
      </p:sp>
      <p:sp>
        <p:nvSpPr>
          <p:cNvPr id="7" name="Прямоугольник 6"/>
          <p:cNvSpPr/>
          <p:nvPr/>
        </p:nvSpPr>
        <p:spPr>
          <a:xfrm>
            <a:off x="2680447" y="4760277"/>
            <a:ext cx="7046259" cy="1246495"/>
          </a:xfrm>
          <a:prstGeom prst="rect">
            <a:avLst/>
          </a:prstGeom>
        </p:spPr>
        <p:txBody>
          <a:bodyPr wrap="square">
            <a:spAutoFit/>
          </a:bodyPr>
          <a:lstStyle/>
          <a:p>
            <a:pPr algn="ctr"/>
            <a:r>
              <a:rPr lang="ru-RU" sz="2500" b="1" dirty="0" smtClean="0">
                <a:solidFill>
                  <a:srgbClr val="FF0000"/>
                </a:solidFill>
                <a:latin typeface="Times New Roman" pitchFamily="18" charset="0"/>
                <a:cs typeface="Times New Roman" pitchFamily="18" charset="0"/>
              </a:rPr>
              <a:t>Ответственность за недостоверность представляемых победителями конкурса документов несут победители конкурса</a:t>
            </a:r>
            <a:endParaRPr lang="ru-RU" sz="2500" b="1" dirty="0">
              <a:solidFill>
                <a:srgbClr val="FF0000"/>
              </a:solidFill>
              <a:latin typeface="Times New Roman" pitchFamily="18" charset="0"/>
              <a:cs typeface="Times New Roman" pitchFamily="18" charset="0"/>
            </a:endParaRPr>
          </a:p>
        </p:txBody>
      </p:sp>
      <p:pic>
        <p:nvPicPr>
          <p:cNvPr id="8" name="Рисунок 7" descr="https://cstor.nn2.ru/forum/data/forum/images/2019-04/229250258-esclamativo.jpg"/>
          <p:cNvPicPr/>
          <p:nvPr/>
        </p:nvPicPr>
        <p:blipFill>
          <a:blip r:embed="rId2" cstate="print"/>
          <a:srcRect l="22115" t="7276" r="26945" b="6686"/>
          <a:stretch>
            <a:fillRect/>
          </a:stretch>
        </p:blipFill>
        <p:spPr bwMode="auto">
          <a:xfrm>
            <a:off x="1870934" y="4428565"/>
            <a:ext cx="692971" cy="2268070"/>
          </a:xfrm>
          <a:prstGeom prst="rect">
            <a:avLst/>
          </a:prstGeom>
          <a:noFill/>
          <a:ln w="9525">
            <a:noFill/>
            <a:miter lim="800000"/>
            <a:headEnd/>
            <a:tailEnd/>
          </a:ln>
        </p:spPr>
      </p:pic>
      <p:pic>
        <p:nvPicPr>
          <p:cNvPr id="9" name="Рисунок 8" descr="https://cstor.nn2.ru/forum/data/forum/images/2019-04/229250258-esclamativo.jpg"/>
          <p:cNvPicPr/>
          <p:nvPr/>
        </p:nvPicPr>
        <p:blipFill>
          <a:blip r:embed="rId2" cstate="print"/>
          <a:srcRect l="22115" t="7276" r="26945" b="6686"/>
          <a:stretch>
            <a:fillRect/>
          </a:stretch>
        </p:blipFill>
        <p:spPr bwMode="auto">
          <a:xfrm>
            <a:off x="9885382" y="4455459"/>
            <a:ext cx="692971" cy="2226982"/>
          </a:xfrm>
          <a:prstGeom prst="rect">
            <a:avLst/>
          </a:prstGeom>
          <a:noFill/>
          <a:ln w="9525">
            <a:noFill/>
            <a:miter lim="800000"/>
            <a:headEnd/>
            <a:tailEnd/>
          </a:ln>
        </p:spPr>
      </p:pic>
    </p:spTree>
  </p:cSld>
  <p:clrMapOvr>
    <a:masterClrMapping/>
  </p:clrMapOvr>
  <p:transition>
    <p:wipe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436" y="0"/>
            <a:ext cx="10739863" cy="369332"/>
          </a:xfrm>
          <a:prstGeom prst="rect">
            <a:avLst/>
          </a:prstGeom>
          <a:noFill/>
        </p:spPr>
        <p:txBody>
          <a:bodyPr wrap="none" rtlCol="0">
            <a:spAutoFit/>
          </a:bodyPr>
          <a:lstStyle/>
          <a:p>
            <a:r>
              <a:rPr lang="ru-RU" b="1" dirty="0" smtClean="0">
                <a:latin typeface="Times New Roman" pitchFamily="18" charset="0"/>
                <a:cs typeface="Times New Roman" pitchFamily="18" charset="0"/>
              </a:rPr>
              <a:t>Пример составления пункта о цене, сроках и порядке оплаты по договору купли продажи имущества</a:t>
            </a:r>
            <a:endParaRPr lang="ru-RU" b="1" dirty="0">
              <a:latin typeface="Times New Roman" pitchFamily="18" charset="0"/>
              <a:cs typeface="Times New Roman" pitchFamily="18" charset="0"/>
            </a:endParaRPr>
          </a:p>
        </p:txBody>
      </p:sp>
      <p:pic>
        <p:nvPicPr>
          <p:cNvPr id="2051" name="Picture 3" descr="D:\Общие документы\ПРЕЗЕНТАЦИИ 2021\дог068.jpg"/>
          <p:cNvPicPr>
            <a:picLocks noChangeAspect="1" noChangeArrowheads="1"/>
          </p:cNvPicPr>
          <p:nvPr/>
        </p:nvPicPr>
        <p:blipFill>
          <a:blip r:embed="rId2" cstate="print"/>
          <a:srcRect l="8939" t="17921" r="11015" b="52108"/>
          <a:stretch>
            <a:fillRect/>
          </a:stretch>
        </p:blipFill>
        <p:spPr bwMode="auto">
          <a:xfrm>
            <a:off x="3469344" y="295835"/>
            <a:ext cx="5047496" cy="2599764"/>
          </a:xfrm>
          <a:prstGeom prst="rect">
            <a:avLst/>
          </a:prstGeom>
          <a:noFill/>
        </p:spPr>
      </p:pic>
      <p:pic>
        <p:nvPicPr>
          <p:cNvPr id="5" name="Picture 3" descr="D:\Общие документы\ПРЕЗЕНТАЦИИ 2021\дог068.jpg"/>
          <p:cNvPicPr>
            <a:picLocks noChangeAspect="1" noChangeArrowheads="1"/>
          </p:cNvPicPr>
          <p:nvPr/>
        </p:nvPicPr>
        <p:blipFill>
          <a:blip r:embed="rId2" cstate="print"/>
          <a:srcRect l="8939" t="57711" r="11015" b="38879"/>
          <a:stretch>
            <a:fillRect/>
          </a:stretch>
        </p:blipFill>
        <p:spPr bwMode="auto">
          <a:xfrm>
            <a:off x="3541060" y="3003176"/>
            <a:ext cx="5047496" cy="295835"/>
          </a:xfrm>
          <a:prstGeom prst="rect">
            <a:avLst/>
          </a:prstGeom>
          <a:noFill/>
        </p:spPr>
      </p:pic>
      <p:sp>
        <p:nvSpPr>
          <p:cNvPr id="7" name="TextBox 6"/>
          <p:cNvSpPr txBox="1"/>
          <p:nvPr/>
        </p:nvSpPr>
        <p:spPr>
          <a:xfrm>
            <a:off x="3612776" y="3272116"/>
            <a:ext cx="5038165" cy="3416320"/>
          </a:xfrm>
          <a:prstGeom prst="rect">
            <a:avLst/>
          </a:prstGeom>
          <a:noFill/>
        </p:spPr>
        <p:txBody>
          <a:bodyPr wrap="square" rtlCol="0">
            <a:spAutoFit/>
          </a:bodyPr>
          <a:lstStyle/>
          <a:p>
            <a:pPr algn="just"/>
            <a:r>
              <a:rPr lang="ru-RU" sz="1200" dirty="0" smtClean="0">
                <a:latin typeface="Times New Roman" pitchFamily="18" charset="0"/>
                <a:cs typeface="Times New Roman" pitchFamily="18" charset="0"/>
              </a:rPr>
              <a:t>3.2.1. Цена животных оплачивается в следующие сроки: </a:t>
            </a:r>
          </a:p>
          <a:p>
            <a:pPr algn="just"/>
            <a:r>
              <a:rPr lang="ru-RU" sz="1200" dirty="0" smtClean="0">
                <a:solidFill>
                  <a:srgbClr val="FF0000"/>
                </a:solidFill>
                <a:latin typeface="Times New Roman" pitchFamily="18" charset="0"/>
                <a:cs typeface="Times New Roman" pitchFamily="18" charset="0"/>
              </a:rPr>
              <a:t>3.2.1.1. платеж в размере 10% (собственные средства с расчетного счета Индивидуального предпринимателя (Ф.И.О) в размере 19 708 (девятнадцать тысяч семьсот восемь) рублей 00 копеек, осуществляется Покупателем на расчетный счет Продавца в течение 30 (тридцати) дней </a:t>
            </a:r>
            <a:r>
              <a:rPr lang="ru-RU" sz="1200" dirty="0" smtClean="0">
                <a:latin typeface="Times New Roman" pitchFamily="18" charset="0"/>
                <a:cs typeface="Times New Roman" pitchFamily="18" charset="0"/>
              </a:rPr>
              <a:t>с момента отбора Животных и постановки их на карантин в месте нахождения Продавца.</a:t>
            </a:r>
          </a:p>
          <a:p>
            <a:pPr algn="just"/>
            <a:r>
              <a:rPr lang="ru-RU" sz="1200" dirty="0" smtClean="0">
                <a:solidFill>
                  <a:srgbClr val="FF0000"/>
                </a:solidFill>
                <a:latin typeface="Times New Roman" pitchFamily="18" charset="0"/>
                <a:cs typeface="Times New Roman" pitchFamily="18" charset="0"/>
              </a:rPr>
              <a:t>3.2.1.2.</a:t>
            </a:r>
            <a:r>
              <a:rPr lang="ru-RU" sz="1200" dirty="0" smtClean="0">
                <a:latin typeface="Times New Roman" pitchFamily="18" charset="0"/>
                <a:cs typeface="Times New Roman" pitchFamily="18" charset="0"/>
              </a:rPr>
              <a:t> </a:t>
            </a:r>
            <a:r>
              <a:rPr lang="ru-RU" sz="1200" dirty="0" smtClean="0">
                <a:solidFill>
                  <a:srgbClr val="FF0000"/>
                </a:solidFill>
                <a:latin typeface="Times New Roman" pitchFamily="18" charset="0"/>
                <a:cs typeface="Times New Roman" pitchFamily="18" charset="0"/>
              </a:rPr>
              <a:t>Оплата в размере 90% (субсидия ) на финансовое обеспечение части затрат на создание и (или) развитие хозяйств по соглашению от (дата), №, идентификатор государственного контакта (№) (далее – субсидия) с лицевого счета(№), открытого в ОТДЕЛЕНИИ КИРОВ БАНКА РОССИИ// Управлении Федерального казначейства  по Кировской области от общей стоимости договора, предусмотренной настоящим договором, что составляет</a:t>
            </a:r>
          </a:p>
          <a:p>
            <a:pPr algn="just"/>
            <a:r>
              <a:rPr lang="ru-RU" sz="1200" dirty="0" smtClean="0">
                <a:solidFill>
                  <a:srgbClr val="FF0000"/>
                </a:solidFill>
                <a:latin typeface="Times New Roman" pitchFamily="18" charset="0"/>
                <a:cs typeface="Times New Roman" pitchFamily="18" charset="0"/>
              </a:rPr>
              <a:t>177 372 (сто семьдесят семь тысяч триста семьдесят два) рубля 00 копеек, без НДС, Покупатель перечисляет за животных на расчетный счет Продавца в течение 10 рабочих дней с момента подписания акта приема- передачи животных, товарной накладной и т.д. </a:t>
            </a:r>
            <a:endParaRPr lang="ru-RU" sz="1200" dirty="0">
              <a:solidFill>
                <a:srgbClr val="FF0000"/>
              </a:solidFill>
              <a:latin typeface="Times New Roman" pitchFamily="18" charset="0"/>
              <a:cs typeface="Times New Roman" pitchFamily="18" charset="0"/>
            </a:endParaRPr>
          </a:p>
        </p:txBody>
      </p:sp>
    </p:spTree>
  </p:cSld>
  <p:clrMapOvr>
    <a:masterClrMapping/>
  </p:clrMapOvr>
  <p:transition>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861944"/>
            <a:ext cx="12192000" cy="369332"/>
          </a:xfrm>
          <a:prstGeom prst="rect">
            <a:avLst/>
          </a:prstGeom>
          <a:noFill/>
        </p:spPr>
        <p:txBody>
          <a:bodyPr wrap="square" rtlCol="0">
            <a:spAutoFit/>
          </a:bodyPr>
          <a:lstStyle/>
          <a:p>
            <a:endParaRPr lang="ru-RU" dirty="0"/>
          </a:p>
        </p:txBody>
      </p:sp>
      <p:pic>
        <p:nvPicPr>
          <p:cNvPr id="54274" name="Picture 2" descr="https://rbsmi.ru/upload/iblock/f61/f612043aa9d8ab73ec0321cd0847c865.pn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1" name="TextBox 10"/>
          <p:cNvSpPr txBox="1"/>
          <p:nvPr/>
        </p:nvSpPr>
        <p:spPr>
          <a:xfrm>
            <a:off x="3124200" y="215900"/>
            <a:ext cx="6361678" cy="553998"/>
          </a:xfrm>
          <a:prstGeom prst="rect">
            <a:avLst/>
          </a:prstGeom>
          <a:noFill/>
        </p:spPr>
        <p:txBody>
          <a:bodyPr wrap="square" rtlCol="0">
            <a:spAutoFit/>
          </a:bodyPr>
          <a:lstStyle/>
          <a:p>
            <a:r>
              <a:rPr lang="ru-RU" sz="3000" b="1" dirty="0" smtClean="0">
                <a:latin typeface="Times New Roman" pitchFamily="18" charset="0"/>
                <a:cs typeface="Times New Roman" pitchFamily="18" charset="0"/>
              </a:rPr>
              <a:t>НОРМАТИВНО-ПРАВОВАЯ БАЗА</a:t>
            </a:r>
            <a:endParaRPr lang="ru-RU" sz="3000" b="1" dirty="0">
              <a:latin typeface="Times New Roman" pitchFamily="18" charset="0"/>
              <a:cs typeface="Times New Roman" pitchFamily="18" charset="0"/>
            </a:endParaRPr>
          </a:p>
        </p:txBody>
      </p:sp>
      <p:sp>
        <p:nvSpPr>
          <p:cNvPr id="17" name="TextBox 16"/>
          <p:cNvSpPr txBox="1"/>
          <p:nvPr/>
        </p:nvSpPr>
        <p:spPr>
          <a:xfrm>
            <a:off x="0" y="1427008"/>
            <a:ext cx="12191999" cy="1246495"/>
          </a:xfrm>
          <a:prstGeom prst="rect">
            <a:avLst/>
          </a:prstGeom>
          <a:noFill/>
        </p:spPr>
        <p:txBody>
          <a:bodyPr wrap="square" rtlCol="0">
            <a:spAutoFit/>
          </a:bodyPr>
          <a:lstStyle/>
          <a:p>
            <a:pPr algn="ctr"/>
            <a:r>
              <a:rPr lang="ru-RU" sz="2500" b="1" dirty="0" smtClean="0">
                <a:solidFill>
                  <a:prstClr val="black"/>
                </a:solidFill>
                <a:latin typeface="Times New Roman" pitchFamily="18" charset="0"/>
                <a:cs typeface="Times New Roman" pitchFamily="18" charset="0"/>
              </a:rPr>
              <a:t>Постановление  Правительства Кировской области от </a:t>
            </a:r>
          </a:p>
          <a:p>
            <a:pPr algn="ctr"/>
            <a:r>
              <a:rPr lang="ru-RU" sz="2500" b="1" dirty="0" smtClean="0">
                <a:solidFill>
                  <a:prstClr val="black"/>
                </a:solidFill>
                <a:latin typeface="Times New Roman" pitchFamily="18" charset="0"/>
                <a:cs typeface="Times New Roman" pitchFamily="18" charset="0"/>
              </a:rPr>
              <a:t>30.04.2021 № 224-П «О предоставлении грантов «</a:t>
            </a:r>
            <a:r>
              <a:rPr lang="ru-RU" sz="2500" b="1" dirty="0" err="1" smtClean="0">
                <a:solidFill>
                  <a:prstClr val="black"/>
                </a:solidFill>
                <a:latin typeface="Times New Roman" pitchFamily="18" charset="0"/>
                <a:cs typeface="Times New Roman" pitchFamily="18" charset="0"/>
              </a:rPr>
              <a:t>Агростартап</a:t>
            </a:r>
            <a:r>
              <a:rPr lang="ru-RU" sz="2500" b="1" dirty="0" smtClean="0">
                <a:solidFill>
                  <a:prstClr val="black"/>
                </a:solidFill>
                <a:latin typeface="Times New Roman" pitchFamily="18" charset="0"/>
                <a:cs typeface="Times New Roman" pitchFamily="18" charset="0"/>
              </a:rPr>
              <a:t>» из областного бюджета на создание и (или) развитие хозяйств»</a:t>
            </a:r>
            <a:endParaRPr lang="ru-RU" sz="2500" dirty="0"/>
          </a:p>
        </p:txBody>
      </p:sp>
      <p:sp>
        <p:nvSpPr>
          <p:cNvPr id="18" name="TextBox 17"/>
          <p:cNvSpPr txBox="1"/>
          <p:nvPr/>
        </p:nvSpPr>
        <p:spPr>
          <a:xfrm>
            <a:off x="0" y="2886701"/>
            <a:ext cx="12192000" cy="1631216"/>
          </a:xfrm>
          <a:prstGeom prst="rect">
            <a:avLst/>
          </a:prstGeom>
          <a:noFill/>
        </p:spPr>
        <p:txBody>
          <a:bodyPr wrap="square" rtlCol="0">
            <a:spAutoFit/>
          </a:bodyPr>
          <a:lstStyle/>
          <a:p>
            <a:pPr marL="0" lvl="1" algn="ctr"/>
            <a:r>
              <a:rPr lang="ru-RU" sz="2500" b="1" dirty="0" smtClean="0">
                <a:latin typeface="Times New Roman" pitchFamily="18" charset="0"/>
                <a:cs typeface="Times New Roman" pitchFamily="18" charset="0"/>
              </a:rPr>
              <a:t>Распоряжение министерства сельского хозяйства и продовольствия Кировской области от 18.05.2021 № 49 «О представлении и рассмотрении документов для предоставления грантов «</a:t>
            </a:r>
            <a:r>
              <a:rPr lang="ru-RU" sz="2500" b="1" dirty="0" err="1" smtClean="0">
                <a:latin typeface="Times New Roman" pitchFamily="18" charset="0"/>
                <a:cs typeface="Times New Roman" pitchFamily="18" charset="0"/>
              </a:rPr>
              <a:t>Агростартап</a:t>
            </a:r>
            <a:r>
              <a:rPr lang="ru-RU" sz="2500" b="1" dirty="0" smtClean="0">
                <a:latin typeface="Times New Roman" pitchFamily="18" charset="0"/>
                <a:cs typeface="Times New Roman" pitchFamily="18" charset="0"/>
              </a:rPr>
              <a:t>» из областного бюджета на создание и (или) развитие хозяйств»</a:t>
            </a:r>
            <a:endParaRPr lang="ru-RU" sz="2500" dirty="0"/>
          </a:p>
        </p:txBody>
      </p:sp>
    </p:spTree>
  </p:cSld>
  <p:clrMapOvr>
    <a:masterClrMapping/>
  </p:clrMapOvr>
  <p:transition>
    <p:wipe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Общие документы\ПРЕЗЕНТАЦИИ 2021\специф069.jpg"/>
          <p:cNvPicPr>
            <a:picLocks noChangeAspect="1" noChangeArrowheads="1"/>
          </p:cNvPicPr>
          <p:nvPr/>
        </p:nvPicPr>
        <p:blipFill>
          <a:blip r:embed="rId2" cstate="print"/>
          <a:srcRect l="6055" r="13437" b="48540"/>
          <a:stretch>
            <a:fillRect/>
          </a:stretch>
        </p:blipFill>
        <p:spPr bwMode="auto">
          <a:xfrm>
            <a:off x="1380563" y="268942"/>
            <a:ext cx="4211995" cy="6320116"/>
          </a:xfrm>
          <a:prstGeom prst="rect">
            <a:avLst/>
          </a:prstGeom>
          <a:noFill/>
        </p:spPr>
      </p:pic>
      <p:pic>
        <p:nvPicPr>
          <p:cNvPr id="3075" name="Picture 3" descr="D:\Общие документы\ПРЕЗЕНТАЦИИ 2021\акт070.jpg"/>
          <p:cNvPicPr>
            <a:picLocks noChangeAspect="1" noChangeArrowheads="1"/>
          </p:cNvPicPr>
          <p:nvPr/>
        </p:nvPicPr>
        <p:blipFill>
          <a:blip r:embed="rId3" cstate="print"/>
          <a:srcRect l="12284" r="5594"/>
          <a:stretch>
            <a:fillRect/>
          </a:stretch>
        </p:blipFill>
        <p:spPr bwMode="auto">
          <a:xfrm>
            <a:off x="6445624" y="127840"/>
            <a:ext cx="4867835" cy="6730160"/>
          </a:xfrm>
          <a:prstGeom prst="rect">
            <a:avLst/>
          </a:prstGeom>
          <a:noFill/>
        </p:spPr>
      </p:pic>
    </p:spTree>
  </p:cSld>
  <p:clrMapOvr>
    <a:masterClrMapping/>
  </p:clrMapOvr>
  <p:transition>
    <p:wipe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76" y="188259"/>
            <a:ext cx="11923059" cy="769441"/>
          </a:xfrm>
          <a:prstGeom prst="rect">
            <a:avLst/>
          </a:prstGeom>
          <a:noFill/>
        </p:spPr>
        <p:txBody>
          <a:bodyPr wrap="square" rtlCol="0">
            <a:spAutoFit/>
          </a:bodyPr>
          <a:lstStyle/>
          <a:p>
            <a:pPr algn="ctr"/>
            <a:r>
              <a:rPr lang="ru-RU" sz="2200" b="1" dirty="0" smtClean="0">
                <a:solidFill>
                  <a:srgbClr val="0070C0"/>
                </a:solidFill>
                <a:latin typeface="Times New Roman" pitchFamily="18" charset="0"/>
                <a:cs typeface="Times New Roman" pitchFamily="18" charset="0"/>
              </a:rPr>
              <a:t>Действия органа местного самоуправления по отношению к представленным победителем конкурса </a:t>
            </a:r>
            <a:r>
              <a:rPr lang="ru-RU" sz="2200" b="1" dirty="0" err="1" smtClean="0">
                <a:solidFill>
                  <a:srgbClr val="0070C0"/>
                </a:solidFill>
                <a:latin typeface="Times New Roman" pitchFamily="18" charset="0"/>
                <a:cs typeface="Times New Roman" pitchFamily="18" charset="0"/>
              </a:rPr>
              <a:t>Агростартап</a:t>
            </a:r>
            <a:r>
              <a:rPr lang="ru-RU" sz="2200" b="1" dirty="0" smtClean="0">
                <a:solidFill>
                  <a:srgbClr val="0070C0"/>
                </a:solidFill>
                <a:latin typeface="Times New Roman" pitchFamily="18" charset="0"/>
                <a:cs typeface="Times New Roman" pitchFamily="18" charset="0"/>
              </a:rPr>
              <a:t> документов по расходованию средств гранта</a:t>
            </a:r>
            <a:endParaRPr lang="ru-RU" sz="2200" b="1" dirty="0">
              <a:solidFill>
                <a:srgbClr val="0070C0"/>
              </a:solidFill>
              <a:latin typeface="Times New Roman" pitchFamily="18" charset="0"/>
              <a:cs typeface="Times New Roman" pitchFamily="18" charset="0"/>
            </a:endParaRPr>
          </a:p>
        </p:txBody>
      </p:sp>
      <p:sp>
        <p:nvSpPr>
          <p:cNvPr id="3" name="Прямоугольник 2"/>
          <p:cNvSpPr/>
          <p:nvPr/>
        </p:nvSpPr>
        <p:spPr>
          <a:xfrm>
            <a:off x="376516" y="1219217"/>
            <a:ext cx="11465859" cy="646331"/>
          </a:xfrm>
          <a:prstGeom prst="rect">
            <a:avLst/>
          </a:prstGeom>
        </p:spPr>
        <p:txBody>
          <a:bodyPr wrap="square">
            <a:spAutoFit/>
          </a:bodyPr>
          <a:lstStyle/>
          <a:p>
            <a:pPr algn="ctr"/>
            <a:r>
              <a:rPr lang="ru-RU" dirty="0" smtClean="0">
                <a:latin typeface="Times New Roman" pitchFamily="18" charset="0"/>
                <a:cs typeface="Times New Roman" pitchFamily="18" charset="0"/>
              </a:rPr>
              <a:t>Сверяет </a:t>
            </a:r>
            <a:r>
              <a:rPr lang="ru-RU" b="1" u="sng" dirty="0" smtClean="0">
                <a:latin typeface="Times New Roman" pitchFamily="18" charset="0"/>
                <a:cs typeface="Times New Roman" pitchFamily="18" charset="0"/>
              </a:rPr>
              <a:t>состав, названия и реквизиты поданных документов </a:t>
            </a:r>
            <a:r>
              <a:rPr lang="ru-RU" dirty="0" smtClean="0">
                <a:latin typeface="Times New Roman" pitchFamily="18" charset="0"/>
                <a:cs typeface="Times New Roman" pitchFamily="18" charset="0"/>
              </a:rPr>
              <a:t>с описью и регистрирует их в день поступления в следующем порядке:</a:t>
            </a:r>
            <a:endParaRPr lang="ru-RU" dirty="0">
              <a:latin typeface="Times New Roman" pitchFamily="18" charset="0"/>
              <a:cs typeface="Times New Roman" pitchFamily="18" charset="0"/>
            </a:endParaRPr>
          </a:p>
        </p:txBody>
      </p:sp>
      <p:sp>
        <p:nvSpPr>
          <p:cNvPr id="4" name="Прямоугольник 3"/>
          <p:cNvSpPr/>
          <p:nvPr/>
        </p:nvSpPr>
        <p:spPr>
          <a:xfrm>
            <a:off x="0" y="1873641"/>
            <a:ext cx="12192000" cy="646331"/>
          </a:xfrm>
          <a:prstGeom prst="rect">
            <a:avLst/>
          </a:prstGeom>
        </p:spPr>
        <p:txBody>
          <a:bodyPr wrap="square">
            <a:spAutoFit/>
          </a:bodyPr>
          <a:lstStyle/>
          <a:p>
            <a:pPr algn="just"/>
            <a:r>
              <a:rPr lang="ru-RU" sz="1600" dirty="0" smtClean="0">
                <a:latin typeface="Times New Roman" pitchFamily="18" charset="0"/>
                <a:cs typeface="Times New Roman" pitchFamily="18" charset="0"/>
              </a:rPr>
              <a:t>1. </a:t>
            </a:r>
            <a:r>
              <a:rPr lang="ru-RU" dirty="0" smtClean="0">
                <a:latin typeface="Times New Roman" pitchFamily="18" charset="0"/>
                <a:cs typeface="Times New Roman" pitchFamily="18" charset="0"/>
              </a:rPr>
              <a:t>В случае несовпадения состава, названия и (или) реквизитов поданных документов с описью документов делает в описи соответствующие отметки</a:t>
            </a:r>
            <a:endParaRPr lang="ru-RU" dirty="0">
              <a:latin typeface="Times New Roman" pitchFamily="18" charset="0"/>
              <a:cs typeface="Times New Roman" pitchFamily="18" charset="0"/>
            </a:endParaRPr>
          </a:p>
        </p:txBody>
      </p:sp>
      <p:sp>
        <p:nvSpPr>
          <p:cNvPr id="5" name="Прямоугольник 4"/>
          <p:cNvSpPr/>
          <p:nvPr/>
        </p:nvSpPr>
        <p:spPr>
          <a:xfrm>
            <a:off x="0" y="2639670"/>
            <a:ext cx="11663081" cy="369332"/>
          </a:xfrm>
          <a:prstGeom prst="rect">
            <a:avLst/>
          </a:prstGeom>
        </p:spPr>
        <p:txBody>
          <a:bodyPr wrap="square">
            <a:spAutoFit/>
          </a:bodyPr>
          <a:lstStyle/>
          <a:p>
            <a:pPr algn="just"/>
            <a:r>
              <a:rPr lang="ru-RU" dirty="0" smtClean="0">
                <a:latin typeface="Times New Roman" pitchFamily="18" charset="0"/>
                <a:cs typeface="Times New Roman" pitchFamily="18" charset="0"/>
              </a:rPr>
              <a:t>2. Проставляет в обоих экземплярах описи полученных документов </a:t>
            </a:r>
            <a:r>
              <a:rPr lang="ru-RU" b="1" u="sng" dirty="0" smtClean="0">
                <a:latin typeface="Times New Roman" pitchFamily="18" charset="0"/>
                <a:cs typeface="Times New Roman" pitchFamily="18" charset="0"/>
              </a:rPr>
              <a:t>дату их получения</a:t>
            </a:r>
            <a:endParaRPr lang="ru-RU" b="1" u="sng" dirty="0">
              <a:latin typeface="Times New Roman" pitchFamily="18" charset="0"/>
              <a:cs typeface="Times New Roman" pitchFamily="18" charset="0"/>
            </a:endParaRPr>
          </a:p>
        </p:txBody>
      </p:sp>
      <p:sp>
        <p:nvSpPr>
          <p:cNvPr id="6" name="Прямоугольник 5"/>
          <p:cNvSpPr/>
          <p:nvPr/>
        </p:nvSpPr>
        <p:spPr>
          <a:xfrm>
            <a:off x="0" y="3206260"/>
            <a:ext cx="12039601" cy="923330"/>
          </a:xfrm>
          <a:prstGeom prst="rect">
            <a:avLst/>
          </a:prstGeom>
        </p:spPr>
        <p:txBody>
          <a:bodyPr wrap="square">
            <a:spAutoFit/>
          </a:bodyPr>
          <a:lstStyle/>
          <a:p>
            <a:r>
              <a:rPr lang="ru-RU" b="1" u="sng" dirty="0" smtClean="0">
                <a:latin typeface="Times New Roman" pitchFamily="18" charset="0"/>
                <a:cs typeface="Times New Roman" pitchFamily="18" charset="0"/>
              </a:rPr>
              <a:t>3. Вносит </a:t>
            </a:r>
            <a:r>
              <a:rPr lang="ru-RU" dirty="0" smtClean="0">
                <a:latin typeface="Times New Roman" pitchFamily="18" charset="0"/>
                <a:cs typeface="Times New Roman" pitchFamily="18" charset="0"/>
              </a:rPr>
              <a:t>реквизиты описи документов </a:t>
            </a:r>
            <a:r>
              <a:rPr lang="ru-RU" b="1" dirty="0" smtClean="0">
                <a:latin typeface="Times New Roman" pitchFamily="18" charset="0"/>
                <a:cs typeface="Times New Roman" pitchFamily="18" charset="0"/>
              </a:rPr>
              <a:t>в журнал регистрации документов</a:t>
            </a:r>
            <a:r>
              <a:rPr lang="ru-RU" dirty="0" smtClean="0">
                <a:latin typeface="Times New Roman" pitchFamily="18" charset="0"/>
                <a:cs typeface="Times New Roman" pitchFamily="18" charset="0"/>
              </a:rPr>
              <a:t>, составленный по форме, установленной правовым актом министерства. Листы указанного журнала должны быть пронумерованы, прошнурованы, на обороте последнего листа заверены подписью должностного лица, уполномоченного на прием документов.</a:t>
            </a:r>
            <a:endParaRPr lang="ru-RU" dirty="0">
              <a:latin typeface="Times New Roman" pitchFamily="18" charset="0"/>
              <a:cs typeface="Times New Roman" pitchFamily="18" charset="0"/>
            </a:endParaRPr>
          </a:p>
        </p:txBody>
      </p:sp>
      <p:sp>
        <p:nvSpPr>
          <p:cNvPr id="9" name="Прямоугольник 8"/>
          <p:cNvSpPr/>
          <p:nvPr/>
        </p:nvSpPr>
        <p:spPr>
          <a:xfrm>
            <a:off x="206187" y="4479248"/>
            <a:ext cx="11654117" cy="646331"/>
          </a:xfrm>
          <a:prstGeom prst="rect">
            <a:avLst/>
          </a:prstGeom>
        </p:spPr>
        <p:txBody>
          <a:bodyPr wrap="square">
            <a:spAutoFit/>
          </a:bodyPr>
          <a:lstStyle/>
          <a:p>
            <a:pPr algn="ctr"/>
            <a:endParaRPr lang="ru-RU" dirty="0" smtClean="0">
              <a:latin typeface="Times New Roman" pitchFamily="18" charset="0"/>
              <a:cs typeface="Times New Roman" pitchFamily="18" charset="0"/>
            </a:endParaRPr>
          </a:p>
          <a:p>
            <a:endParaRPr lang="ru-RU" dirty="0"/>
          </a:p>
        </p:txBody>
      </p:sp>
    </p:spTree>
  </p:cSld>
  <p:clrMapOvr>
    <a:masterClrMapping/>
  </p:clrMapOvr>
  <p:transition>
    <p:wipe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cstate="print"/>
          <a:srcRect l="36471" t="30763" r="34559" b="19913"/>
          <a:stretch>
            <a:fillRect/>
          </a:stretch>
        </p:blipFill>
        <p:spPr bwMode="auto">
          <a:xfrm>
            <a:off x="484094" y="286870"/>
            <a:ext cx="5298141" cy="6373905"/>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l="35833" t="42636" r="34657" b="21808"/>
          <a:stretch>
            <a:fillRect/>
          </a:stretch>
        </p:blipFill>
        <p:spPr bwMode="auto">
          <a:xfrm>
            <a:off x="6678706" y="206188"/>
            <a:ext cx="5325035" cy="6409765"/>
          </a:xfrm>
          <a:prstGeom prst="rect">
            <a:avLst/>
          </a:prstGeom>
          <a:noFill/>
          <a:ln w="9525">
            <a:noFill/>
            <a:miter lim="800000"/>
            <a:headEnd/>
            <a:tailEnd/>
          </a:ln>
        </p:spPr>
      </p:pic>
    </p:spTree>
  </p:cSld>
  <p:clrMapOvr>
    <a:masterClrMapping/>
  </p:clrMapOvr>
  <p:transition>
    <p:wipe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06824" y="2689412"/>
            <a:ext cx="10999691" cy="1908215"/>
          </a:xfrm>
          <a:prstGeom prst="rect">
            <a:avLst/>
          </a:prstGeom>
        </p:spPr>
        <p:txBody>
          <a:bodyPr wrap="square">
            <a:spAutoFit/>
          </a:bodyPr>
          <a:lstStyle/>
          <a:p>
            <a:pPr algn="just"/>
            <a:r>
              <a:rPr lang="ru-RU" b="1" dirty="0" smtClean="0">
                <a:latin typeface="Times New Roman" pitchFamily="18" charset="0"/>
                <a:cs typeface="Times New Roman" pitchFamily="18" charset="0"/>
              </a:rPr>
              <a:t>фактические объемы выполненных работ </a:t>
            </a:r>
            <a:r>
              <a:rPr lang="ru-RU" sz="1400" i="1" dirty="0" smtClean="0">
                <a:latin typeface="Times New Roman" pitchFamily="18" charset="0"/>
                <a:cs typeface="Times New Roman" pitchFamily="18" charset="0"/>
              </a:rPr>
              <a:t>при приобретении, строительстве, ремонте, модернизации и переустройстве производственных и складских зданий, помещений и сооружений, необходимых для производства, хранения и переработки сельскохозяйственной продукции</a:t>
            </a:r>
            <a:r>
              <a:rPr lang="ru-RU" dirty="0" smtClean="0">
                <a:latin typeface="Times New Roman" pitchFamily="18" charset="0"/>
                <a:cs typeface="Times New Roman" pitchFamily="18" charset="0"/>
              </a:rPr>
              <a:t>, </a:t>
            </a:r>
            <a:r>
              <a:rPr lang="ru-RU" sz="1400" i="1" dirty="0" smtClean="0">
                <a:latin typeface="Times New Roman" pitchFamily="18" charset="0"/>
                <a:cs typeface="Times New Roman" pitchFamily="18" charset="0"/>
              </a:rPr>
              <a:t>при подключении производственных и складских зданий, помещений, пристроек и сооружений, необходимых для производства, хранения и переработки сельскохозяйственной продукции, к электрическим, </a:t>
            </a:r>
            <a:r>
              <a:rPr lang="ru-RU" sz="1400" i="1" dirty="0" err="1" smtClean="0">
                <a:latin typeface="Times New Roman" pitchFamily="18" charset="0"/>
                <a:cs typeface="Times New Roman" pitchFamily="18" charset="0"/>
              </a:rPr>
              <a:t>водо</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газо</a:t>
            </a:r>
            <a:r>
              <a:rPr lang="ru-RU" sz="1400" i="1" dirty="0" smtClean="0">
                <a:latin typeface="Times New Roman" pitchFamily="18" charset="0"/>
                <a:cs typeface="Times New Roman" pitchFamily="18" charset="0"/>
              </a:rPr>
              <a:t>- и теплопроводным сетям</a:t>
            </a:r>
            <a:r>
              <a:rPr lang="ru-RU" dirty="0" smtClean="0">
                <a:latin typeface="Times New Roman" pitchFamily="18" charset="0"/>
                <a:cs typeface="Times New Roman" pitchFamily="18" charset="0"/>
              </a:rPr>
              <a:t>, н</a:t>
            </a:r>
            <a:r>
              <a:rPr lang="ru-RU" b="1" dirty="0" smtClean="0">
                <a:latin typeface="Times New Roman" pitchFamily="18" charset="0"/>
                <a:cs typeface="Times New Roman" pitchFamily="18" charset="0"/>
              </a:rPr>
              <a:t>аименования, марки, модели сельскохозяйственной техники</a:t>
            </a:r>
            <a:r>
              <a:rPr lang="ru-RU" dirty="0" smtClean="0">
                <a:latin typeface="Times New Roman" pitchFamily="18" charset="0"/>
                <a:cs typeface="Times New Roman" pitchFamily="18" charset="0"/>
              </a:rPr>
              <a:t> хозяйств, </a:t>
            </a:r>
            <a:r>
              <a:rPr lang="ru-RU" b="1" dirty="0" smtClean="0">
                <a:latin typeface="Times New Roman" pitchFamily="18" charset="0"/>
                <a:cs typeface="Times New Roman" pitchFamily="18" charset="0"/>
              </a:rPr>
              <a:t>количество многолетних насаждений</a:t>
            </a:r>
            <a:r>
              <a:rPr lang="ru-RU" dirty="0" smtClean="0">
                <a:latin typeface="Times New Roman" pitchFamily="18" charset="0"/>
                <a:cs typeface="Times New Roman" pitchFamily="18" charset="0"/>
              </a:rPr>
              <a:t>, а также </a:t>
            </a:r>
            <a:r>
              <a:rPr lang="ru-RU" b="1" dirty="0" smtClean="0">
                <a:latin typeface="Times New Roman" pitchFamily="18" charset="0"/>
                <a:cs typeface="Times New Roman" pitchFamily="18" charset="0"/>
              </a:rPr>
              <a:t>количество, виды и породы, половозрастной состав сельскохозяйственных животных и рыбопосадочного материала</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3" name="Прямоугольник 2"/>
          <p:cNvSpPr/>
          <p:nvPr/>
        </p:nvSpPr>
        <p:spPr>
          <a:xfrm>
            <a:off x="170329" y="4818094"/>
            <a:ext cx="10802471" cy="369332"/>
          </a:xfrm>
          <a:prstGeom prst="rect">
            <a:avLst/>
          </a:prstGeom>
        </p:spPr>
        <p:txBody>
          <a:bodyPr wrap="square">
            <a:spAutoFit/>
          </a:bodyPr>
          <a:lstStyle/>
          <a:p>
            <a:r>
              <a:rPr lang="ru-RU" dirty="0" smtClean="0">
                <a:latin typeface="Times New Roman" pitchFamily="18" charset="0"/>
                <a:cs typeface="Times New Roman" pitchFamily="18" charset="0"/>
              </a:rPr>
              <a:t>4. соблюдение </a:t>
            </a:r>
            <a:r>
              <a:rPr lang="ru-RU" b="1" dirty="0" smtClean="0">
                <a:latin typeface="Times New Roman" pitchFamily="18" charset="0"/>
                <a:cs typeface="Times New Roman" pitchFamily="18" charset="0"/>
              </a:rPr>
              <a:t>установленных форм </a:t>
            </a:r>
            <a:r>
              <a:rPr lang="ru-RU" dirty="0" smtClean="0">
                <a:latin typeface="Times New Roman" pitchFamily="18" charset="0"/>
                <a:cs typeface="Times New Roman" pitchFamily="18" charset="0"/>
              </a:rPr>
              <a:t>документов и </a:t>
            </a:r>
            <a:r>
              <a:rPr lang="ru-RU" b="1" dirty="0" smtClean="0">
                <a:latin typeface="Times New Roman" pitchFamily="18" charset="0"/>
                <a:cs typeface="Times New Roman" pitchFamily="18" charset="0"/>
              </a:rPr>
              <a:t>сроков их представления</a:t>
            </a:r>
            <a:endParaRPr lang="ru-RU" b="1" dirty="0">
              <a:latin typeface="Times New Roman" pitchFamily="18" charset="0"/>
              <a:cs typeface="Times New Roman" pitchFamily="18" charset="0"/>
            </a:endParaRPr>
          </a:p>
        </p:txBody>
      </p:sp>
      <p:sp>
        <p:nvSpPr>
          <p:cNvPr id="4" name="Прямоугольник 3"/>
          <p:cNvSpPr/>
          <p:nvPr/>
        </p:nvSpPr>
        <p:spPr>
          <a:xfrm>
            <a:off x="233082" y="5593994"/>
            <a:ext cx="11743764" cy="369332"/>
          </a:xfrm>
          <a:prstGeom prst="rect">
            <a:avLst/>
          </a:prstGeom>
        </p:spPr>
        <p:txBody>
          <a:bodyPr wrap="square">
            <a:spAutoFit/>
          </a:bodyPr>
          <a:lstStyle/>
          <a:p>
            <a:pPr algn="ctr"/>
            <a:r>
              <a:rPr lang="ru-RU" dirty="0" smtClean="0">
                <a:latin typeface="Times New Roman" pitchFamily="18" charset="0"/>
                <a:cs typeface="Times New Roman" pitchFamily="18" charset="0"/>
              </a:rPr>
              <a:t>Делает соответствующую отметку в обоих экземплярах описи полученных документов</a:t>
            </a:r>
            <a:endParaRPr lang="ru-RU" dirty="0">
              <a:latin typeface="Times New Roman" pitchFamily="18" charset="0"/>
              <a:cs typeface="Times New Roman" pitchFamily="18" charset="0"/>
            </a:endParaRPr>
          </a:p>
        </p:txBody>
      </p:sp>
      <p:sp>
        <p:nvSpPr>
          <p:cNvPr id="5" name="Прямоугольник 4"/>
          <p:cNvSpPr/>
          <p:nvPr/>
        </p:nvSpPr>
        <p:spPr>
          <a:xfrm>
            <a:off x="0" y="5970528"/>
            <a:ext cx="12192000" cy="646331"/>
          </a:xfrm>
          <a:prstGeom prst="rect">
            <a:avLst/>
          </a:prstGeom>
        </p:spPr>
        <p:txBody>
          <a:bodyPr wrap="square">
            <a:spAutoFit/>
          </a:bodyPr>
          <a:lstStyle/>
          <a:p>
            <a:pPr algn="ctr"/>
            <a:r>
              <a:rPr lang="ru-RU" dirty="0" smtClean="0">
                <a:latin typeface="Times New Roman" pitchFamily="18" charset="0"/>
                <a:cs typeface="Times New Roman" pitchFamily="18" charset="0"/>
              </a:rPr>
              <a:t>Возвращает один экземпляр описи полученных документов подавшему их победителю конкурса в течение </a:t>
            </a:r>
            <a:r>
              <a:rPr lang="ru-RU" b="1" dirty="0" smtClean="0">
                <a:latin typeface="Times New Roman" pitchFamily="18" charset="0"/>
                <a:cs typeface="Times New Roman" pitchFamily="18" charset="0"/>
              </a:rPr>
              <a:t>5 рабочих дней со дня представления</a:t>
            </a:r>
            <a:r>
              <a:rPr lang="ru-RU" dirty="0" smtClean="0">
                <a:latin typeface="Times New Roman" pitchFamily="18" charset="0"/>
                <a:cs typeface="Times New Roman" pitchFamily="18" charset="0"/>
              </a:rPr>
              <a:t> документов с нарочным (под подпись) или заказным письмом с уведомлением о вручении</a:t>
            </a:r>
            <a:endParaRPr lang="ru-RU" dirty="0">
              <a:latin typeface="Times New Roman" pitchFamily="18" charset="0"/>
              <a:cs typeface="Times New Roman" pitchFamily="18" charset="0"/>
            </a:endParaRPr>
          </a:p>
        </p:txBody>
      </p:sp>
      <p:sp>
        <p:nvSpPr>
          <p:cNvPr id="6" name="Прямоугольник 5"/>
          <p:cNvSpPr/>
          <p:nvPr/>
        </p:nvSpPr>
        <p:spPr>
          <a:xfrm>
            <a:off x="134470" y="1037709"/>
            <a:ext cx="11896165" cy="923330"/>
          </a:xfrm>
          <a:prstGeom prst="rect">
            <a:avLst/>
          </a:prstGeom>
        </p:spPr>
        <p:txBody>
          <a:bodyPr wrap="square">
            <a:spAutoFit/>
          </a:bodyPr>
          <a:lstStyle/>
          <a:p>
            <a:pPr algn="just"/>
            <a:r>
              <a:rPr lang="ru-RU" dirty="0" smtClean="0">
                <a:latin typeface="Times New Roman" pitchFamily="18" charset="0"/>
                <a:cs typeface="Times New Roman" pitchFamily="18" charset="0"/>
              </a:rPr>
              <a:t>2</a:t>
            </a:r>
            <a:r>
              <a:rPr lang="ru-RU" b="1" dirty="0" smtClean="0">
                <a:latin typeface="Times New Roman" pitchFamily="18" charset="0"/>
                <a:cs typeface="Times New Roman" pitchFamily="18" charset="0"/>
              </a:rPr>
              <a:t>. </a:t>
            </a:r>
            <a:r>
              <a:rPr lang="ru-RU" b="1" u="sng" dirty="0" smtClean="0">
                <a:latin typeface="Times New Roman" pitchFamily="18" charset="0"/>
                <a:cs typeface="Times New Roman" pitchFamily="18" charset="0"/>
              </a:rPr>
              <a:t>достоверность сведений</a:t>
            </a:r>
            <a:r>
              <a:rPr lang="ru-RU" dirty="0" smtClean="0">
                <a:latin typeface="Times New Roman" pitchFamily="18" charset="0"/>
                <a:cs typeface="Times New Roman" pitchFamily="18" charset="0"/>
              </a:rPr>
              <a:t>, содержащихся в документах (в т.ч.отсутствие противоречий в сведениях, содержащихся в поданных документах, друг другу либо сведениям, отраженным в других документах и ресурсах, которые находятся в распоряжении органа местного самоуправления), включая:</a:t>
            </a:r>
          </a:p>
        </p:txBody>
      </p:sp>
      <p:sp>
        <p:nvSpPr>
          <p:cNvPr id="7" name="Прямоугольник 6"/>
          <p:cNvSpPr/>
          <p:nvPr/>
        </p:nvSpPr>
        <p:spPr>
          <a:xfrm>
            <a:off x="1550894" y="0"/>
            <a:ext cx="9520518" cy="430887"/>
          </a:xfrm>
          <a:prstGeom prst="rect">
            <a:avLst/>
          </a:prstGeom>
        </p:spPr>
        <p:txBody>
          <a:bodyPr wrap="square">
            <a:spAutoFit/>
          </a:bodyPr>
          <a:lstStyle/>
          <a:p>
            <a:pPr algn="ctr"/>
            <a:r>
              <a:rPr lang="ru-RU" sz="2200" b="1" dirty="0" smtClean="0">
                <a:solidFill>
                  <a:srgbClr val="0070C0"/>
                </a:solidFill>
                <a:latin typeface="Times New Roman" pitchFamily="18" charset="0"/>
                <a:cs typeface="Times New Roman" pitchFamily="18" charset="0"/>
              </a:rPr>
              <a:t>Не позднее 3 рабочих дней со дня регистрации документов ПРОВЕРЯЕТ:</a:t>
            </a:r>
            <a:endParaRPr lang="ru-RU" sz="2200" b="1" dirty="0">
              <a:solidFill>
                <a:srgbClr val="0070C0"/>
              </a:solidFill>
              <a:latin typeface="Times New Roman" pitchFamily="18" charset="0"/>
              <a:cs typeface="Times New Roman" pitchFamily="18" charset="0"/>
            </a:endParaRPr>
          </a:p>
        </p:txBody>
      </p:sp>
      <p:sp>
        <p:nvSpPr>
          <p:cNvPr id="8" name="Прямоугольник 7"/>
          <p:cNvSpPr/>
          <p:nvPr/>
        </p:nvSpPr>
        <p:spPr>
          <a:xfrm>
            <a:off x="143435" y="595717"/>
            <a:ext cx="8561295" cy="369332"/>
          </a:xfrm>
          <a:prstGeom prst="rect">
            <a:avLst/>
          </a:prstGeom>
        </p:spPr>
        <p:txBody>
          <a:bodyPr wrap="square">
            <a:spAutoFit/>
          </a:bodyPr>
          <a:lstStyle/>
          <a:p>
            <a:r>
              <a:rPr lang="ru-RU" dirty="0" smtClean="0">
                <a:latin typeface="Times New Roman" pitchFamily="18" charset="0"/>
                <a:cs typeface="Times New Roman" pitchFamily="18" charset="0"/>
              </a:rPr>
              <a:t>1. </a:t>
            </a:r>
            <a:r>
              <a:rPr lang="ru-RU" b="1" dirty="0" smtClean="0">
                <a:latin typeface="Times New Roman" pitchFamily="18" charset="0"/>
                <a:cs typeface="Times New Roman" pitchFamily="18" charset="0"/>
              </a:rPr>
              <a:t>полноту</a:t>
            </a:r>
            <a:r>
              <a:rPr lang="ru-RU" dirty="0" smtClean="0">
                <a:latin typeface="Times New Roman" pitchFamily="18" charset="0"/>
                <a:cs typeface="Times New Roman" pitchFamily="18" charset="0"/>
              </a:rPr>
              <a:t> представленных победителем конкурса документов</a:t>
            </a:r>
            <a:endParaRPr lang="ru-RU" dirty="0">
              <a:latin typeface="Times New Roman" pitchFamily="18" charset="0"/>
              <a:cs typeface="Times New Roman" pitchFamily="18" charset="0"/>
            </a:endParaRPr>
          </a:p>
        </p:txBody>
      </p:sp>
      <p:sp>
        <p:nvSpPr>
          <p:cNvPr id="9" name="Прямоугольник 8"/>
          <p:cNvSpPr/>
          <p:nvPr/>
        </p:nvSpPr>
        <p:spPr>
          <a:xfrm>
            <a:off x="1048870" y="5212542"/>
            <a:ext cx="10309412" cy="369332"/>
          </a:xfrm>
          <a:prstGeom prst="rect">
            <a:avLst/>
          </a:prstGeom>
        </p:spPr>
        <p:txBody>
          <a:bodyPr wrap="square">
            <a:spAutoFit/>
          </a:bodyPr>
          <a:lstStyle/>
          <a:p>
            <a:pPr algn="ctr"/>
            <a:r>
              <a:rPr lang="ru-RU" dirty="0" smtClean="0">
                <a:solidFill>
                  <a:srgbClr val="FF0000"/>
                </a:solidFill>
                <a:latin typeface="Times New Roman" pitchFamily="18" charset="0"/>
                <a:cs typeface="Times New Roman" pitchFamily="18" charset="0"/>
              </a:rPr>
              <a:t>При отсутствии оснований для отказа в приеме представленных документов:</a:t>
            </a:r>
            <a:endParaRPr lang="ru-RU" dirty="0">
              <a:solidFill>
                <a:srgbClr val="FF0000"/>
              </a:solidFill>
              <a:latin typeface="Times New Roman" pitchFamily="18" charset="0"/>
              <a:cs typeface="Times New Roman" pitchFamily="18" charset="0"/>
            </a:endParaRPr>
          </a:p>
        </p:txBody>
      </p:sp>
      <p:sp>
        <p:nvSpPr>
          <p:cNvPr id="10" name="Прямоугольник 9"/>
          <p:cNvSpPr/>
          <p:nvPr/>
        </p:nvSpPr>
        <p:spPr>
          <a:xfrm>
            <a:off x="1927412" y="2017076"/>
            <a:ext cx="7602071" cy="646331"/>
          </a:xfrm>
          <a:prstGeom prst="rect">
            <a:avLst/>
          </a:prstGeom>
        </p:spPr>
        <p:txBody>
          <a:bodyPr wrap="square">
            <a:spAutoFit/>
          </a:bodyPr>
          <a:lstStyle/>
          <a:p>
            <a:r>
              <a:rPr lang="ru-RU" b="1" u="sng" dirty="0" smtClean="0">
                <a:latin typeface="Times New Roman" pitchFamily="18" charset="0"/>
                <a:cs typeface="Times New Roman" pitchFamily="18" charset="0"/>
              </a:rPr>
              <a:t>произведенные </a:t>
            </a:r>
            <a:r>
              <a:rPr lang="ru-RU" dirty="0" smtClean="0">
                <a:latin typeface="Times New Roman" pitchFamily="18" charset="0"/>
                <a:cs typeface="Times New Roman" pitchFamily="18" charset="0"/>
              </a:rPr>
              <a:t>победителем конкурса </a:t>
            </a:r>
            <a:r>
              <a:rPr lang="ru-RU" b="1" u="sng" dirty="0" smtClean="0">
                <a:latin typeface="Times New Roman" pitchFamily="18" charset="0"/>
                <a:cs typeface="Times New Roman" pitchFamily="18" charset="0"/>
              </a:rPr>
              <a:t>затраты на оплату </a:t>
            </a:r>
            <a:r>
              <a:rPr lang="ru-RU" dirty="0" smtClean="0">
                <a:latin typeface="Times New Roman" pitchFamily="18" charset="0"/>
                <a:cs typeface="Times New Roman" pitchFamily="18" charset="0"/>
              </a:rPr>
              <a:t>стоимости каждого наименования </a:t>
            </a:r>
            <a:r>
              <a:rPr lang="ru-RU" b="1" u="sng" dirty="0" smtClean="0">
                <a:latin typeface="Times New Roman" pitchFamily="18" charset="0"/>
                <a:cs typeface="Times New Roman" pitchFamily="18" charset="0"/>
              </a:rPr>
              <a:t>расходов </a:t>
            </a:r>
            <a:r>
              <a:rPr lang="ru-RU" dirty="0" smtClean="0">
                <a:latin typeface="Times New Roman" pitchFamily="18" charset="0"/>
                <a:cs typeface="Times New Roman" pitchFamily="18" charset="0"/>
              </a:rPr>
              <a:t>в размере не менее 10%.</a:t>
            </a:r>
            <a:endParaRPr lang="ru-RU" dirty="0"/>
          </a:p>
        </p:txBody>
      </p:sp>
    </p:spTree>
  </p:cSld>
  <p:clrMapOvr>
    <a:masterClrMapping/>
  </p:clrMapOvr>
  <p:transition>
    <p:wipe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432156"/>
            <a:ext cx="12192000" cy="754053"/>
          </a:xfrm>
          <a:prstGeom prst="rect">
            <a:avLst/>
          </a:prstGeom>
        </p:spPr>
        <p:txBody>
          <a:bodyPr wrap="square">
            <a:spAutoFit/>
          </a:bodyPr>
          <a:lstStyle/>
          <a:p>
            <a:pPr algn="ctr"/>
            <a:r>
              <a:rPr lang="ru-RU" sz="2500" b="1" dirty="0" smtClean="0">
                <a:latin typeface="Times New Roman" pitchFamily="18" charset="0"/>
                <a:cs typeface="Times New Roman" pitchFamily="18" charset="0"/>
              </a:rPr>
              <a:t>возвращает документы </a:t>
            </a:r>
            <a:r>
              <a:rPr lang="ru-RU" dirty="0" smtClean="0">
                <a:latin typeface="Times New Roman" pitchFamily="18" charset="0"/>
                <a:cs typeface="Times New Roman" pitchFamily="18" charset="0"/>
              </a:rPr>
              <a:t>подавшему их победителю конкурса в течение 5 рабочих дней со дня представления документов с указанием причин возврата с нарочным (под подпись) или заказным письмом с уведомлением о вручении.</a:t>
            </a:r>
            <a:endParaRPr lang="ru-RU" dirty="0">
              <a:latin typeface="Times New Roman" pitchFamily="18" charset="0"/>
              <a:cs typeface="Times New Roman" pitchFamily="18" charset="0"/>
            </a:endParaRPr>
          </a:p>
        </p:txBody>
      </p:sp>
      <p:sp>
        <p:nvSpPr>
          <p:cNvPr id="3" name="Прямоугольник 2"/>
          <p:cNvSpPr/>
          <p:nvPr/>
        </p:nvSpPr>
        <p:spPr>
          <a:xfrm>
            <a:off x="197224" y="421359"/>
            <a:ext cx="11833411" cy="769441"/>
          </a:xfrm>
          <a:prstGeom prst="rect">
            <a:avLst/>
          </a:prstGeom>
        </p:spPr>
        <p:txBody>
          <a:bodyPr wrap="square">
            <a:spAutoFit/>
          </a:bodyPr>
          <a:lstStyle/>
          <a:p>
            <a:pPr algn="ctr"/>
            <a:r>
              <a:rPr lang="ru-RU" sz="2200" dirty="0" smtClean="0">
                <a:solidFill>
                  <a:srgbClr val="FF0000"/>
                </a:solidFill>
                <a:latin typeface="Times New Roman" pitchFamily="18" charset="0"/>
                <a:cs typeface="Times New Roman" pitchFamily="18" charset="0"/>
              </a:rPr>
              <a:t>в случае выявления неполноты и (или) недостоверности сведений в представленных документах, несоблюдения форм документов и сроков их представления:</a:t>
            </a:r>
            <a:endParaRPr lang="ru-RU" sz="2200" dirty="0">
              <a:solidFill>
                <a:srgbClr val="FF0000"/>
              </a:solidFill>
              <a:latin typeface="Times New Roman" pitchFamily="18" charset="0"/>
              <a:cs typeface="Times New Roman" pitchFamily="18" charset="0"/>
            </a:endParaRPr>
          </a:p>
        </p:txBody>
      </p:sp>
      <p:pic>
        <p:nvPicPr>
          <p:cNvPr id="5122" name="Picture 2" descr="https://pav-edin23.ru/wp-content/uploads/2019/08/19-08-2019_10.jpg"/>
          <p:cNvPicPr>
            <a:picLocks noChangeAspect="1" noChangeArrowheads="1"/>
          </p:cNvPicPr>
          <p:nvPr/>
        </p:nvPicPr>
        <p:blipFill>
          <a:blip r:embed="rId2" cstate="print"/>
          <a:srcRect/>
          <a:stretch>
            <a:fillRect/>
          </a:stretch>
        </p:blipFill>
        <p:spPr bwMode="auto">
          <a:xfrm>
            <a:off x="3831105" y="2274794"/>
            <a:ext cx="3933825" cy="3895725"/>
          </a:xfrm>
          <a:prstGeom prst="rect">
            <a:avLst/>
          </a:prstGeom>
          <a:noFill/>
        </p:spPr>
      </p:pic>
    </p:spTree>
  </p:cSld>
  <p:clrMapOvr>
    <a:masterClrMapping/>
  </p:clrMapOvr>
  <p:transition>
    <p:wipe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012" y="726141"/>
            <a:ext cx="11779623" cy="2015936"/>
          </a:xfrm>
          <a:prstGeom prst="rect">
            <a:avLst/>
          </a:prstGeom>
          <a:noFill/>
        </p:spPr>
        <p:txBody>
          <a:bodyPr wrap="square" rtlCol="0">
            <a:spAutoFit/>
          </a:bodyPr>
          <a:lstStyle/>
          <a:p>
            <a:pPr algn="ctr"/>
            <a:r>
              <a:rPr lang="ru-RU" sz="2500" dirty="0" smtClean="0">
                <a:latin typeface="Times New Roman" pitchFamily="18" charset="0"/>
                <a:cs typeface="Times New Roman" pitchFamily="18" charset="0"/>
              </a:rPr>
              <a:t>После проверки документов органом местного самоуправления и визирования, победитель конкурса предоставляет данный пакет документов в УФК по Кировской области (Управление федерального казначейства), которое в свою очередь, после проверки данных перечисляет средства на расчетный счет Поставщиков (продавцов), согласно представленных договоров поставки (купли-продажи).</a:t>
            </a:r>
            <a:endParaRPr lang="ru-RU" sz="2500" dirty="0">
              <a:latin typeface="Times New Roman" pitchFamily="18" charset="0"/>
              <a:cs typeface="Times New Roman" pitchFamily="18" charset="0"/>
            </a:endParaRPr>
          </a:p>
        </p:txBody>
      </p:sp>
      <p:sp>
        <p:nvSpPr>
          <p:cNvPr id="34818" name="AutoShape 2" descr="https://kirov.roskazna.gov.ru/layout/images/ico/logo.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4820" name="AutoShape 4" descr="Поздравление с Днем Росси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4822" name="Picture 6" descr="https://sun1-84.userapi.com/c858136/v858136666/218ef5/kDE3jXmJmDo.jpg"/>
          <p:cNvPicPr>
            <a:picLocks noChangeAspect="1" noChangeArrowheads="1"/>
          </p:cNvPicPr>
          <p:nvPr/>
        </p:nvPicPr>
        <p:blipFill>
          <a:blip r:embed="rId2" cstate="print"/>
          <a:srcRect t="19649"/>
          <a:stretch>
            <a:fillRect/>
          </a:stretch>
        </p:blipFill>
        <p:spPr bwMode="auto">
          <a:xfrm>
            <a:off x="3768352" y="3048000"/>
            <a:ext cx="4909484" cy="2814918"/>
          </a:xfrm>
          <a:prstGeom prst="rect">
            <a:avLst/>
          </a:prstGeom>
          <a:noFill/>
        </p:spPr>
      </p:pic>
    </p:spTree>
  </p:cSld>
  <p:clrMapOvr>
    <a:masterClrMapping/>
  </p:clrMapOvr>
  <p:transition>
    <p:wipe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Клевер — Природа, флора - Stock Photo | #3451827"/>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Прямоугольник 2"/>
          <p:cNvSpPr/>
          <p:nvPr/>
        </p:nvSpPr>
        <p:spPr>
          <a:xfrm>
            <a:off x="0" y="0"/>
            <a:ext cx="12192000" cy="2785378"/>
          </a:xfrm>
          <a:prstGeom prst="rect">
            <a:avLst/>
          </a:prstGeom>
        </p:spPr>
        <p:txBody>
          <a:bodyPr wrap="square">
            <a:spAutoFit/>
          </a:bodyPr>
          <a:lstStyle/>
          <a:p>
            <a:pPr algn="ctr"/>
            <a:r>
              <a:rPr lang="ru-RU" sz="2500" b="1" dirty="0" smtClean="0">
                <a:latin typeface="Times New Roman" panose="02020603050405020304" pitchFamily="18" charset="0"/>
                <a:cs typeface="Times New Roman" panose="02020603050405020304" pitchFamily="18" charset="0"/>
              </a:rPr>
              <a:t>Наши контакты: </a:t>
            </a:r>
          </a:p>
          <a:p>
            <a:pPr algn="ctr"/>
            <a:r>
              <a:rPr lang="ru-RU" sz="2500" b="1" dirty="0" smtClean="0">
                <a:latin typeface="Times New Roman" panose="02020603050405020304" pitchFamily="18" charset="0"/>
                <a:cs typeface="Times New Roman" panose="02020603050405020304" pitchFamily="18" charset="0"/>
              </a:rPr>
              <a:t>Центр компетенций в сфере сельскохозяйственной кооперации и поддержки фермеров Кировской области</a:t>
            </a:r>
          </a:p>
          <a:p>
            <a:pPr algn="ctr"/>
            <a:r>
              <a:rPr lang="ru-RU" sz="2500" b="1" dirty="0" smtClean="0">
                <a:latin typeface="Times New Roman" panose="02020603050405020304" pitchFamily="18" charset="0"/>
                <a:cs typeface="Times New Roman" panose="02020603050405020304" pitchFamily="18" charset="0"/>
              </a:rPr>
              <a:t> (структурное подразделение  КОГБУ «ЦСХК «Клевера Нечерноземья»):</a:t>
            </a:r>
          </a:p>
          <a:p>
            <a:pPr algn="ctr"/>
            <a:r>
              <a:rPr lang="ru-RU" sz="2500" b="1" dirty="0" smtClean="0">
                <a:latin typeface="Times New Roman" panose="02020603050405020304" pitchFamily="18" charset="0"/>
                <a:cs typeface="Times New Roman" panose="02020603050405020304" pitchFamily="18" charset="0"/>
              </a:rPr>
              <a:t>город  Киров, ул. Преображенская, 66, </a:t>
            </a:r>
            <a:r>
              <a:rPr lang="ru-RU" sz="2500" b="1" dirty="0" err="1" smtClean="0">
                <a:latin typeface="Times New Roman" panose="02020603050405020304" pitchFamily="18" charset="0"/>
                <a:cs typeface="Times New Roman" panose="02020603050405020304" pitchFamily="18" charset="0"/>
              </a:rPr>
              <a:t>каб</a:t>
            </a:r>
            <a:r>
              <a:rPr lang="ru-RU" sz="2500" b="1" dirty="0" smtClean="0">
                <a:latin typeface="Times New Roman" panose="02020603050405020304" pitchFamily="18" charset="0"/>
                <a:cs typeface="Times New Roman" panose="02020603050405020304" pitchFamily="18" charset="0"/>
              </a:rPr>
              <a:t>. 215.</a:t>
            </a:r>
          </a:p>
          <a:p>
            <a:pPr algn="ctr"/>
            <a:r>
              <a:rPr lang="ru-RU" sz="2500" b="1" dirty="0" smtClean="0">
                <a:latin typeface="Times New Roman" panose="02020603050405020304" pitchFamily="18" charset="0"/>
                <a:cs typeface="Times New Roman" panose="02020603050405020304" pitchFamily="18" charset="0"/>
              </a:rPr>
              <a:t>тел. (8332) 64-02-56</a:t>
            </a:r>
          </a:p>
          <a:p>
            <a:pPr algn="ctr"/>
            <a:r>
              <a:rPr lang="en-US" sz="2500" b="1" dirty="0" smtClean="0">
                <a:latin typeface="Times New Roman" pitchFamily="18" charset="0"/>
                <a:cs typeface="Times New Roman" pitchFamily="18" charset="0"/>
              </a:rPr>
              <a:t>E</a:t>
            </a:r>
            <a:r>
              <a:rPr lang="ru-RU" sz="2500" b="1" dirty="0" smtClean="0">
                <a:latin typeface="Times New Roman" pitchFamily="18" charset="0"/>
                <a:cs typeface="Times New Roman" pitchFamily="18" charset="0"/>
              </a:rPr>
              <a:t>-</a:t>
            </a:r>
            <a:r>
              <a:rPr lang="en-US" sz="2500" b="1" dirty="0" smtClean="0">
                <a:latin typeface="Times New Roman" pitchFamily="18" charset="0"/>
                <a:cs typeface="Times New Roman" pitchFamily="18" charset="0"/>
              </a:rPr>
              <a:t>mail</a:t>
            </a:r>
            <a:r>
              <a:rPr lang="ru-RU" sz="2500" b="1" dirty="0" smtClean="0">
                <a:latin typeface="Times New Roman" pitchFamily="18" charset="0"/>
                <a:cs typeface="Times New Roman" pitchFamily="18" charset="0"/>
              </a:rPr>
              <a:t>: </a:t>
            </a:r>
            <a:r>
              <a:rPr lang="en-US" sz="2500" b="1" u="sng" dirty="0" err="1" smtClean="0">
                <a:latin typeface="Times New Roman" pitchFamily="18" charset="0"/>
                <a:cs typeface="Times New Roman" pitchFamily="18" charset="0"/>
                <a:hlinkClick r:id="rId3"/>
              </a:rPr>
              <a:t>kleverkirov</a:t>
            </a:r>
            <a:r>
              <a:rPr lang="ru-RU" sz="2500" b="1" u="sng" dirty="0" smtClean="0">
                <a:latin typeface="Times New Roman" pitchFamily="18" charset="0"/>
                <a:cs typeface="Times New Roman" pitchFamily="18" charset="0"/>
                <a:hlinkClick r:id="rId3"/>
              </a:rPr>
              <a:t>@</a:t>
            </a:r>
            <a:r>
              <a:rPr lang="en-US" sz="2500" b="1" u="sng" dirty="0" smtClean="0">
                <a:latin typeface="Times New Roman" pitchFamily="18" charset="0"/>
                <a:cs typeface="Times New Roman" pitchFamily="18" charset="0"/>
                <a:hlinkClick r:id="rId3"/>
              </a:rPr>
              <a:t>mail</a:t>
            </a:r>
            <a:r>
              <a:rPr lang="ru-RU" sz="2500" b="1" u="sng" dirty="0" smtClean="0">
                <a:latin typeface="Times New Roman" pitchFamily="18" charset="0"/>
                <a:cs typeface="Times New Roman" pitchFamily="18" charset="0"/>
                <a:hlinkClick r:id="rId3"/>
              </a:rPr>
              <a:t>.</a:t>
            </a:r>
            <a:r>
              <a:rPr lang="en-US" sz="2500" b="1" u="sng" dirty="0" err="1" smtClean="0">
                <a:latin typeface="Times New Roman" pitchFamily="18" charset="0"/>
                <a:cs typeface="Times New Roman" pitchFamily="18" charset="0"/>
                <a:hlinkClick r:id="rId3"/>
              </a:rPr>
              <a:t>ru</a:t>
            </a:r>
            <a:r>
              <a:rPr lang="ru-RU" sz="2500" b="1" dirty="0" smtClean="0">
                <a:latin typeface="Times New Roman" pitchFamily="18" charset="0"/>
                <a:cs typeface="Times New Roman" pitchFamily="18" charset="0"/>
              </a:rPr>
              <a:t>                   </a:t>
            </a:r>
            <a:r>
              <a:rPr lang="en-US" sz="2500" b="1" dirty="0" smtClean="0">
                <a:latin typeface="Times New Roman" pitchFamily="18" charset="0"/>
                <a:cs typeface="Times New Roman" pitchFamily="18" charset="0"/>
              </a:rPr>
              <a:t>www</a:t>
            </a:r>
            <a:r>
              <a:rPr lang="ru-RU"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kleverkirov</a:t>
            </a:r>
            <a:r>
              <a:rPr lang="ru-RU" sz="2500" b="1" dirty="0" smtClean="0">
                <a:latin typeface="Times New Roman" pitchFamily="18" charset="0"/>
                <a:cs typeface="Times New Roman" pitchFamily="18" charset="0"/>
              </a:rPr>
              <a:t>.</a:t>
            </a:r>
            <a:r>
              <a:rPr lang="en-US" sz="2500" b="1" dirty="0" err="1" smtClean="0">
                <a:latin typeface="Times New Roman" pitchFamily="18" charset="0"/>
                <a:cs typeface="Times New Roman" pitchFamily="18" charset="0"/>
              </a:rPr>
              <a:t>ru</a:t>
            </a:r>
            <a:endParaRPr lang="ru-RU" sz="2500" dirty="0" smtClean="0">
              <a:latin typeface="Times New Roman" pitchFamily="18" charset="0"/>
              <a:cs typeface="Times New Roman" pitchFamily="18" charset="0"/>
            </a:endParaRPr>
          </a:p>
        </p:txBody>
      </p:sp>
      <p:sp>
        <p:nvSpPr>
          <p:cNvPr id="4" name="Прямоугольник 3"/>
          <p:cNvSpPr/>
          <p:nvPr/>
        </p:nvSpPr>
        <p:spPr>
          <a:xfrm>
            <a:off x="0" y="3330542"/>
            <a:ext cx="12192000" cy="954107"/>
          </a:xfrm>
          <a:prstGeom prst="rect">
            <a:avLst/>
          </a:prstGeom>
        </p:spPr>
        <p:txBody>
          <a:bodyPr wrap="square">
            <a:spAutoFit/>
          </a:bodyPr>
          <a:lstStyle/>
          <a:p>
            <a:pPr algn="ctr"/>
            <a:r>
              <a:rPr lang="ru-RU" sz="2800" b="1" i="1" dirty="0" smtClean="0">
                <a:latin typeface="Times New Roman" pitchFamily="18" charset="0"/>
                <a:cs typeface="Times New Roman" pitchFamily="18" charset="0"/>
              </a:rPr>
              <a:t>юрисконсульт, консультант</a:t>
            </a:r>
            <a:r>
              <a:rPr lang="ru-RU" sz="2800" b="1" i="1" smtClean="0">
                <a:latin typeface="Times New Roman" pitchFamily="18" charset="0"/>
                <a:cs typeface="Times New Roman" pitchFamily="18" charset="0"/>
              </a:rPr>
              <a:t>: Черных </a:t>
            </a:r>
            <a:r>
              <a:rPr lang="ru-RU" sz="2800" b="1" i="1" dirty="0" smtClean="0">
                <a:latin typeface="Times New Roman" pitchFamily="18" charset="0"/>
                <a:cs typeface="Times New Roman" pitchFamily="18" charset="0"/>
              </a:rPr>
              <a:t>Алёна Дмитриевна тел. 64-99-98</a:t>
            </a:r>
            <a:endParaRPr lang="ru-RU" sz="2800" b="1" dirty="0" smtClean="0">
              <a:latin typeface="Times New Roman" pitchFamily="18" charset="0"/>
              <a:cs typeface="Times New Roman" pitchFamily="18" charset="0"/>
            </a:endParaRPr>
          </a:p>
          <a:p>
            <a:pPr algn="ctr"/>
            <a:r>
              <a:rPr lang="ru-RU" sz="2800" b="1" i="1" dirty="0" smtClean="0">
                <a:latin typeface="Times New Roman" pitchFamily="18" charset="0"/>
                <a:cs typeface="Times New Roman" pitchFamily="18" charset="0"/>
              </a:rPr>
              <a:t>бухгалтер, консультант: Малафеева Ольга Геннадьевна, тел. 64-01-91</a:t>
            </a:r>
            <a:endParaRPr lang="ru-RU" sz="2800" dirty="0"/>
          </a:p>
        </p:txBody>
      </p:sp>
      <p:sp>
        <p:nvSpPr>
          <p:cNvPr id="5" name="Прямоугольник 4"/>
          <p:cNvSpPr/>
          <p:nvPr/>
        </p:nvSpPr>
        <p:spPr>
          <a:xfrm>
            <a:off x="1885781" y="5542472"/>
            <a:ext cx="7902548" cy="830997"/>
          </a:xfrm>
          <a:prstGeom prst="rect">
            <a:avLst/>
          </a:prstGeom>
        </p:spPr>
        <p:txBody>
          <a:bodyPr wrap="none">
            <a:spAutoFit/>
          </a:bodyPr>
          <a:lstStyle/>
          <a:p>
            <a:pPr algn="ctr"/>
            <a:r>
              <a:rPr lang="ru-RU" sz="4800" b="1" dirty="0" smtClean="0">
                <a:latin typeface="Times New Roman" panose="02020603050405020304" pitchFamily="18" charset="0"/>
                <a:cs typeface="Times New Roman" panose="02020603050405020304" pitchFamily="18" charset="0"/>
              </a:rPr>
              <a:t>Благодарим за внимание !!!</a:t>
            </a:r>
            <a:endParaRPr lang="ru-RU" sz="48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543749" y="2894710"/>
            <a:ext cx="2961067" cy="369332"/>
          </a:xfrm>
          <a:prstGeom prst="rect">
            <a:avLst/>
          </a:prstGeom>
        </p:spPr>
        <p:txBody>
          <a:bodyPr wrap="none">
            <a:spAutoFit/>
          </a:bodyPr>
          <a:lstStyle/>
          <a:p>
            <a:r>
              <a:rPr lang="en-US" b="1" dirty="0" err="1" smtClean="0">
                <a:latin typeface="Times New Roman" pitchFamily="18" charset="0"/>
                <a:cs typeface="Times New Roman" pitchFamily="18" charset="0"/>
              </a:rPr>
              <a:t>WhatsApp</a:t>
            </a:r>
            <a:r>
              <a:rPr lang="en-US" b="1" dirty="0" smtClean="0">
                <a:latin typeface="Times New Roman" pitchFamily="18" charset="0"/>
                <a:cs typeface="Times New Roman" pitchFamily="18" charset="0"/>
              </a:rPr>
              <a:t>: 8-953-942-00-93</a:t>
            </a:r>
            <a:endParaRPr lang="ru-RU" dirty="0">
              <a:latin typeface="Times New Roman" pitchFamily="18" charset="0"/>
              <a:cs typeface="Times New Roman" pitchFamily="18" charset="0"/>
            </a:endParaRPr>
          </a:p>
        </p:txBody>
      </p:sp>
    </p:spTree>
  </p:cSld>
  <p:clrMapOvr>
    <a:masterClrMapping/>
  </p:clrMapOvr>
  <p:transition>
    <p:wipe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0"/>
            <a:ext cx="11493500" cy="523220"/>
          </a:xfrm>
          <a:prstGeom prst="rect">
            <a:avLst/>
          </a:prstGeom>
          <a:noFill/>
        </p:spPr>
        <p:txBody>
          <a:bodyPr wrap="square" rtlCol="0">
            <a:spAutoFit/>
          </a:bodyPr>
          <a:lstStyle/>
          <a:p>
            <a:pPr algn="ctr"/>
            <a:r>
              <a:rPr lang="ru-RU" sz="2800" b="1" dirty="0" smtClean="0">
                <a:latin typeface="Times New Roman" panose="02020603050405020304" pitchFamily="18" charset="0"/>
                <a:cs typeface="Times New Roman" panose="02020603050405020304" pitchFamily="18" charset="0"/>
              </a:rPr>
              <a:t>На средства гранта  «</a:t>
            </a:r>
            <a:r>
              <a:rPr lang="ru-RU" sz="2800" b="1" dirty="0" err="1" smtClean="0">
                <a:latin typeface="Times New Roman" panose="02020603050405020304" pitchFamily="18" charset="0"/>
                <a:cs typeface="Times New Roman" panose="02020603050405020304" pitchFamily="18" charset="0"/>
              </a:rPr>
              <a:t>Агростартап</a:t>
            </a:r>
            <a:r>
              <a:rPr lang="ru-RU" sz="2800" b="1" dirty="0" smtClean="0">
                <a:latin typeface="Times New Roman" panose="02020603050405020304" pitchFamily="18" charset="0"/>
                <a:cs typeface="Times New Roman" panose="02020603050405020304" pitchFamily="18" charset="0"/>
              </a:rPr>
              <a:t>» можно приобрести:</a:t>
            </a:r>
            <a:endParaRPr lang="ru-RU" sz="2800" b="1" dirty="0">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265" y="820305"/>
            <a:ext cx="3650095" cy="20550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50201" y="879606"/>
            <a:ext cx="3686652" cy="20338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 y="2997200"/>
            <a:ext cx="4126786" cy="300082"/>
          </a:xfrm>
          <a:prstGeom prst="rect">
            <a:avLst/>
          </a:prstGeom>
          <a:noFill/>
        </p:spPr>
        <p:txBody>
          <a:bodyPr wrap="square" rtlCol="0">
            <a:spAutoFit/>
          </a:bodyPr>
          <a:lstStyle/>
          <a:p>
            <a:pPr algn="ctr">
              <a:lnSpc>
                <a:spcPct val="90000"/>
              </a:lnSpc>
            </a:pPr>
            <a:r>
              <a:rPr lang="ru-RU" sz="1500" b="1" i="1" dirty="0" smtClean="0">
                <a:latin typeface="Times New Roman" panose="02020603050405020304" pitchFamily="18" charset="0"/>
                <a:cs typeface="Times New Roman" panose="02020603050405020304" pitchFamily="18" charset="0"/>
              </a:rPr>
              <a:t>земельные участки из земель с/х назначения </a:t>
            </a:r>
            <a:endParaRPr lang="ru-RU" sz="15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848600" y="2959100"/>
            <a:ext cx="3810000" cy="715581"/>
          </a:xfrm>
          <a:prstGeom prst="rect">
            <a:avLst/>
          </a:prstGeom>
          <a:noFill/>
        </p:spPr>
        <p:txBody>
          <a:bodyPr wrap="square" rtlCol="0">
            <a:spAutoFit/>
          </a:bodyPr>
          <a:lstStyle/>
          <a:p>
            <a:pPr algn="ctr">
              <a:lnSpc>
                <a:spcPct val="90000"/>
              </a:lnSpc>
            </a:pPr>
            <a:r>
              <a:rPr lang="ru-RU" sz="1500" b="1" i="1" dirty="0" smtClean="0">
                <a:latin typeface="Times New Roman" panose="02020603050405020304" pitchFamily="18" charset="0"/>
                <a:cs typeface="Times New Roman" panose="02020603050405020304" pitchFamily="18" charset="0"/>
              </a:rPr>
              <a:t>приобретение, строительство, ремонт, модернизацию, переустройство производственных и складских объектов</a:t>
            </a:r>
            <a:endParaRPr lang="ru-RU" sz="1500" b="1" i="1" dirty="0">
              <a:solidFill>
                <a:srgbClr val="FF0000"/>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4" cstate="print"/>
          <a:stretch>
            <a:fillRect/>
          </a:stretch>
        </p:blipFill>
        <p:spPr>
          <a:xfrm>
            <a:off x="4174997" y="864718"/>
            <a:ext cx="3568700" cy="2007394"/>
          </a:xfrm>
          <a:prstGeom prst="rect">
            <a:avLst/>
          </a:prstGeom>
        </p:spPr>
      </p:pic>
      <p:sp>
        <p:nvSpPr>
          <p:cNvPr id="10" name="Прямоугольник 9"/>
          <p:cNvSpPr/>
          <p:nvPr/>
        </p:nvSpPr>
        <p:spPr>
          <a:xfrm>
            <a:off x="4343401" y="3022600"/>
            <a:ext cx="3505200" cy="300082"/>
          </a:xfrm>
          <a:prstGeom prst="rect">
            <a:avLst/>
          </a:prstGeom>
        </p:spPr>
        <p:txBody>
          <a:bodyPr wrap="square">
            <a:spAutoFit/>
          </a:bodyPr>
          <a:lstStyle/>
          <a:p>
            <a:pPr algn="ctr">
              <a:lnSpc>
                <a:spcPct val="90000"/>
              </a:lnSpc>
            </a:pPr>
            <a:r>
              <a:rPr lang="ru-RU" sz="1500" b="1" i="1" dirty="0" smtClean="0">
                <a:latin typeface="Times New Roman" panose="02020603050405020304" pitchFamily="18" charset="0"/>
                <a:cs typeface="Times New Roman" panose="02020603050405020304" pitchFamily="18" charset="0"/>
              </a:rPr>
              <a:t>с/</a:t>
            </a:r>
            <a:r>
              <a:rPr lang="ru-RU" sz="1500" b="1" i="1" dirty="0" err="1" smtClean="0">
                <a:latin typeface="Times New Roman" panose="02020603050405020304" pitchFamily="18" charset="0"/>
                <a:cs typeface="Times New Roman" panose="02020603050405020304" pitchFamily="18" charset="0"/>
              </a:rPr>
              <a:t>х</a:t>
            </a:r>
            <a:r>
              <a:rPr lang="ru-RU" sz="1500" b="1" i="1" dirty="0" smtClean="0">
                <a:latin typeface="Times New Roman" panose="02020603050405020304" pitchFamily="18" charset="0"/>
                <a:cs typeface="Times New Roman" panose="02020603050405020304" pitchFamily="18" charset="0"/>
              </a:rPr>
              <a:t> животных, птицу (кроме свиней)</a:t>
            </a:r>
            <a:endParaRPr lang="ru-RU" sz="1500" b="1" i="1"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5" cstate="print"/>
          <a:stretch>
            <a:fillRect/>
          </a:stretch>
        </p:blipFill>
        <p:spPr>
          <a:xfrm>
            <a:off x="520700" y="3836781"/>
            <a:ext cx="3200400" cy="2069850"/>
          </a:xfrm>
          <a:prstGeom prst="rect">
            <a:avLst/>
          </a:prstGeom>
        </p:spPr>
      </p:pic>
      <p:pic>
        <p:nvPicPr>
          <p:cNvPr id="13" name="Рисунок 12"/>
          <p:cNvPicPr>
            <a:picLocks noChangeAspect="1"/>
          </p:cNvPicPr>
          <p:nvPr/>
        </p:nvPicPr>
        <p:blipFill>
          <a:blip r:embed="rId6" cstate="print"/>
          <a:stretch>
            <a:fillRect/>
          </a:stretch>
        </p:blipFill>
        <p:spPr>
          <a:xfrm>
            <a:off x="4322015" y="3362503"/>
            <a:ext cx="3386886" cy="1905123"/>
          </a:xfrm>
          <a:prstGeom prst="rect">
            <a:avLst/>
          </a:prstGeom>
        </p:spPr>
      </p:pic>
      <p:sp>
        <p:nvSpPr>
          <p:cNvPr id="14" name="TextBox 13"/>
          <p:cNvSpPr txBox="1"/>
          <p:nvPr/>
        </p:nvSpPr>
        <p:spPr>
          <a:xfrm>
            <a:off x="368300" y="5943600"/>
            <a:ext cx="3520870" cy="323165"/>
          </a:xfrm>
          <a:prstGeom prst="rect">
            <a:avLst/>
          </a:prstGeom>
          <a:noFill/>
        </p:spPr>
        <p:txBody>
          <a:bodyPr wrap="square" rtlCol="0">
            <a:spAutoFit/>
          </a:bodyPr>
          <a:lstStyle/>
          <a:p>
            <a:pPr algn="ctr"/>
            <a:r>
              <a:rPr lang="ru-RU" sz="1500" b="1" i="1" dirty="0" smtClean="0">
                <a:latin typeface="Times New Roman" pitchFamily="18" charset="0"/>
                <a:cs typeface="Times New Roman" pitchFamily="18" charset="0"/>
              </a:rPr>
              <a:t>рыбопосадочный материал</a:t>
            </a:r>
            <a:endParaRPr lang="ru-RU" sz="1500" b="1" i="1" dirty="0">
              <a:latin typeface="Times New Roman" pitchFamily="18" charset="0"/>
              <a:cs typeface="Times New Roman" pitchFamily="18" charset="0"/>
            </a:endParaRPr>
          </a:p>
        </p:txBody>
      </p:sp>
      <p:sp>
        <p:nvSpPr>
          <p:cNvPr id="15" name="Прямоугольник 14"/>
          <p:cNvSpPr/>
          <p:nvPr/>
        </p:nvSpPr>
        <p:spPr>
          <a:xfrm>
            <a:off x="4013200" y="5283200"/>
            <a:ext cx="4267200" cy="1338828"/>
          </a:xfrm>
          <a:prstGeom prst="rect">
            <a:avLst/>
          </a:prstGeom>
        </p:spPr>
        <p:txBody>
          <a:bodyPr wrap="square">
            <a:spAutoFit/>
          </a:bodyPr>
          <a:lstStyle/>
          <a:p>
            <a:pPr algn="ctr">
              <a:lnSpc>
                <a:spcPct val="90000"/>
              </a:lnSpc>
            </a:pPr>
            <a:r>
              <a:rPr lang="ru-RU" sz="1500" b="1" i="1" dirty="0" smtClean="0">
                <a:latin typeface="Times New Roman" panose="02020603050405020304" pitchFamily="18" charset="0"/>
                <a:cs typeface="Times New Roman" panose="02020603050405020304" pitchFamily="18" charset="0"/>
              </a:rPr>
              <a:t>с/</a:t>
            </a:r>
            <a:r>
              <a:rPr lang="ru-RU" sz="1500" b="1" i="1" dirty="0" err="1" smtClean="0">
                <a:latin typeface="Times New Roman" panose="02020603050405020304" pitchFamily="18" charset="0"/>
                <a:cs typeface="Times New Roman" panose="02020603050405020304" pitchFamily="18" charset="0"/>
              </a:rPr>
              <a:t>х</a:t>
            </a:r>
            <a:r>
              <a:rPr lang="ru-RU" sz="1500" b="1" i="1" dirty="0" smtClean="0">
                <a:latin typeface="Times New Roman" panose="02020603050405020304" pitchFamily="18" charset="0"/>
                <a:cs typeface="Times New Roman" panose="02020603050405020304" pitchFamily="18" charset="0"/>
              </a:rPr>
              <a:t> технику, в т.ч. прицепное и навесное оборудование, грузовой автотранспорт, специализированный автотранспорт для осуществления мобильной торговли, оборудования для производства и переработки с/</a:t>
            </a:r>
            <a:r>
              <a:rPr lang="ru-RU" sz="1500" b="1" i="1" dirty="0" err="1" smtClean="0">
                <a:latin typeface="Times New Roman" panose="02020603050405020304" pitchFamily="18" charset="0"/>
                <a:cs typeface="Times New Roman" panose="02020603050405020304" pitchFamily="18" charset="0"/>
              </a:rPr>
              <a:t>х</a:t>
            </a:r>
            <a:r>
              <a:rPr lang="ru-RU" sz="1500" b="1" i="1" dirty="0" smtClean="0">
                <a:latin typeface="Times New Roman" panose="02020603050405020304" pitchFamily="18" charset="0"/>
                <a:cs typeface="Times New Roman" panose="02020603050405020304" pitchFamily="18" charset="0"/>
              </a:rPr>
              <a:t> продукции </a:t>
            </a:r>
            <a:endParaRPr lang="ru-RU" sz="1500" b="1" i="1" dirty="0">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7" cstate="print"/>
          <a:stretch>
            <a:fillRect/>
          </a:stretch>
        </p:blipFill>
        <p:spPr>
          <a:xfrm>
            <a:off x="8684082" y="3658978"/>
            <a:ext cx="3061206" cy="2040804"/>
          </a:xfrm>
          <a:prstGeom prst="rect">
            <a:avLst/>
          </a:prstGeom>
        </p:spPr>
      </p:pic>
      <p:sp>
        <p:nvSpPr>
          <p:cNvPr id="17" name="TextBox 16"/>
          <p:cNvSpPr txBox="1"/>
          <p:nvPr/>
        </p:nvSpPr>
        <p:spPr>
          <a:xfrm>
            <a:off x="8293100" y="5791200"/>
            <a:ext cx="3898901" cy="553998"/>
          </a:xfrm>
          <a:prstGeom prst="rect">
            <a:avLst/>
          </a:prstGeom>
          <a:noFill/>
        </p:spPr>
        <p:txBody>
          <a:bodyPr wrap="square" rtlCol="0">
            <a:spAutoFit/>
          </a:bodyPr>
          <a:lstStyle/>
          <a:p>
            <a:pPr algn="ctr"/>
            <a:r>
              <a:rPr lang="ru-RU" sz="1500" b="1" i="1" dirty="0" smtClean="0">
                <a:latin typeface="Times New Roman" panose="02020603050405020304" pitchFamily="18" charset="0"/>
                <a:cs typeface="Times New Roman" panose="02020603050405020304" pitchFamily="18" charset="0"/>
              </a:rPr>
              <a:t>посадочный материал для закладки многолетних насаждений </a:t>
            </a:r>
            <a:endParaRPr lang="ru-RU" dirty="0"/>
          </a:p>
        </p:txBody>
      </p:sp>
    </p:spTree>
    <p:extLst>
      <p:ext uri="{BB962C8B-B14F-4D97-AF65-F5344CB8AC3E}">
        <p14:creationId xmlns:p14="http://schemas.microsoft.com/office/powerpoint/2010/main" xmlns="" val="1534225517"/>
      </p:ext>
    </p:extLst>
  </p:cSld>
  <p:clrMapOvr>
    <a:masterClrMapping/>
  </p:clrMapOvr>
  <p:transition>
    <p:wipe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0"/>
            <a:ext cx="10896600" cy="523220"/>
          </a:xfrm>
          <a:prstGeom prst="rect">
            <a:avLst/>
          </a:prstGeom>
          <a:noFill/>
        </p:spPr>
        <p:txBody>
          <a:bodyPr wrap="square" rtlCol="0">
            <a:spAutoFit/>
          </a:bodyPr>
          <a:lstStyle/>
          <a:p>
            <a:pPr algn="ctr"/>
            <a:r>
              <a:rPr lang="ru-RU" sz="2800" b="1" dirty="0" smtClean="0">
                <a:latin typeface="Times New Roman" panose="02020603050405020304" pitchFamily="18" charset="0"/>
                <a:cs typeface="Times New Roman" panose="02020603050405020304" pitchFamily="18" charset="0"/>
              </a:rPr>
              <a:t>а так же:</a:t>
            </a:r>
            <a:endParaRPr lang="ru-RU" sz="2800" b="1"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5899" y="523220"/>
            <a:ext cx="3314700" cy="19271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Рисунок 8"/>
          <p:cNvPicPr>
            <a:picLocks noChangeAspect="1"/>
          </p:cNvPicPr>
          <p:nvPr/>
        </p:nvPicPr>
        <p:blipFill>
          <a:blip r:embed="rId3" cstate="print"/>
          <a:stretch>
            <a:fillRect/>
          </a:stretch>
        </p:blipFill>
        <p:spPr>
          <a:xfrm>
            <a:off x="8112311" y="533337"/>
            <a:ext cx="3230557" cy="1986792"/>
          </a:xfrm>
          <a:prstGeom prst="rect">
            <a:avLst/>
          </a:prstGeom>
        </p:spPr>
      </p:pic>
      <p:sp>
        <p:nvSpPr>
          <p:cNvPr id="10" name="TextBox 9"/>
          <p:cNvSpPr txBox="1"/>
          <p:nvPr/>
        </p:nvSpPr>
        <p:spPr>
          <a:xfrm>
            <a:off x="190498" y="2459960"/>
            <a:ext cx="3340101" cy="1708160"/>
          </a:xfrm>
          <a:prstGeom prst="rect">
            <a:avLst/>
          </a:prstGeom>
          <a:noFill/>
        </p:spPr>
        <p:txBody>
          <a:bodyPr wrap="square" rtlCol="0">
            <a:spAutoFit/>
          </a:bodyPr>
          <a:lstStyle/>
          <a:p>
            <a:pPr algn="ctr"/>
            <a:r>
              <a:rPr lang="ru-RU" sz="1500" b="1" i="1" dirty="0" smtClean="0">
                <a:latin typeface="Times New Roman" panose="02020603050405020304" pitchFamily="18" charset="0"/>
                <a:cs typeface="Times New Roman" panose="02020603050405020304" pitchFamily="18" charset="0"/>
              </a:rPr>
              <a:t>осуществить подключение производственных и складских объектов, необходимых для производства, хранения и переработки с/</a:t>
            </a:r>
            <a:r>
              <a:rPr lang="ru-RU" sz="1500" b="1" i="1" dirty="0" err="1" smtClean="0">
                <a:latin typeface="Times New Roman" panose="02020603050405020304" pitchFamily="18" charset="0"/>
                <a:cs typeface="Times New Roman" panose="02020603050405020304" pitchFamily="18" charset="0"/>
              </a:rPr>
              <a:t>х</a:t>
            </a:r>
            <a:r>
              <a:rPr lang="ru-RU" sz="1500" b="1" i="1" dirty="0" smtClean="0">
                <a:latin typeface="Times New Roman" panose="02020603050405020304" pitchFamily="18" charset="0"/>
                <a:cs typeface="Times New Roman" panose="02020603050405020304" pitchFamily="18" charset="0"/>
              </a:rPr>
              <a:t> продукции к электрическим, водо-, газо-, тепло- сетям </a:t>
            </a:r>
            <a:endParaRPr lang="ru-RU" sz="1500" b="1"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902695" y="2596759"/>
            <a:ext cx="3584703" cy="1477328"/>
          </a:xfrm>
          <a:prstGeom prst="rect">
            <a:avLst/>
          </a:prstGeom>
          <a:noFill/>
        </p:spPr>
        <p:txBody>
          <a:bodyPr wrap="square" rtlCol="0">
            <a:spAutoFit/>
          </a:bodyPr>
          <a:lstStyle/>
          <a:p>
            <a:pPr algn="ctr"/>
            <a:r>
              <a:rPr lang="ru-RU" sz="1500" b="1" i="1" dirty="0" smtClean="0">
                <a:latin typeface="Times New Roman" panose="02020603050405020304" pitchFamily="18" charset="0"/>
                <a:cs typeface="Times New Roman" panose="02020603050405020304" pitchFamily="18" charset="0"/>
              </a:rPr>
              <a:t>разработать проектную документации на строительство или реконструкцию производственных зданий, предназначенных для производства, хранения и переработки с/</a:t>
            </a:r>
            <a:r>
              <a:rPr lang="ru-RU" sz="1500" b="1" i="1" dirty="0" err="1" smtClean="0">
                <a:latin typeface="Times New Roman" panose="02020603050405020304" pitchFamily="18" charset="0"/>
                <a:cs typeface="Times New Roman" panose="02020603050405020304" pitchFamily="18" charset="0"/>
              </a:rPr>
              <a:t>х</a:t>
            </a:r>
            <a:r>
              <a:rPr lang="ru-RU" sz="1500" b="1" i="1" dirty="0" smtClean="0">
                <a:latin typeface="Times New Roman" panose="02020603050405020304" pitchFamily="18" charset="0"/>
                <a:cs typeface="Times New Roman" panose="02020603050405020304" pitchFamily="18" charset="0"/>
              </a:rPr>
              <a:t> продукции </a:t>
            </a:r>
            <a:endParaRPr lang="ru-RU" sz="1500" b="1" i="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7683500" y="2603500"/>
            <a:ext cx="3929381" cy="1708160"/>
          </a:xfrm>
          <a:prstGeom prst="rect">
            <a:avLst/>
          </a:prstGeom>
          <a:noFill/>
        </p:spPr>
        <p:txBody>
          <a:bodyPr wrap="square" rtlCol="0">
            <a:spAutoFit/>
          </a:bodyPr>
          <a:lstStyle/>
          <a:p>
            <a:pPr algn="ctr"/>
            <a:r>
              <a:rPr lang="ru-RU" sz="1500" b="1" i="1" dirty="0" smtClean="0">
                <a:latin typeface="Times New Roman" panose="02020603050405020304" pitchFamily="18" charset="0"/>
                <a:cs typeface="Times New Roman" panose="02020603050405020304" pitchFamily="18" charset="0"/>
              </a:rPr>
              <a:t>погасить основной долг по кредитам, полученным в российских кредитных организациях на покупку с/</a:t>
            </a:r>
            <a:r>
              <a:rPr lang="ru-RU" sz="1500" b="1" i="1" dirty="0" err="1" smtClean="0">
                <a:latin typeface="Times New Roman" panose="02020603050405020304" pitchFamily="18" charset="0"/>
                <a:cs typeface="Times New Roman" panose="02020603050405020304" pitchFamily="18" charset="0"/>
              </a:rPr>
              <a:t>х</a:t>
            </a:r>
            <a:r>
              <a:rPr lang="ru-RU" sz="1500" b="1" i="1" dirty="0" smtClean="0">
                <a:latin typeface="Times New Roman" panose="02020603050405020304" pitchFamily="18" charset="0"/>
                <a:cs typeface="Times New Roman" panose="02020603050405020304" pitchFamily="18" charset="0"/>
              </a:rPr>
              <a:t> техники и объектов недвижимости, период пользования которыми на момент подачи заявки на получение гранта составляет менее 2 лет.</a:t>
            </a:r>
            <a:endParaRPr lang="ru-RU" sz="1500" b="1" i="1" dirty="0">
              <a:latin typeface="Times New Roman" panose="02020603050405020304" pitchFamily="18" charset="0"/>
              <a:cs typeface="Times New Roman" panose="02020603050405020304" pitchFamily="18" charset="0"/>
            </a:endParaRPr>
          </a:p>
        </p:txBody>
      </p:sp>
      <p:pic>
        <p:nvPicPr>
          <p:cNvPr id="1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27553" y="515505"/>
            <a:ext cx="3657600" cy="20338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TextBox 16"/>
          <p:cNvSpPr txBox="1"/>
          <p:nvPr/>
        </p:nvSpPr>
        <p:spPr>
          <a:xfrm>
            <a:off x="5600700" y="4914900"/>
            <a:ext cx="6197600" cy="553998"/>
          </a:xfrm>
          <a:prstGeom prst="rect">
            <a:avLst/>
          </a:prstGeom>
          <a:noFill/>
        </p:spPr>
        <p:txBody>
          <a:bodyPr wrap="square" rtlCol="0">
            <a:spAutoFit/>
          </a:bodyPr>
          <a:lstStyle/>
          <a:p>
            <a:r>
              <a:rPr lang="ru-RU" sz="1500" b="1" i="1" dirty="0" smtClean="0">
                <a:latin typeface="Times New Roman" pitchFamily="18" charset="0"/>
                <a:cs typeface="Times New Roman" pitchFamily="18" charset="0"/>
              </a:rPr>
              <a:t>внести не менее 25 %, но не более 50 % средств гранта в неделимый фонд </a:t>
            </a:r>
            <a:r>
              <a:rPr lang="ru-RU" sz="1500" b="1" i="1" dirty="0" err="1" smtClean="0">
                <a:latin typeface="Times New Roman" pitchFamily="18" charset="0"/>
                <a:cs typeface="Times New Roman" pitchFamily="18" charset="0"/>
              </a:rPr>
              <a:t>СПоКа</a:t>
            </a:r>
            <a:r>
              <a:rPr lang="ru-RU" sz="1500" b="1" i="1" dirty="0" smtClean="0">
                <a:latin typeface="Times New Roman" pitchFamily="18" charset="0"/>
                <a:cs typeface="Times New Roman" pitchFamily="18" charset="0"/>
              </a:rPr>
              <a:t>, членом которого является К(Ф)Х</a:t>
            </a:r>
            <a:endParaRPr lang="ru-RU" sz="1500" b="1" i="1" dirty="0">
              <a:latin typeface="Times New Roman" pitchFamily="18" charset="0"/>
              <a:cs typeface="Times New Roman" pitchFamily="18" charset="0"/>
            </a:endParaRPr>
          </a:p>
        </p:txBody>
      </p:sp>
      <p:pic>
        <p:nvPicPr>
          <p:cNvPr id="1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88164" y="4612354"/>
            <a:ext cx="2461260" cy="22456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6352026"/>
      </p:ext>
    </p:extLst>
  </p:cSld>
  <p:clrMapOvr>
    <a:masterClrMapping/>
  </p:clrMapOvr>
  <p:transition>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4118" t="31808" r="22696" b="34989"/>
          <a:stretch>
            <a:fillRect/>
          </a:stretch>
        </p:blipFill>
        <p:spPr bwMode="auto">
          <a:xfrm>
            <a:off x="824753" y="259977"/>
            <a:ext cx="7315200" cy="2568748"/>
          </a:xfrm>
          <a:prstGeom prst="rect">
            <a:avLst/>
          </a:prstGeom>
          <a:noFill/>
          <a:ln w="9525">
            <a:noFill/>
            <a:miter lim="800000"/>
            <a:headEnd/>
            <a:tailEnd/>
          </a:ln>
        </p:spPr>
      </p:pic>
      <p:pic>
        <p:nvPicPr>
          <p:cNvPr id="3" name="Рисунок 2"/>
          <p:cNvPicPr/>
          <p:nvPr/>
        </p:nvPicPr>
        <p:blipFill>
          <a:blip r:embed="rId3" cstate="print"/>
          <a:srcRect l="24212" t="18519" r="23660" b="28775"/>
          <a:stretch>
            <a:fillRect/>
          </a:stretch>
        </p:blipFill>
        <p:spPr bwMode="auto">
          <a:xfrm>
            <a:off x="933822" y="2761130"/>
            <a:ext cx="7600578" cy="4096870"/>
          </a:xfrm>
          <a:prstGeom prst="rect">
            <a:avLst/>
          </a:prstGeom>
          <a:noFill/>
          <a:ln w="9525">
            <a:noFill/>
            <a:miter lim="800000"/>
            <a:headEnd/>
            <a:tailEnd/>
          </a:ln>
        </p:spPr>
      </p:pic>
    </p:spTree>
  </p:cSld>
  <p:clrMapOvr>
    <a:masterClrMapping/>
  </p:clrMapOvr>
  <p:transition>
    <p:wipe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l="24532" t="20228" r="23821" b="15385"/>
          <a:stretch>
            <a:fillRect/>
          </a:stretch>
        </p:blipFill>
        <p:spPr bwMode="auto">
          <a:xfrm>
            <a:off x="1147483" y="699247"/>
            <a:ext cx="6483630" cy="3806078"/>
          </a:xfrm>
          <a:prstGeom prst="rect">
            <a:avLst/>
          </a:prstGeom>
          <a:noFill/>
          <a:ln w="9525">
            <a:noFill/>
            <a:miter lim="800000"/>
            <a:headEnd/>
            <a:tailEnd/>
          </a:ln>
        </p:spPr>
      </p:pic>
      <p:sp>
        <p:nvSpPr>
          <p:cNvPr id="4" name="TextBox 3"/>
          <p:cNvSpPr txBox="1"/>
          <p:nvPr/>
        </p:nvSpPr>
        <p:spPr>
          <a:xfrm>
            <a:off x="914400" y="5280212"/>
            <a:ext cx="10049435" cy="1200329"/>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Срок использования гранта </a:t>
            </a:r>
            <a:r>
              <a:rPr lang="ru-RU" b="1" dirty="0" err="1" smtClean="0">
                <a:latin typeface="Times New Roman" pitchFamily="18" charset="0"/>
                <a:cs typeface="Times New Roman" pitchFamily="18" charset="0"/>
              </a:rPr>
              <a:t>Агростартап</a:t>
            </a:r>
            <a:r>
              <a:rPr lang="ru-RU" b="1" dirty="0" smtClean="0">
                <a:latin typeface="Times New Roman" pitchFamily="18" charset="0"/>
                <a:cs typeface="Times New Roman" pitchFamily="18" charset="0"/>
              </a:rPr>
              <a:t> – 18 месяцев со дня поступления средств на лицевой счет, открытый министерстве финансов Кировской области </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согл</a:t>
            </a:r>
            <a:r>
              <a:rPr lang="ru-RU" dirty="0" smtClean="0">
                <a:latin typeface="Times New Roman" pitchFamily="18" charset="0"/>
                <a:cs typeface="Times New Roman" pitchFamily="18" charset="0"/>
              </a:rPr>
              <a:t>. п. 3.8.1 – в течение 45 дней со дня подписания соглашения министерство перечисляет денежные средства в установленном порядке на лицевой счет победителя конкурса в размере 100% суммы гранта, указанной в соглашении).</a:t>
            </a:r>
            <a:endParaRPr lang="ru-RU" dirty="0">
              <a:latin typeface="Times New Roman" pitchFamily="18" charset="0"/>
              <a:cs typeface="Times New Roman" pitchFamily="18" charset="0"/>
            </a:endParaRPr>
          </a:p>
        </p:txBody>
      </p:sp>
      <p:sp>
        <p:nvSpPr>
          <p:cNvPr id="5" name="TextBox 4"/>
          <p:cNvSpPr txBox="1"/>
          <p:nvPr/>
        </p:nvSpPr>
        <p:spPr>
          <a:xfrm>
            <a:off x="9430870" y="170329"/>
            <a:ext cx="1840568" cy="5355312"/>
          </a:xfrm>
          <a:prstGeom prst="rect">
            <a:avLst/>
          </a:prstGeom>
          <a:noFill/>
        </p:spPr>
        <p:txBody>
          <a:bodyPr wrap="none" rtlCol="0">
            <a:spAutoFit/>
          </a:bodyPr>
          <a:lstStyle/>
          <a:p>
            <a:pPr marL="342900" indent="-342900">
              <a:buAutoNum type="arabicPeriod"/>
            </a:pPr>
            <a:r>
              <a:rPr lang="ru-RU" b="1" dirty="0" smtClean="0">
                <a:solidFill>
                  <a:schemeClr val="accent6"/>
                </a:solidFill>
                <a:latin typeface="Times New Roman" pitchFamily="18" charset="0"/>
                <a:cs typeface="Times New Roman" pitchFamily="18" charset="0"/>
              </a:rPr>
              <a:t>Апрель 2023</a:t>
            </a:r>
          </a:p>
          <a:p>
            <a:pPr marL="342900" indent="-342900">
              <a:buAutoNum type="arabicPeriod"/>
            </a:pPr>
            <a:r>
              <a:rPr lang="ru-RU" b="1" dirty="0" smtClean="0">
                <a:solidFill>
                  <a:schemeClr val="accent6"/>
                </a:solidFill>
                <a:latin typeface="Times New Roman" pitchFamily="18" charset="0"/>
                <a:cs typeface="Times New Roman" pitchFamily="18" charset="0"/>
              </a:rPr>
              <a:t>Май</a:t>
            </a:r>
          </a:p>
          <a:p>
            <a:pPr marL="342900" indent="-342900">
              <a:buAutoNum type="arabicPeriod"/>
            </a:pPr>
            <a:r>
              <a:rPr lang="ru-RU" b="1" dirty="0" smtClean="0">
                <a:solidFill>
                  <a:schemeClr val="accent6"/>
                </a:solidFill>
                <a:latin typeface="Times New Roman" pitchFamily="18" charset="0"/>
                <a:cs typeface="Times New Roman" pitchFamily="18" charset="0"/>
              </a:rPr>
              <a:t>июнь</a:t>
            </a:r>
          </a:p>
          <a:p>
            <a:pPr marL="342900" indent="-342900">
              <a:buAutoNum type="arabicPeriod"/>
            </a:pPr>
            <a:r>
              <a:rPr lang="ru-RU" b="1" dirty="0" smtClean="0">
                <a:solidFill>
                  <a:schemeClr val="accent6"/>
                </a:solidFill>
                <a:latin typeface="Times New Roman" pitchFamily="18" charset="0"/>
                <a:cs typeface="Times New Roman" pitchFamily="18" charset="0"/>
              </a:rPr>
              <a:t>Июль</a:t>
            </a:r>
          </a:p>
          <a:p>
            <a:pPr marL="342900" indent="-342900">
              <a:buAutoNum type="arabicPeriod"/>
            </a:pPr>
            <a:r>
              <a:rPr lang="ru-RU" b="1" dirty="0" smtClean="0">
                <a:solidFill>
                  <a:schemeClr val="accent6"/>
                </a:solidFill>
                <a:latin typeface="Times New Roman" pitchFamily="18" charset="0"/>
                <a:cs typeface="Times New Roman" pitchFamily="18" charset="0"/>
              </a:rPr>
              <a:t>Август</a:t>
            </a:r>
          </a:p>
          <a:p>
            <a:pPr marL="342900" indent="-342900">
              <a:buAutoNum type="arabicPeriod"/>
            </a:pPr>
            <a:r>
              <a:rPr lang="ru-RU" b="1" dirty="0" smtClean="0">
                <a:solidFill>
                  <a:schemeClr val="accent6"/>
                </a:solidFill>
                <a:latin typeface="Times New Roman" pitchFamily="18" charset="0"/>
                <a:cs typeface="Times New Roman" pitchFamily="18" charset="0"/>
              </a:rPr>
              <a:t>Сентябрь</a:t>
            </a:r>
          </a:p>
          <a:p>
            <a:pPr marL="342900" indent="-342900">
              <a:buAutoNum type="arabicPeriod"/>
            </a:pPr>
            <a:r>
              <a:rPr lang="ru-RU" b="1" dirty="0" smtClean="0">
                <a:solidFill>
                  <a:schemeClr val="accent6"/>
                </a:solidFill>
                <a:latin typeface="Times New Roman" pitchFamily="18" charset="0"/>
                <a:cs typeface="Times New Roman" pitchFamily="18" charset="0"/>
              </a:rPr>
              <a:t>Октябрь</a:t>
            </a:r>
          </a:p>
          <a:p>
            <a:pPr marL="342900" indent="-342900">
              <a:buAutoNum type="arabicPeriod"/>
            </a:pPr>
            <a:r>
              <a:rPr lang="ru-RU" b="1" dirty="0" smtClean="0">
                <a:solidFill>
                  <a:schemeClr val="accent6"/>
                </a:solidFill>
                <a:latin typeface="Times New Roman" pitchFamily="18" charset="0"/>
                <a:cs typeface="Times New Roman" pitchFamily="18" charset="0"/>
              </a:rPr>
              <a:t>Ноябрь</a:t>
            </a:r>
          </a:p>
          <a:p>
            <a:pPr marL="342900" indent="-342900">
              <a:buAutoNum type="arabicPeriod"/>
            </a:pPr>
            <a:r>
              <a:rPr lang="ru-RU" b="1" dirty="0" smtClean="0">
                <a:solidFill>
                  <a:schemeClr val="accent6"/>
                </a:solidFill>
                <a:latin typeface="Times New Roman" pitchFamily="18" charset="0"/>
                <a:cs typeface="Times New Roman" pitchFamily="18" charset="0"/>
              </a:rPr>
              <a:t>Декабрь</a:t>
            </a:r>
          </a:p>
          <a:p>
            <a:pPr marL="342900" indent="-342900">
              <a:buAutoNum type="arabicPeriod"/>
            </a:pPr>
            <a:r>
              <a:rPr lang="ru-RU" b="1" dirty="0" smtClean="0">
                <a:solidFill>
                  <a:schemeClr val="accent6"/>
                </a:solidFill>
                <a:latin typeface="Times New Roman" pitchFamily="18" charset="0"/>
                <a:cs typeface="Times New Roman" pitchFamily="18" charset="0"/>
              </a:rPr>
              <a:t>Январь 2024</a:t>
            </a:r>
          </a:p>
          <a:p>
            <a:pPr marL="342900" indent="-342900">
              <a:buAutoNum type="arabicPeriod"/>
            </a:pPr>
            <a:r>
              <a:rPr lang="ru-RU" b="1" dirty="0" smtClean="0">
                <a:solidFill>
                  <a:schemeClr val="accent6"/>
                </a:solidFill>
                <a:latin typeface="Times New Roman" pitchFamily="18" charset="0"/>
                <a:cs typeface="Times New Roman" pitchFamily="18" charset="0"/>
              </a:rPr>
              <a:t>Февраль</a:t>
            </a:r>
          </a:p>
          <a:p>
            <a:pPr marL="342900" indent="-342900">
              <a:buAutoNum type="arabicPeriod"/>
            </a:pPr>
            <a:r>
              <a:rPr lang="ru-RU" b="1" dirty="0" smtClean="0">
                <a:solidFill>
                  <a:schemeClr val="accent6"/>
                </a:solidFill>
                <a:latin typeface="Times New Roman" pitchFamily="18" charset="0"/>
                <a:cs typeface="Times New Roman" pitchFamily="18" charset="0"/>
              </a:rPr>
              <a:t>Март</a:t>
            </a:r>
          </a:p>
          <a:p>
            <a:pPr marL="342900" indent="-342900">
              <a:buAutoNum type="arabicPeriod"/>
            </a:pPr>
            <a:r>
              <a:rPr lang="ru-RU" b="1" dirty="0" smtClean="0">
                <a:solidFill>
                  <a:schemeClr val="accent6"/>
                </a:solidFill>
                <a:latin typeface="Times New Roman" pitchFamily="18" charset="0"/>
                <a:cs typeface="Times New Roman" pitchFamily="18" charset="0"/>
              </a:rPr>
              <a:t>Апрель</a:t>
            </a:r>
          </a:p>
          <a:p>
            <a:pPr marL="342900" indent="-342900">
              <a:buAutoNum type="arabicPeriod"/>
            </a:pPr>
            <a:r>
              <a:rPr lang="ru-RU" b="1" dirty="0" smtClean="0">
                <a:solidFill>
                  <a:schemeClr val="accent6"/>
                </a:solidFill>
                <a:latin typeface="Times New Roman" pitchFamily="18" charset="0"/>
                <a:cs typeface="Times New Roman" pitchFamily="18" charset="0"/>
              </a:rPr>
              <a:t>Май</a:t>
            </a:r>
          </a:p>
          <a:p>
            <a:pPr marL="342900" indent="-342900">
              <a:buAutoNum type="arabicPeriod"/>
            </a:pPr>
            <a:r>
              <a:rPr lang="ru-RU" b="1" dirty="0" smtClean="0">
                <a:solidFill>
                  <a:schemeClr val="accent6"/>
                </a:solidFill>
                <a:latin typeface="Times New Roman" pitchFamily="18" charset="0"/>
                <a:cs typeface="Times New Roman" pitchFamily="18" charset="0"/>
              </a:rPr>
              <a:t>Июнь</a:t>
            </a:r>
          </a:p>
          <a:p>
            <a:pPr marL="342900" indent="-342900">
              <a:buAutoNum type="arabicPeriod"/>
            </a:pPr>
            <a:r>
              <a:rPr lang="ru-RU" b="1" dirty="0" smtClean="0">
                <a:solidFill>
                  <a:schemeClr val="accent6"/>
                </a:solidFill>
                <a:latin typeface="Times New Roman" pitchFamily="18" charset="0"/>
                <a:cs typeface="Times New Roman" pitchFamily="18" charset="0"/>
              </a:rPr>
              <a:t>Июль</a:t>
            </a:r>
          </a:p>
          <a:p>
            <a:pPr marL="342900" indent="-342900">
              <a:buAutoNum type="arabicPeriod"/>
            </a:pPr>
            <a:r>
              <a:rPr lang="ru-RU" b="1" dirty="0" smtClean="0">
                <a:solidFill>
                  <a:schemeClr val="accent6"/>
                </a:solidFill>
                <a:latin typeface="Times New Roman" pitchFamily="18" charset="0"/>
                <a:cs typeface="Times New Roman" pitchFamily="18" charset="0"/>
              </a:rPr>
              <a:t>Август</a:t>
            </a:r>
          </a:p>
          <a:p>
            <a:pPr marL="342900" indent="-342900">
              <a:buAutoNum type="arabicPeriod"/>
            </a:pPr>
            <a:r>
              <a:rPr lang="ru-RU" b="1" dirty="0" smtClean="0">
                <a:solidFill>
                  <a:schemeClr val="accent6"/>
                </a:solidFill>
                <a:latin typeface="Times New Roman" pitchFamily="18" charset="0"/>
                <a:cs typeface="Times New Roman" pitchFamily="18" charset="0"/>
              </a:rPr>
              <a:t>сентябрь</a:t>
            </a:r>
          </a:p>
          <a:p>
            <a:endParaRPr lang="ru-RU" dirty="0"/>
          </a:p>
        </p:txBody>
      </p:sp>
    </p:spTree>
  </p:cSld>
  <p:clrMapOvr>
    <a:masterClrMapping/>
  </p:clrMapOvr>
  <p:transition>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8858" y="107576"/>
            <a:ext cx="6165406" cy="430887"/>
          </a:xfrm>
          <a:prstGeom prst="rect">
            <a:avLst/>
          </a:prstGeom>
          <a:noFill/>
        </p:spPr>
        <p:txBody>
          <a:bodyPr wrap="none" rtlCol="0">
            <a:spAutoFit/>
          </a:bodyPr>
          <a:lstStyle/>
          <a:p>
            <a:pPr algn="just"/>
            <a:r>
              <a:rPr lang="ru-RU" sz="2200" b="1" dirty="0" smtClean="0">
                <a:solidFill>
                  <a:schemeClr val="accent5"/>
                </a:solidFill>
                <a:latin typeface="Times New Roman" pitchFamily="18" charset="0"/>
                <a:cs typeface="Times New Roman" pitchFamily="18" charset="0"/>
              </a:rPr>
              <a:t>Порядок расходования со счета средств гранта</a:t>
            </a:r>
            <a:endParaRPr lang="ru-RU" sz="2200" b="1" dirty="0">
              <a:solidFill>
                <a:schemeClr val="accent5"/>
              </a:solidFill>
              <a:latin typeface="Times New Roman" pitchFamily="18" charset="0"/>
              <a:cs typeface="Times New Roman" pitchFamily="18" charset="0"/>
            </a:endParaRPr>
          </a:p>
        </p:txBody>
      </p:sp>
      <p:sp>
        <p:nvSpPr>
          <p:cNvPr id="3" name="TextBox 2"/>
          <p:cNvSpPr txBox="1"/>
          <p:nvPr/>
        </p:nvSpPr>
        <p:spPr>
          <a:xfrm>
            <a:off x="295837" y="699248"/>
            <a:ext cx="8704728" cy="1200329"/>
          </a:xfrm>
          <a:prstGeom prst="rect">
            <a:avLst/>
          </a:prstGeom>
          <a:noFill/>
        </p:spPr>
        <p:txBody>
          <a:bodyPr wrap="square" rtlCol="0">
            <a:spAutoFit/>
          </a:bodyPr>
          <a:lstStyle/>
          <a:p>
            <a:pPr algn="just"/>
            <a:r>
              <a:rPr lang="ru-RU" dirty="0" smtClean="0">
                <a:latin typeface="Times New Roman" pitchFamily="18" charset="0"/>
                <a:cs typeface="Times New Roman" pitchFamily="18" charset="0"/>
              </a:rPr>
              <a:t>1. Победитель конкурса предоставляет </a:t>
            </a:r>
            <a:r>
              <a:rPr lang="ru-RU" b="1" u="sng" dirty="0" smtClean="0">
                <a:latin typeface="Times New Roman" pitchFamily="18" charset="0"/>
                <a:cs typeface="Times New Roman" pitchFamily="18" charset="0"/>
              </a:rPr>
              <a:t>в орган местного самоуправления </a:t>
            </a:r>
            <a:r>
              <a:rPr lang="ru-RU" dirty="0" smtClean="0">
                <a:latin typeface="Times New Roman" pitchFamily="18" charset="0"/>
                <a:cs typeface="Times New Roman" pitchFamily="18" charset="0"/>
              </a:rPr>
              <a:t>(на территории которого осуществляет деятельность) или в Минсельхозпрод КО (если орган местного самоуправления не наделен отдельными </a:t>
            </a:r>
            <a:r>
              <a:rPr lang="ru-RU" dirty="0" err="1" smtClean="0">
                <a:latin typeface="Times New Roman" pitchFamily="18" charset="0"/>
                <a:cs typeface="Times New Roman" pitchFamily="18" charset="0"/>
              </a:rPr>
              <a:t>госполномочиями</a:t>
            </a:r>
            <a:r>
              <a:rPr lang="ru-RU" dirty="0" smtClean="0">
                <a:latin typeface="Times New Roman" pitchFamily="18" charset="0"/>
                <a:cs typeface="Times New Roman" pitchFamily="18" charset="0"/>
              </a:rPr>
              <a:t> по поддержке </a:t>
            </a:r>
            <a:r>
              <a:rPr lang="ru-RU" dirty="0" err="1" smtClean="0">
                <a:latin typeface="Times New Roman" pitchFamily="18" charset="0"/>
                <a:cs typeface="Times New Roman" pitchFamily="18" charset="0"/>
              </a:rPr>
              <a:t>сельхозтоваропроизводства</a:t>
            </a:r>
            <a:r>
              <a:rPr lang="ru-RU" dirty="0" smtClean="0">
                <a:latin typeface="Times New Roman" pitchFamily="18" charset="0"/>
                <a:cs typeface="Times New Roman" pitchFamily="18" charset="0"/>
              </a:rPr>
              <a:t>) </a:t>
            </a:r>
            <a:r>
              <a:rPr lang="ru-RU" u="sng" dirty="0" smtClean="0">
                <a:latin typeface="Times New Roman" pitchFamily="18" charset="0"/>
                <a:cs typeface="Times New Roman" pitchFamily="18" charset="0"/>
              </a:rPr>
              <a:t>следующие документы</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4" name="TextBox 3"/>
          <p:cNvSpPr txBox="1"/>
          <p:nvPr/>
        </p:nvSpPr>
        <p:spPr>
          <a:xfrm>
            <a:off x="242048" y="1918447"/>
            <a:ext cx="3702424" cy="646331"/>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 </a:t>
            </a:r>
            <a:r>
              <a:rPr lang="ru-RU" dirty="0" smtClean="0">
                <a:solidFill>
                  <a:srgbClr val="FF0000"/>
                </a:solidFill>
                <a:latin typeface="Times New Roman" pitchFamily="18" charset="0"/>
                <a:cs typeface="Times New Roman" pitchFamily="18" charset="0"/>
              </a:rPr>
              <a:t>Копию соглашения </a:t>
            </a:r>
            <a:r>
              <a:rPr lang="ru-RU" dirty="0" smtClean="0">
                <a:latin typeface="Times New Roman" pitchFamily="18" charset="0"/>
                <a:cs typeface="Times New Roman" pitchFamily="18" charset="0"/>
              </a:rPr>
              <a:t>– 1 раз при первом обращении</a:t>
            </a:r>
            <a:endParaRPr lang="ru-RU" dirty="0">
              <a:latin typeface="Times New Roman" pitchFamily="18" charset="0"/>
              <a:cs typeface="Times New Roman" pitchFamily="18" charset="0"/>
            </a:endParaRPr>
          </a:p>
        </p:txBody>
      </p:sp>
      <p:sp>
        <p:nvSpPr>
          <p:cNvPr id="5" name="TextBox 4"/>
          <p:cNvSpPr txBox="1"/>
          <p:nvPr/>
        </p:nvSpPr>
        <p:spPr>
          <a:xfrm>
            <a:off x="3953436" y="1900518"/>
            <a:ext cx="5136776" cy="923330"/>
          </a:xfrm>
          <a:prstGeom prst="rect">
            <a:avLst/>
          </a:prstGeom>
          <a:noFill/>
        </p:spPr>
        <p:txBody>
          <a:bodyPr wrap="square" rtlCol="0">
            <a:spAutoFit/>
          </a:bodyPr>
          <a:lstStyle/>
          <a:p>
            <a:pPr algn="ctr"/>
            <a:r>
              <a:rPr lang="ru-RU" dirty="0" smtClean="0">
                <a:solidFill>
                  <a:srgbClr val="FF0000"/>
                </a:solidFill>
                <a:latin typeface="Times New Roman" pitchFamily="18" charset="0"/>
                <a:cs typeface="Times New Roman" pitchFamily="18" charset="0"/>
              </a:rPr>
              <a:t>Копию бизнес-плана </a:t>
            </a:r>
            <a:r>
              <a:rPr lang="ru-RU" dirty="0" smtClean="0">
                <a:latin typeface="Times New Roman" pitchFamily="18" charset="0"/>
                <a:cs typeface="Times New Roman" pitchFamily="18" charset="0"/>
              </a:rPr>
              <a:t>-</a:t>
            </a:r>
            <a:r>
              <a:rPr lang="ru-RU" dirty="0" smtClean="0">
                <a:solidFill>
                  <a:srgbClr val="FF0000"/>
                </a:solidFill>
                <a:latin typeface="Times New Roman" pitchFamily="18" charset="0"/>
                <a:cs typeface="Times New Roman" pitchFamily="18" charset="0"/>
              </a:rPr>
              <a:t> </a:t>
            </a:r>
            <a:r>
              <a:rPr lang="ru-RU" dirty="0" smtClean="0">
                <a:latin typeface="Times New Roman" pitchFamily="18" charset="0"/>
                <a:cs typeface="Times New Roman" pitchFamily="18" charset="0"/>
              </a:rPr>
              <a:t>1 раз при первом обращении, а также в случае внесения изменений в бизнес-план</a:t>
            </a:r>
            <a:endParaRPr lang="ru-RU"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l="15490" t="23181" r="64117" b="29325"/>
          <a:stretch>
            <a:fillRect/>
          </a:stretch>
        </p:blipFill>
        <p:spPr bwMode="auto">
          <a:xfrm>
            <a:off x="914400" y="2886634"/>
            <a:ext cx="2921872" cy="3827931"/>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32647" t="6122" r="33382" b="53617"/>
          <a:stretch>
            <a:fillRect/>
          </a:stretch>
        </p:blipFill>
        <p:spPr bwMode="auto">
          <a:xfrm>
            <a:off x="4392708" y="2766430"/>
            <a:ext cx="4177552" cy="3975027"/>
          </a:xfrm>
          <a:prstGeom prst="rect">
            <a:avLst/>
          </a:prstGeom>
          <a:noFill/>
          <a:ln w="9525">
            <a:noFill/>
            <a:miter lim="800000"/>
            <a:headEnd/>
            <a:tailEnd/>
          </a:ln>
        </p:spPr>
      </p:pic>
      <p:pic>
        <p:nvPicPr>
          <p:cNvPr id="1030" name="Picture 6" descr="https://avatars.mds.yandex.net/get-zen_doc/1892973/pub_5cf25905d5fd8c00aea0e075_5cf3834b88d37e00af67edca/scale_1200"/>
          <p:cNvPicPr>
            <a:picLocks noChangeAspect="1" noChangeArrowheads="1"/>
          </p:cNvPicPr>
          <p:nvPr/>
        </p:nvPicPr>
        <p:blipFill>
          <a:blip r:embed="rId4" cstate="print"/>
          <a:srcRect l="9820" t="835" r="10118" b="10806"/>
          <a:stretch>
            <a:fillRect/>
          </a:stretch>
        </p:blipFill>
        <p:spPr bwMode="auto">
          <a:xfrm>
            <a:off x="9104916" y="0"/>
            <a:ext cx="3087084" cy="2357718"/>
          </a:xfrm>
          <a:prstGeom prst="rect">
            <a:avLst/>
          </a:prstGeom>
          <a:noFill/>
        </p:spPr>
      </p:pic>
      <p:pic>
        <p:nvPicPr>
          <p:cNvPr id="1032" name="Picture 8" descr="https://zabrab75.ru/wp-content/uploads/2021/03/4a.jpg"/>
          <p:cNvPicPr>
            <a:picLocks noChangeAspect="1" noChangeArrowheads="1"/>
          </p:cNvPicPr>
          <p:nvPr/>
        </p:nvPicPr>
        <p:blipFill>
          <a:blip r:embed="rId5" cstate="print"/>
          <a:srcRect/>
          <a:stretch>
            <a:fillRect/>
          </a:stretch>
        </p:blipFill>
        <p:spPr bwMode="auto">
          <a:xfrm>
            <a:off x="9015657" y="4661647"/>
            <a:ext cx="3176343" cy="2196353"/>
          </a:xfrm>
          <a:prstGeom prst="rect">
            <a:avLst/>
          </a:prstGeom>
          <a:noFill/>
        </p:spPr>
      </p:pic>
    </p:spTree>
  </p:cSld>
  <p:clrMapOvr>
    <a:masterClrMapping/>
  </p:clrMapOvr>
  <p:transition>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tretch>
            <a:fillRect/>
          </a:stretch>
        </p:blipFill>
        <p:spPr>
          <a:xfrm>
            <a:off x="126532" y="2537750"/>
            <a:ext cx="3386886" cy="1905123"/>
          </a:xfrm>
          <a:prstGeom prst="rect">
            <a:avLst/>
          </a:prstGeom>
        </p:spPr>
      </p:pic>
      <p:sp>
        <p:nvSpPr>
          <p:cNvPr id="6" name="Прямоугольник 5"/>
          <p:cNvSpPr/>
          <p:nvPr/>
        </p:nvSpPr>
        <p:spPr>
          <a:xfrm>
            <a:off x="3765177" y="985421"/>
            <a:ext cx="8310282" cy="4370427"/>
          </a:xfrm>
          <a:prstGeom prst="rect">
            <a:avLst/>
          </a:prstGeom>
        </p:spPr>
        <p:txBody>
          <a:bodyPr wrap="square">
            <a:spAutoFit/>
          </a:bodyPr>
          <a:lstStyle/>
          <a:p>
            <a:pPr algn="just">
              <a:buFont typeface="Wingdings" pitchFamily="2" charset="2"/>
              <a:buChar char="Ø"/>
            </a:pPr>
            <a:r>
              <a:rPr lang="ru-RU" dirty="0" smtClean="0">
                <a:solidFill>
                  <a:srgbClr val="FF0000"/>
                </a:solidFill>
                <a:latin typeface="Times New Roman" pitchFamily="18" charset="0"/>
                <a:cs typeface="Times New Roman" pitchFamily="18" charset="0"/>
              </a:rPr>
              <a:t>договоров поставки (купли-продажи)</a:t>
            </a:r>
          </a:p>
          <a:p>
            <a:pPr algn="just">
              <a:buFont typeface="Wingdings" pitchFamily="2" charset="2"/>
              <a:buChar char="Ø"/>
            </a:pPr>
            <a:r>
              <a:rPr lang="ru-RU" dirty="0" smtClean="0">
                <a:solidFill>
                  <a:srgbClr val="FF0000"/>
                </a:solidFill>
                <a:latin typeface="Times New Roman" pitchFamily="18" charset="0"/>
                <a:cs typeface="Times New Roman" pitchFamily="18" charset="0"/>
              </a:rPr>
              <a:t> счета-фактуры (или счета) на оплату приобретенной (приобретаемой) с/</a:t>
            </a:r>
            <a:r>
              <a:rPr lang="ru-RU" dirty="0" err="1" smtClean="0">
                <a:solidFill>
                  <a:srgbClr val="FF0000"/>
                </a:solidFill>
                <a:latin typeface="Times New Roman" pitchFamily="18" charset="0"/>
                <a:cs typeface="Times New Roman" pitchFamily="18" charset="0"/>
              </a:rPr>
              <a:t>х</a:t>
            </a:r>
            <a:r>
              <a:rPr lang="ru-RU" dirty="0" smtClean="0">
                <a:solidFill>
                  <a:srgbClr val="FF0000"/>
                </a:solidFill>
                <a:latin typeface="Times New Roman" pitchFamily="18" charset="0"/>
                <a:cs typeface="Times New Roman" pitchFamily="18" charset="0"/>
              </a:rPr>
              <a:t> техники</a:t>
            </a:r>
          </a:p>
          <a:p>
            <a:pPr algn="just">
              <a:buFont typeface="Wingdings" pitchFamily="2" charset="2"/>
              <a:buChar char="Ø"/>
            </a:pPr>
            <a:r>
              <a:rPr lang="ru-RU" dirty="0" smtClean="0">
                <a:solidFill>
                  <a:srgbClr val="FF0000"/>
                </a:solidFill>
                <a:latin typeface="Times New Roman" pitchFamily="18" charset="0"/>
                <a:cs typeface="Times New Roman" pitchFamily="18" charset="0"/>
              </a:rPr>
              <a:t> актов приема-передачи с/</a:t>
            </a:r>
            <a:r>
              <a:rPr lang="ru-RU" dirty="0" err="1" smtClean="0">
                <a:solidFill>
                  <a:srgbClr val="FF0000"/>
                </a:solidFill>
                <a:latin typeface="Times New Roman" pitchFamily="18" charset="0"/>
                <a:cs typeface="Times New Roman" pitchFamily="18" charset="0"/>
              </a:rPr>
              <a:t>х</a:t>
            </a:r>
            <a:r>
              <a:rPr lang="ru-RU" dirty="0" smtClean="0">
                <a:solidFill>
                  <a:srgbClr val="FF0000"/>
                </a:solidFill>
                <a:latin typeface="Times New Roman" pitchFamily="18" charset="0"/>
                <a:cs typeface="Times New Roman" pitchFamily="18" charset="0"/>
              </a:rPr>
              <a:t> техники хозяйств</a:t>
            </a:r>
          </a:p>
          <a:p>
            <a:pPr algn="just">
              <a:buFont typeface="Wingdings" pitchFamily="2" charset="2"/>
              <a:buChar char="Ø"/>
            </a:pPr>
            <a:r>
              <a:rPr lang="ru-RU" dirty="0" smtClean="0">
                <a:solidFill>
                  <a:srgbClr val="FF0000"/>
                </a:solidFill>
                <a:latin typeface="Times New Roman" pitchFamily="18" charset="0"/>
                <a:cs typeface="Times New Roman" pitchFamily="18" charset="0"/>
              </a:rPr>
              <a:t> копии технических паспортов, сертификатов соответствия или иных документов, выданных лицом, система добровольной сертификации которого зарегистрирована Управлением развития информационного обеспечения и аккредитации Федерального агентства по техническому регулированию и метрологии ;</a:t>
            </a:r>
          </a:p>
          <a:p>
            <a:pPr algn="just">
              <a:buFont typeface="Wingdings" pitchFamily="2" charset="2"/>
              <a:buChar char="Ø"/>
            </a:pPr>
            <a:r>
              <a:rPr lang="ru-RU" dirty="0" smtClean="0">
                <a:solidFill>
                  <a:srgbClr val="FF0000"/>
                </a:solidFill>
                <a:latin typeface="Times New Roman" pitchFamily="18" charset="0"/>
                <a:cs typeface="Times New Roman" pitchFamily="18" charset="0"/>
              </a:rPr>
              <a:t>или иного документа, выданного производителем или официальным представителем производителя, содержащего сведения об отнесении каждой из единиц приобретенной (приобретаемой) техники и (или) оборудования к тому или иному коду Общероссийского </a:t>
            </a:r>
            <a:r>
              <a:rPr lang="ru-RU" dirty="0" smtClean="0">
                <a:solidFill>
                  <a:srgbClr val="FF0000"/>
                </a:solidFill>
                <a:latin typeface="Times New Roman" pitchFamily="18" charset="0"/>
                <a:cs typeface="Times New Roman" pitchFamily="18" charset="0"/>
                <a:hlinkClick r:id="rId3"/>
              </a:rPr>
              <a:t>классификатора</a:t>
            </a:r>
            <a:r>
              <a:rPr lang="ru-RU" dirty="0" smtClean="0">
                <a:solidFill>
                  <a:srgbClr val="FF0000"/>
                </a:solidFill>
                <a:latin typeface="Times New Roman" pitchFamily="18" charset="0"/>
                <a:cs typeface="Times New Roman" pitchFamily="18" charset="0"/>
              </a:rPr>
              <a:t> продукции по видам экономической деятельности (ОКПД2) </a:t>
            </a:r>
            <a:r>
              <a:rPr lang="ru-RU" sz="1200" i="1" dirty="0" smtClean="0">
                <a:solidFill>
                  <a:srgbClr val="FF0000"/>
                </a:solidFill>
                <a:latin typeface="Times New Roman" pitchFamily="18" charset="0"/>
                <a:cs typeface="Times New Roman" pitchFamily="18" charset="0"/>
              </a:rPr>
              <a:t>ОК 034-2014 (КПЕС 2008), утвержденного приказом Федерального агентства по техническому регулированию и метрологии от 31.01.2014 N 14-ст .</a:t>
            </a:r>
          </a:p>
          <a:p>
            <a:pPr algn="just"/>
            <a:endParaRPr lang="ru-RU" sz="1400" dirty="0">
              <a:solidFill>
                <a:srgbClr val="FF0000"/>
              </a:solidFill>
              <a:latin typeface="Times New Roman" pitchFamily="18" charset="0"/>
              <a:cs typeface="Times New Roman" pitchFamily="18" charset="0"/>
            </a:endParaRPr>
          </a:p>
        </p:txBody>
      </p:sp>
      <p:sp>
        <p:nvSpPr>
          <p:cNvPr id="7" name="Прямоугольник 6"/>
          <p:cNvSpPr/>
          <p:nvPr/>
        </p:nvSpPr>
        <p:spPr>
          <a:xfrm>
            <a:off x="143435" y="1671482"/>
            <a:ext cx="3379694" cy="646331"/>
          </a:xfrm>
          <a:prstGeom prst="rect">
            <a:avLst/>
          </a:prstGeom>
        </p:spPr>
        <p:txBody>
          <a:bodyPr wrap="square">
            <a:spAutoFit/>
          </a:bodyPr>
          <a:lstStyle/>
          <a:p>
            <a:pPr algn="ctr"/>
            <a:r>
              <a:rPr lang="ru-RU" i="1" dirty="0" smtClean="0">
                <a:latin typeface="Times New Roman" pitchFamily="18" charset="0"/>
                <a:cs typeface="Times New Roman" pitchFamily="18" charset="0"/>
              </a:rPr>
              <a:t>приобретение сельскохозяйственной техники</a:t>
            </a:r>
            <a:endParaRPr lang="ru-RU" i="1" dirty="0">
              <a:latin typeface="Times New Roman" pitchFamily="18" charset="0"/>
              <a:cs typeface="Times New Roman" pitchFamily="18" charset="0"/>
            </a:endParaRPr>
          </a:p>
        </p:txBody>
      </p:sp>
      <p:sp>
        <p:nvSpPr>
          <p:cNvPr id="9" name="Прямоугольник 8"/>
          <p:cNvSpPr/>
          <p:nvPr/>
        </p:nvSpPr>
        <p:spPr>
          <a:xfrm>
            <a:off x="197224" y="139424"/>
            <a:ext cx="11788588" cy="646331"/>
          </a:xfrm>
          <a:prstGeom prst="rect">
            <a:avLst/>
          </a:prstGeom>
        </p:spPr>
        <p:txBody>
          <a:bodyPr wrap="square">
            <a:spAutoFit/>
          </a:bodyPr>
          <a:lstStyle/>
          <a:p>
            <a:r>
              <a:rPr lang="ru-RU" dirty="0" smtClean="0">
                <a:latin typeface="Times New Roman" pitchFamily="18" charset="0"/>
                <a:cs typeface="Times New Roman" pitchFamily="18" charset="0"/>
              </a:rPr>
              <a:t>Заверенные главой крестьянского (фермерского) хозяйства или индивидуальным предпринимателем </a:t>
            </a:r>
            <a:r>
              <a:rPr lang="ru-RU" dirty="0" smtClean="0">
                <a:solidFill>
                  <a:srgbClr val="FF0000"/>
                </a:solidFill>
                <a:latin typeface="Times New Roman" pitchFamily="18" charset="0"/>
                <a:cs typeface="Times New Roman" pitchFamily="18" charset="0"/>
              </a:rPr>
              <a:t>копии следующих документов</a:t>
            </a:r>
            <a:r>
              <a:rPr lang="ru-RU" dirty="0" smtClean="0">
                <a:latin typeface="Times New Roman" pitchFamily="18" charset="0"/>
                <a:cs typeface="Times New Roman" pitchFamily="18" charset="0"/>
              </a:rPr>
              <a:t>, подтверждающих направление расходования гранта на создание и (или) развитие хозяйства:</a:t>
            </a:r>
            <a:endParaRPr lang="ru-RU" dirty="0">
              <a:latin typeface="Times New Roman" pitchFamily="18" charset="0"/>
              <a:cs typeface="Times New Roman" pitchFamily="18" charset="0"/>
            </a:endParaRPr>
          </a:p>
        </p:txBody>
      </p:sp>
    </p:spTree>
  </p:cSld>
  <p:clrMapOvr>
    <a:masterClrMapping/>
  </p:clrMapOvr>
  <p:transition>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0686" t="18388" r="52598" b="10152"/>
          <a:stretch>
            <a:fillRect/>
          </a:stretch>
        </p:blipFill>
        <p:spPr bwMode="auto">
          <a:xfrm>
            <a:off x="295835" y="466163"/>
            <a:ext cx="3819239" cy="5746378"/>
          </a:xfrm>
          <a:prstGeom prst="rect">
            <a:avLst/>
          </a:prstGeom>
          <a:noFill/>
          <a:ln w="9525">
            <a:noFill/>
            <a:miter lim="800000"/>
            <a:headEnd/>
            <a:tailEnd/>
          </a:ln>
        </p:spPr>
      </p:pic>
      <p:pic>
        <p:nvPicPr>
          <p:cNvPr id="1027" name="Picture 3"/>
          <p:cNvPicPr>
            <a:picLocks noChangeAspect="1" noChangeArrowheads="1"/>
          </p:cNvPicPr>
          <p:nvPr/>
        </p:nvPicPr>
        <p:blipFill>
          <a:blip r:embed="rId2" cstate="print"/>
          <a:srcRect l="54804" t="18148" r="18235" b="9695"/>
          <a:stretch>
            <a:fillRect/>
          </a:stretch>
        </p:blipFill>
        <p:spPr bwMode="auto">
          <a:xfrm>
            <a:off x="4177553" y="146565"/>
            <a:ext cx="4356847" cy="6559035"/>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22598" t="19717" r="52255" b="72004"/>
          <a:stretch>
            <a:fillRect/>
          </a:stretch>
        </p:blipFill>
        <p:spPr bwMode="auto">
          <a:xfrm>
            <a:off x="8426824" y="6194612"/>
            <a:ext cx="3582294" cy="663388"/>
          </a:xfrm>
          <a:prstGeom prst="rect">
            <a:avLst/>
          </a:prstGeom>
          <a:noFill/>
          <a:ln w="9525">
            <a:noFill/>
            <a:miter lim="800000"/>
            <a:headEnd/>
            <a:tailEnd/>
          </a:ln>
        </p:spPr>
      </p:pic>
    </p:spTree>
  </p:cSld>
  <p:clrMapOvr>
    <a:masterClrMapping/>
  </p:clrMapOvr>
  <p:transition>
    <p:wipe dir="u"/>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6217</TotalTime>
  <Words>2501</Words>
  <Application>Microsoft Office PowerPoint</Application>
  <PresentationFormat>Произвольный</PresentationFormat>
  <Paragraphs>170</Paragraphs>
  <Slides>26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Владелец</cp:lastModifiedBy>
  <cp:revision>392</cp:revision>
  <cp:lastPrinted>2019-10-15T19:35:04Z</cp:lastPrinted>
  <dcterms:created xsi:type="dcterms:W3CDTF">2019-09-09T19:18:26Z</dcterms:created>
  <dcterms:modified xsi:type="dcterms:W3CDTF">2023-06-15T12:08:12Z</dcterms:modified>
</cp:coreProperties>
</file>