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324" r:id="rId3"/>
    <p:sldId id="345" r:id="rId4"/>
    <p:sldId id="325" r:id="rId5"/>
    <p:sldId id="329" r:id="rId6"/>
    <p:sldId id="344" r:id="rId7"/>
    <p:sldId id="342" r:id="rId8"/>
    <p:sldId id="328" r:id="rId9"/>
    <p:sldId id="330" r:id="rId10"/>
    <p:sldId id="331" r:id="rId11"/>
    <p:sldId id="346" r:id="rId12"/>
    <p:sldId id="332" r:id="rId13"/>
    <p:sldId id="333" r:id="rId14"/>
    <p:sldId id="334" r:id="rId15"/>
    <p:sldId id="335" r:id="rId16"/>
    <p:sldId id="336" r:id="rId17"/>
    <p:sldId id="337" r:id="rId18"/>
    <p:sldId id="340" r:id="rId19"/>
    <p:sldId id="338" r:id="rId20"/>
    <p:sldId id="339" r:id="rId21"/>
    <p:sldId id="341" r:id="rId22"/>
    <p:sldId id="303" r:id="rId23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7727" autoAdjust="0"/>
  </p:normalViewPr>
  <p:slideViewPr>
    <p:cSldViewPr snapToGrid="0">
      <p:cViewPr>
        <p:scale>
          <a:sx n="106" d="100"/>
          <a:sy n="106" d="100"/>
        </p:scale>
        <p:origin x="-750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2143958"/>
      </p:ext>
    </p:extLst>
  </p:cSld>
  <p:clrMapOvr>
    <a:masterClrMapping/>
  </p:clrMapOvr>
  <p:transition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2448544"/>
      </p:ext>
    </p:extLst>
  </p:cSld>
  <p:clrMapOvr>
    <a:masterClrMapping/>
  </p:clrMapOvr>
  <p:transition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5440543"/>
      </p:ext>
    </p:extLst>
  </p:cSld>
  <p:clrMapOvr>
    <a:masterClrMapping/>
  </p:clrMapOvr>
  <p:transition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6638950"/>
      </p:ext>
    </p:extLst>
  </p:cSld>
  <p:clrMapOvr>
    <a:masterClrMapping/>
  </p:clrMapOvr>
  <p:transition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0390892"/>
      </p:ext>
    </p:extLst>
  </p:cSld>
  <p:clrMapOvr>
    <a:masterClrMapping/>
  </p:clrMapOvr>
  <p:transition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2494767"/>
      </p:ext>
    </p:extLst>
  </p:cSld>
  <p:clrMapOvr>
    <a:masterClrMapping/>
  </p:clrMapOvr>
  <p:transition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4162238"/>
      </p:ext>
    </p:extLst>
  </p:cSld>
  <p:clrMapOvr>
    <a:masterClrMapping/>
  </p:clrMapOvr>
  <p:transition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9960608"/>
      </p:ext>
    </p:extLst>
  </p:cSld>
  <p:clrMapOvr>
    <a:masterClrMapping/>
  </p:clrMapOvr>
  <p:transition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2747947"/>
      </p:ext>
    </p:extLst>
  </p:cSld>
  <p:clrMapOvr>
    <a:masterClrMapping/>
  </p:clrMapOvr>
  <p:transition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0934762"/>
      </p:ext>
    </p:extLst>
  </p:cSld>
  <p:clrMapOvr>
    <a:masterClrMapping/>
  </p:clrMapOvr>
  <p:transition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7179346"/>
      </p:ext>
    </p:extLst>
  </p:cSld>
  <p:clrMapOvr>
    <a:masterClrMapping/>
  </p:clrMapOvr>
  <p:transition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30088-D79A-4A32-8852-BA7C763C752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093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ogin.consultant.ru/link/?req=doc&amp;base=RZR&amp;n=41013&amp;date=26.07.2021&amp;dst=100303&amp;fld=134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kleverkirov@mail.ru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439953&amp;date=03.04.2023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01030" y="2914198"/>
            <a:ext cx="3006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</a:t>
            </a:r>
            <a:r>
              <a:rPr lang="ru-RU" sz="30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endParaRPr lang="ru-RU" sz="3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6383383"/>
            <a:ext cx="343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Киров 2023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5" name="Picture 3" descr="http://dsx-kirov.ru/images/header-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9388"/>
            <a:ext cx="1647825" cy="2019301"/>
          </a:xfrm>
          <a:prstGeom prst="rect">
            <a:avLst/>
          </a:prstGeom>
          <a:noFill/>
        </p:spPr>
      </p:pic>
      <p:pic>
        <p:nvPicPr>
          <p:cNvPr id="19" name="Picture 2" descr="https://www.lomolenobl.ru/wp-content/uploads/2020/01/dogovor-iSto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6600" y="1333500"/>
            <a:ext cx="7556500" cy="5002213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0" y="2438400"/>
            <a:ext cx="12192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предоставления документов для расходования средств гранта из областного бюджета на развитие семейных ферм</a:t>
            </a:r>
            <a:endParaRPr lang="ru-RU" sz="35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717800" y="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</p:txBody>
      </p:sp>
      <p:pic>
        <p:nvPicPr>
          <p:cNvPr id="10" name="Picture 812" descr="https://static1.bigstockphoto.com/1/7/2/large1500/271970413.jpg"/>
          <p:cNvPicPr>
            <a:picLocks noChangeAspect="1" noChangeArrowheads="1"/>
          </p:cNvPicPr>
          <p:nvPr/>
        </p:nvPicPr>
        <p:blipFill>
          <a:blip r:embed="rId4" cstate="print"/>
          <a:srcRect r="-89" b="10042"/>
          <a:stretch>
            <a:fillRect/>
          </a:stretch>
        </p:blipFill>
        <p:spPr bwMode="auto">
          <a:xfrm>
            <a:off x="10390094" y="126177"/>
            <a:ext cx="1397593" cy="1154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86678171"/>
      </p:ext>
    </p:extLst>
  </p:cSld>
  <p:clrMapOvr>
    <a:masterClrMapping/>
  </p:clrMapOvr>
  <p:transition advTm="4000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65060" y="714074"/>
            <a:ext cx="32541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смета, составленная на основании дефектной ведомости, утвержденной застройщиком или техническим заказчиком, имеющая положительный результат проверки достоверности определения сметной стоимости работ,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проведенной Кировским областным государственным автономным учреждением "Управление государственной экспертизы и ценообразования в строительстве" либо федеральным государственным учреждением, подведомственным Министерству строительства и жилищно-коммунального хозяйства Российской Федерации, уполномоченными на проведение данной проверки, в случаях, установленных Правительством РФ или Правительством 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33082"/>
            <a:ext cx="5351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 случае использования средств гранта на капитальный  ремонт объектов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Picture 4" descr="https://bigpicture.ru/wp-content/uploads/2010/03/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188" y="1897917"/>
            <a:ext cx="3528918" cy="235114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99248" y="950259"/>
            <a:ext cx="4186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Капитальный ремонт – комплекс значительных работ по улучшению состояния зданий и сооружений, инженерных коммуникаций, техники и оборудования, и т. д.</a:t>
            </a:r>
            <a:endParaRPr lang="ru-RU" sz="1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2" name="Picture 6" descr="https://nedvigist.ru/wp-content/uploads/2017/08/kak-pravilno-sostavit-defektovku_1-723x1024.jpg"/>
          <p:cNvPicPr>
            <a:picLocks noChangeAspect="1" noChangeArrowheads="1"/>
          </p:cNvPicPr>
          <p:nvPr/>
        </p:nvPicPr>
        <p:blipFill>
          <a:blip r:embed="rId3" cstate="print"/>
          <a:srcRect l="13997" t="5151" r="6684" b="21765"/>
          <a:stretch>
            <a:fillRect/>
          </a:stretch>
        </p:blipFill>
        <p:spPr bwMode="auto">
          <a:xfrm>
            <a:off x="8635864" y="0"/>
            <a:ext cx="3448560" cy="4500282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rcRect t="15998"/>
          <a:stretch>
            <a:fillRect/>
          </a:stretch>
        </p:blipFill>
        <p:spPr>
          <a:xfrm>
            <a:off x="1328269" y="4826048"/>
            <a:ext cx="2794000" cy="176301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43600" y="17125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локальная смета,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имеющая положительный результат проверки достоверности определения сметной стоимости работ,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проведенной Кировским областным государственным автономным учреждением "Управление государственной экспертизы и ценообразования в строительстве" либо федеральным государственным учреждением, подведомственным Министерству строительства и жилищно-коммунального хозяйства Российской Федерации, уполномоченными на проведение данной проверки, в случаях, установленных Правительством РФ или Правительством КО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6188" y="278831"/>
            <a:ext cx="51188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 случае использования средств гранта на модернизацию объектов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://2.bp.blogspot.com/-D_u3WiUdk7c/UZxb7qtqzTI/AAAAAAAAAIU/T526aoLXK50/s1600/%D0%9B%D0%BE%D0%BA%D0%B0%D0%BB%D1%8C%D0%BD%D1%8B%D0%B9+%D1%81%D0%BC%D0%B5%D1%82%D0%BD%D1%8B%D0%B9+%D1%80%D0%B0%D1%81%D1%87%D0%B5%D1%82+%D1%81%D1%82%D1%80.1.bmp"/>
          <p:cNvPicPr>
            <a:picLocks noChangeAspect="1" noChangeArrowheads="1"/>
          </p:cNvPicPr>
          <p:nvPr/>
        </p:nvPicPr>
        <p:blipFill>
          <a:blip r:embed="rId2" cstate="print"/>
          <a:srcRect r="5215" b="38601"/>
          <a:stretch>
            <a:fillRect/>
          </a:stretch>
        </p:blipFill>
        <p:spPr bwMode="auto">
          <a:xfrm>
            <a:off x="152400" y="4267201"/>
            <a:ext cx="5396751" cy="2590800"/>
          </a:xfrm>
          <a:prstGeom prst="rect">
            <a:avLst/>
          </a:prstGeom>
          <a:noFill/>
        </p:spPr>
      </p:pic>
      <p:pic>
        <p:nvPicPr>
          <p:cNvPr id="24580" name="Picture 4" descr="https://bigpicture.ru/wp-content/uploads/2010/03/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506" y="1225565"/>
            <a:ext cx="3528918" cy="235114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3630705"/>
            <a:ext cx="53160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Модернизация - это обновление объекта, приведение его в соответствие с новыми требованиями и нормами, техническими условиями, показателями качества (т.е улучшение)</a:t>
            </a:r>
            <a:endParaRPr lang="ru-RU" sz="1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25671" y="1877670"/>
            <a:ext cx="5871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договора на поставку оборудования и техники, входящих в состав сметы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16706" y="2630706"/>
            <a:ext cx="62752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документы, подтверждающие получение единиц оборудования и техники, входящих в состав сметы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25671" y="3455458"/>
            <a:ext cx="615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платежные документы, подтверждающие оплату оборудования и техники, входящих в состав сметы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07741" y="442143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 о приеме-передаче оборудования в монтаж по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4"/>
              </a:rPr>
              <a:t>форме N ОС-15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"Акт о приеме-передаче оборудования в монтаж", утвержденной постановлением Государственного комитета Российской Федерации по статистике от 21.01.2003 N 7 "Об утверждении унифицированных форм первичной учетной документации по учету основных средств"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529" y="157355"/>
            <a:ext cx="10775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случае использования средств гранта на: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99177" y="761111"/>
            <a:ext cx="19558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модернизацию</a:t>
            </a:r>
            <a:endParaRPr lang="ru-RU" sz="2200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783976"/>
            <a:ext cx="45182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Строительство (реконструкция)</a:t>
            </a:r>
            <a:endParaRPr lang="ru-RU" sz="22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7836" y="753035"/>
            <a:ext cx="2886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Капитальный ремонт</a:t>
            </a:r>
            <a:endParaRPr lang="ru-RU" sz="2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25506" y="1201288"/>
            <a:ext cx="12317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производственных и складских зданий, помещений,  для производства, хранения и переработки с/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продукции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443318" y="528918"/>
            <a:ext cx="2411506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889814" y="466166"/>
            <a:ext cx="35857" cy="3047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732494" y="475129"/>
            <a:ext cx="2250141" cy="3406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04800" y="1769292"/>
            <a:ext cx="11887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при проведении работ подрядным способом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договор подряда на выполнение указанных работ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акт о приемке выполненных работ (форма КС-2)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справка о выполненных работах и произведенных затратах (форма КС-3)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график выполнения строительно-монтажных работ, заверенных заказчиком и подрядчиком</a:t>
            </a:r>
          </a:p>
          <a:p>
            <a:pPr algn="ctr"/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при проведении работ хозяйственным способом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документы, подтверждающих приобретение строительных материалов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счетов-фактуры (или счетов) на оплату приобретенных (приобретаемых) строительных материалов,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дефектный акта или акт осмотра,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накладные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акт приема-передачи строительных материалов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 на списание строительных материалов,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приказа о назначении ответственного лица за строительные работы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график проведения работ хозяйственным способом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67082" y="388221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договор поставки (купли-продажи)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счета-фактуры (или счета) на оплату приобретенных (приобретаемых) автономных источников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электро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и газоснабжения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036" y="1312116"/>
            <a:ext cx="3808506" cy="221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8259" y="448235"/>
            <a:ext cx="4823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 случае использования средств гранта на приобретение автономных источников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электро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- и газоснабжения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89176" y="3916033"/>
            <a:ext cx="6902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локальная смета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договор на обустройство автономных источников водоснабжения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счета-фактуры (или счета) на оплату выполненных работ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 сдачи – приемки выполненных работ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824" y="426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4118" y="3948517"/>
            <a:ext cx="4706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случае использования средств гранта на обустройство автономных источников водоснабжения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0865" y="4939462"/>
            <a:ext cx="2781300" cy="17892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65694" y="609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224" y="667436"/>
            <a:ext cx="118423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Выписки со счета получателя гранта, платежные поручения с отметкой банка об оплате и иные платежные документы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документы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подтверждающие, что оплата не менее 40% стоимости каждого наименования приобретений произведена за счет собственных средств получателя гранта.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2339805"/>
            <a:ext cx="1185134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Опись поданных документов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расходования гранта в 2 экземплярах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 форме, утвержденной правовым актом министерства 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Приложение N 4 Утверждена распоряжением министерства сельского хозяйства и продовольствия Кировской области от 21 июня 2021 г. N 62)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3676454"/>
            <a:ext cx="12048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Если получен отказ в приеме документов, победитель конкурса 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после устранения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ошибок, вправе вновь подать документы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80447" y="4760277"/>
            <a:ext cx="704625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Ответственность за недостоверность представляемых победителями конкурса документов несут победители конкурса</a:t>
            </a:r>
            <a:endParaRPr lang="ru-RU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s://cstor.nn2.ru/forum/data/forum/images/2019-04/229250258-esclamativo.jpg"/>
          <p:cNvPicPr/>
          <p:nvPr/>
        </p:nvPicPr>
        <p:blipFill>
          <a:blip r:embed="rId2" cstate="print"/>
          <a:srcRect l="22115" t="7276" r="26945" b="6686"/>
          <a:stretch>
            <a:fillRect/>
          </a:stretch>
        </p:blipFill>
        <p:spPr bwMode="auto">
          <a:xfrm>
            <a:off x="1870934" y="4428565"/>
            <a:ext cx="692971" cy="226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cstor.nn2.ru/forum/data/forum/images/2019-04/229250258-esclamativo.jpg"/>
          <p:cNvPicPr/>
          <p:nvPr/>
        </p:nvPicPr>
        <p:blipFill>
          <a:blip r:embed="rId2" cstate="print"/>
          <a:srcRect l="22115" t="7276" r="26945" b="6686"/>
          <a:stretch>
            <a:fillRect/>
          </a:stretch>
        </p:blipFill>
        <p:spPr bwMode="auto">
          <a:xfrm>
            <a:off x="9885382" y="4455459"/>
            <a:ext cx="692971" cy="222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436" y="0"/>
            <a:ext cx="10739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Пример составления пункта о цене, сроках и порядке оплаты по договору купли продажи имущества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Общие документы\ПРЕЗЕНТАЦИИ 2021\дог068.jpg"/>
          <p:cNvPicPr>
            <a:picLocks noChangeAspect="1" noChangeArrowheads="1"/>
          </p:cNvPicPr>
          <p:nvPr/>
        </p:nvPicPr>
        <p:blipFill>
          <a:blip r:embed="rId2" cstate="print"/>
          <a:srcRect l="8939" t="17921" r="11015" b="52108"/>
          <a:stretch>
            <a:fillRect/>
          </a:stretch>
        </p:blipFill>
        <p:spPr bwMode="auto">
          <a:xfrm>
            <a:off x="3469344" y="295835"/>
            <a:ext cx="5047496" cy="2599764"/>
          </a:xfrm>
          <a:prstGeom prst="rect">
            <a:avLst/>
          </a:prstGeom>
          <a:noFill/>
        </p:spPr>
      </p:pic>
      <p:pic>
        <p:nvPicPr>
          <p:cNvPr id="5" name="Picture 3" descr="D:\Общие документы\ПРЕЗЕНТАЦИИ 2021\дог068.jpg"/>
          <p:cNvPicPr>
            <a:picLocks noChangeAspect="1" noChangeArrowheads="1"/>
          </p:cNvPicPr>
          <p:nvPr/>
        </p:nvPicPr>
        <p:blipFill>
          <a:blip r:embed="rId2" cstate="print"/>
          <a:srcRect l="8939" t="57711" r="11015" b="38879"/>
          <a:stretch>
            <a:fillRect/>
          </a:stretch>
        </p:blipFill>
        <p:spPr bwMode="auto">
          <a:xfrm>
            <a:off x="3541060" y="3003176"/>
            <a:ext cx="5047496" cy="29583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612776" y="3272116"/>
            <a:ext cx="50381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3.2.1. Цена животных оплачивается в следующие сроки: </a:t>
            </a:r>
          </a:p>
          <a:p>
            <a:pPr algn="just"/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3.2.1.1 платеж в размере 40% (собственные средства с расчетного счета Индивидуального предпринимателя (Ф.И.О) в размере 19 708 (девятнадцать тысяч семьсот восемь) рублей 00 копеек, осуществляется Покупателем на расчетный счет Продавца в течение 30 (тридцати) дней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 момента отбора Животных и постановки их на карантин в месте нахождения Продавца.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3.2.1.2. 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Оплата в размере 60% (субсидия </a:t>
            </a:r>
            <a:r>
              <a:rPr lang="ru-RU" sz="1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на 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финансовое обеспечение части затрат на развитие семейной фермы по соглашению от (дата), №, идентификатор государственного контакта (№) (далее – субсидия) с лицевого счета(№), открытого в ОТДЕЛЕНИИ КИРОВ БАНКА РОССИИ// Управлении Федерального казначейства  по Кировской области от общей стоимости договора, предусмотренной настоящим договором, что составляет</a:t>
            </a:r>
          </a:p>
          <a:p>
            <a:pPr algn="just"/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177 372 (сто семьдесят семь тысяч триста семьдесят два) рубля 00 копеек, без НДС, Покупатель перечисляет за животных на расчетный счет Продавца в течение 10 рабочих дней с момента подписания акта приема- передачи животных, товарной накладной и т.д. </a:t>
            </a:r>
            <a:endParaRPr lang="ru-RU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5952565" y="5459506"/>
            <a:ext cx="4885764" cy="663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713695" y="4849906"/>
            <a:ext cx="3478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Срок может быть любой, по усмотрению сторон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Общие документы\ПРЕЗЕНТАЦИИ 2021\специф069.jpg"/>
          <p:cNvPicPr>
            <a:picLocks noChangeAspect="1" noChangeArrowheads="1"/>
          </p:cNvPicPr>
          <p:nvPr/>
        </p:nvPicPr>
        <p:blipFill>
          <a:blip r:embed="rId2" cstate="print"/>
          <a:srcRect l="6055" r="13437" b="48540"/>
          <a:stretch>
            <a:fillRect/>
          </a:stretch>
        </p:blipFill>
        <p:spPr bwMode="auto">
          <a:xfrm>
            <a:off x="1380563" y="268942"/>
            <a:ext cx="4211995" cy="6320116"/>
          </a:xfrm>
          <a:prstGeom prst="rect">
            <a:avLst/>
          </a:prstGeom>
          <a:noFill/>
        </p:spPr>
      </p:pic>
      <p:pic>
        <p:nvPicPr>
          <p:cNvPr id="3075" name="Picture 3" descr="D:\Общие документы\ПРЕЗЕНТАЦИИ 2021\акт070.jpg"/>
          <p:cNvPicPr>
            <a:picLocks noChangeAspect="1" noChangeArrowheads="1"/>
          </p:cNvPicPr>
          <p:nvPr/>
        </p:nvPicPr>
        <p:blipFill>
          <a:blip r:embed="rId3" cstate="print"/>
          <a:srcRect l="12284" r="5594"/>
          <a:stretch>
            <a:fillRect/>
          </a:stretch>
        </p:blipFill>
        <p:spPr bwMode="auto">
          <a:xfrm>
            <a:off x="6445624" y="127840"/>
            <a:ext cx="4867835" cy="673016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76" y="188259"/>
            <a:ext cx="11923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Действия органа местного самоуправления по отношению к представленным победителем конкурса </a:t>
            </a:r>
            <a:r>
              <a:rPr lang="ru-RU" sz="2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Агростартап</a:t>
            </a: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документов по расходованию средств гранта</a:t>
            </a:r>
            <a:endParaRPr lang="ru-RU" sz="2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6516" y="1219217"/>
            <a:ext cx="11465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Сверяет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состав, названия и реквизиты поданных документов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описью и регистрирует их в день поступления в следующем порядке: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873641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случае несовпадения состава, названия и (или) реквизитов поданных документов с описью документов делает в описи соответствующие отметки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6493" y="2711388"/>
            <a:ext cx="11116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Проставляет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обоих экземплярах описи полученных документов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дату их получения</a:t>
            </a:r>
            <a:endParaRPr 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764" y="3331766"/>
            <a:ext cx="118782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Вносит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реквизиты описи документов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журнал регистрации документов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составленный по форме, установленной правовым актом министерства. Листы указанного журнала должны быть пронумерованы, прошнурованы, на обороте последнего листа заверены подписью должностного лица, уполномоченного на прием документов.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6187" y="4479248"/>
            <a:ext cx="11654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wipe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33024" t="20120" r="30897" b="8108"/>
          <a:stretch>
            <a:fillRect/>
          </a:stretch>
        </p:blipFill>
        <p:spPr bwMode="auto">
          <a:xfrm>
            <a:off x="251012" y="295836"/>
            <a:ext cx="4760259" cy="587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32347" t="16056" r="30897" b="43844"/>
          <a:stretch>
            <a:fillRect/>
          </a:stretch>
        </p:blipFill>
        <p:spPr bwMode="auto">
          <a:xfrm>
            <a:off x="7164509" y="582706"/>
            <a:ext cx="4489607" cy="504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3317" y="2712800"/>
            <a:ext cx="105873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фактические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объемы выполненных работ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строительстве, реконструкции, капитальном ремонте или модернизации объектов, наименования, марки, модели оборудования, техники, специализированного транспорта, факт приобретения объектов, автономных источников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электро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и газоснабжения, обустройства автономных источников водоснабжения, а также количество, виды и породы, половозрастной состав сельскохозяйственных животных и рыбопосадочного материала.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153" y="4629834"/>
            <a:ext cx="10802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соблюдение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установленных форм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документов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сроков их представления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082" y="5593994"/>
            <a:ext cx="11743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Делает соответствующую отметку в обоих экземплярах описи полученных документов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970528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Возвращает один экземпляр описи полученных документов подавшему их победителю конкурса в течение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 рабочих дней со дня представления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документов с нарочным (под подпись) или заказным письмом с уведомлением о вручении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4470" y="1037709"/>
            <a:ext cx="11896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достоверность сведений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содержащихся в документах (в т.ч.отсутствие противоречий в сведениях, содержащихся в поданных документах, друг другу либо сведениям, отраженным в других документах и ресурсах, которые находятся в распоряжении органа местного самоуправления), включая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50894" y="0"/>
            <a:ext cx="95205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 позднее 3 рабочих дней со дня регистрации документов ПРОВЕРЯЕТ:</a:t>
            </a:r>
            <a:endParaRPr lang="ru-RU" sz="2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3435" y="595717"/>
            <a:ext cx="8561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полноту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представленных победителем конкурса документов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8870" y="5212542"/>
            <a:ext cx="10309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отсутствии оснований для отказа в приеме представленных документов: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16422" y="1909500"/>
            <a:ext cx="10363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1. произведенные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победителем конкурса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затраты на оплату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стоимости каждого наименования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расходов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размере не менее 40%.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8619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4274" name="Picture 2" descr="https://rbsmi.ru/upload/iblock/f61/f612043aa9d8ab73ec0321cd0847c86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124200" y="215900"/>
            <a:ext cx="6361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НОРМАТИВНО-ПРАВОВАЯ БАЗА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427008"/>
            <a:ext cx="121919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Постановление  Правительства Кировской области от </a:t>
            </a:r>
          </a:p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11.06.2021 № 277-П «О предоставлении грантов из областного бюджета на развитие семейных ферм»</a:t>
            </a:r>
            <a:endParaRPr lang="ru-RU" sz="25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2886701"/>
            <a:ext cx="12192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Распоряжение министерства сельского хозяйства и продовольствия Кировской области от 21.06.2021 № 62 «О представлении и рассмотрении документов для предоставления грантов из областного бюджета на развитие семейных ферм»</a:t>
            </a:r>
            <a:endParaRPr lang="ru-RU" sz="2500" dirty="0"/>
          </a:p>
        </p:txBody>
      </p:sp>
    </p:spTree>
  </p:cSld>
  <p:clrMapOvr>
    <a:masterClrMapping/>
  </p:clrMapOvr>
  <p:transition>
    <p:wipe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32156"/>
            <a:ext cx="1219200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возвращает документы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подавшему их победителю конкурса в течение 5 рабочих дней со дня представления документов с указанием причин возврата с нарочным (под подпись) или заказным письмом с уведомлением о вручении.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224" y="421359"/>
            <a:ext cx="118334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случае выявления неполноты и (или) недостоверности сведений в представленных документах, несоблюдения форм документов и сроков их представления:</a:t>
            </a:r>
            <a:endParaRPr lang="ru-RU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pav-edin23.ru/wp-content/uploads/2019/08/19-08-2019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1105" y="2274794"/>
            <a:ext cx="3933825" cy="38957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012" y="726141"/>
            <a:ext cx="1177962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После проверки документов органом местного самоуправления и визирования, победитель конкурса предоставляет данный пакет документов в УФК (Управление федерального казначейства)  района, которое в свою очередь, после проверки данных перечисляет средства на расчетный счет Поставщиков (продавцов), согласно представленных договоров поставки (купли-продажи).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AutoShape 2" descr="https://kirov.roskazna.gov.ru/layout/images/ico/log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Поздравление с Днем России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2" name="Picture 6" descr="https://sun1-84.userapi.com/c858136/v858136666/218ef5/kDE3jXmJm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9104" y="2752725"/>
            <a:ext cx="5753100" cy="41052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8960" y="5618922"/>
            <a:ext cx="900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 !!!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297" y="177800"/>
            <a:ext cx="1174142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(структурное подразделение  КОГБУ «ЦСХК «Клевера Нечерноземья»):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 Киров, ул. Преображенская, 66,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215.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 (8332) 64-02-56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kleverkirov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@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mail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kleverkirov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604591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юрисконсульт, консультант: </a:t>
            </a:r>
          </a:p>
          <a:p>
            <a:pPr algn="ctr"/>
            <a:r>
              <a:rPr lang="ru-RU" sz="3000" b="1" i="1" smtClean="0">
                <a:latin typeface="Times New Roman" pitchFamily="18" charset="0"/>
                <a:cs typeface="Times New Roman" pitchFamily="18" charset="0"/>
              </a:rPr>
              <a:t>Черных </a:t>
            </a: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Алёна Дмитриевна тел. 64-99-98</a:t>
            </a: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бухгалтер, консультант: </a:t>
            </a:r>
          </a:p>
          <a:p>
            <a:pPr algn="ctr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Малафеева Ольга Геннадьевна, тел. 64-01-91 </a:t>
            </a:r>
          </a:p>
        </p:txBody>
      </p:sp>
    </p:spTree>
    <p:extLst>
      <p:ext uri="{BB962C8B-B14F-4D97-AF65-F5344CB8AC3E}">
        <p14:creationId xmlns:p14="http://schemas.microsoft.com/office/powerpoint/2010/main" xmlns="" val="3363896974"/>
      </p:ext>
    </p:extLst>
  </p:cSld>
  <p:clrMapOvr>
    <a:masterClrMapping/>
  </p:clrMapOvr>
  <p:transition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900" y="411480"/>
            <a:ext cx="11399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 НА РАЗВИТИЕ СЕМЕЙНОЙ ФЕРМЫ МОЖЕТ БЫТЬ ИСПОЛЬЗОВАН:</a:t>
            </a:r>
            <a:endParaRPr lang="ru-RU" sz="2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t="15998"/>
          <a:stretch>
            <a:fillRect/>
          </a:stretch>
        </p:blipFill>
        <p:spPr>
          <a:xfrm>
            <a:off x="6527800" y="832679"/>
            <a:ext cx="2794000" cy="17630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301" y="788803"/>
            <a:ext cx="2781300" cy="17892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1" y="2654300"/>
            <a:ext cx="318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на приобретение сельскохозяйственных животных, птиц (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искл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. свиньи), рыбопосадочного материала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1882" y="1549399"/>
            <a:ext cx="1512518" cy="10769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2000"/>
            <a:ext cx="1905000" cy="12084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13500" y="2578100"/>
            <a:ext cx="287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на приобретение, строительство,  капремонт, реконструкцию или модернизацию объектов для производства, хранения и переработки с/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 продукции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83001" y="2730500"/>
            <a:ext cx="26924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на приобретение автономных источников 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электро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- и газоснабжения, обустройство автономных источников водоснабжения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://www.uralmilk.ru/images/slide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10700" y="774701"/>
            <a:ext cx="2781300" cy="1777999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9207500" y="2616200"/>
            <a:ext cx="28111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на комплектацию объектов для производства, хранения и переработки с/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 продукции оборудованием, с/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 техникой и спецтранспортом и их монтаж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65500" y="4343400"/>
            <a:ext cx="2491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на разработку проектной документации строительства, реконструкции или модернизации объектов для производства, хранения и переработки с/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 продукции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AutoShape 4" descr="https://www.metkonstrukcii.ru/uploads/media/default/0001/01/d795960e2d26b603917e693adced095f0747ea7f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8" name="AutoShape 6" descr="https://www.metkonstrukcii.ru/uploads/media/default/0001/01/d795960e2d26b603917e693adced095f0747ea7f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0" name="AutoShape 8" descr="https://angar36.ru/wp-content/uploads/2017/03/d84c661843872174c933a3b02c2ac38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2" name="Picture 10" descr="http://ugra-agro.ru/uploads/angar-techline-kark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162287"/>
            <a:ext cx="3069125" cy="2191578"/>
          </a:xfrm>
          <a:prstGeom prst="rect">
            <a:avLst/>
          </a:prstGeom>
          <a:noFill/>
        </p:spPr>
      </p:pic>
      <p:sp>
        <p:nvSpPr>
          <p:cNvPr id="18444" name="AutoShape 12" descr="https://www.tentostroy.ru/images/portfolio/angary/proekt-dvuskatnogo-1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6" name="AutoShape 14" descr="https://www.npommz.ru/wp-content/uploads/2018/01/zhferma-skhe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8" name="AutoShape 16" descr="https://avrial.ru/wp-content/uploads/2018/06/proekt-korovnika-1024x5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50" name="AutoShape 18" descr="https://uss18.net/assets/images/stroyka/proek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413500" y="4229100"/>
            <a:ext cx="5397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на оплату части (не более 20%) стоимости  данных проектов, и реализуемого с привлечением льготного инвестиционного кредита, в соответствии с постановлением Правительства РФ от 29.12.2016 № 1528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 стрелкой 25"/>
          <p:cNvCxnSpPr>
            <a:endCxn id="16" idx="2"/>
          </p:cNvCxnSpPr>
          <p:nvPr/>
        </p:nvCxnSpPr>
        <p:spPr>
          <a:xfrm flipV="1">
            <a:off x="7848600" y="4055428"/>
            <a:ext cx="0" cy="2498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 flipV="1">
            <a:off x="10782300" y="4013200"/>
            <a:ext cx="12700" cy="25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52" name="Picture 20" descr="http://kuzneck.pnzreg.ru/upload/resize_cache/iblock/09c/640_427_2/09cd0aa625352dbc70902e4f9acd39ef.jpg"/>
          <p:cNvPicPr>
            <a:picLocks noChangeAspect="1" noChangeArrowheads="1"/>
          </p:cNvPicPr>
          <p:nvPr/>
        </p:nvPicPr>
        <p:blipFill>
          <a:blip r:embed="rId8" cstate="print"/>
          <a:srcRect l="2656" t="17681"/>
          <a:stretch>
            <a:fillRect/>
          </a:stretch>
        </p:blipFill>
        <p:spPr bwMode="auto">
          <a:xfrm>
            <a:off x="7962901" y="5276552"/>
            <a:ext cx="2501899" cy="1411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66196424"/>
      </p:ext>
    </p:extLst>
  </p:cSld>
  <p:clrMapOvr>
    <a:masterClrMapping/>
  </p:clrMapOvr>
  <p:transition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8858" y="107576"/>
            <a:ext cx="61654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2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Порядок расходования со счета средств гранта</a:t>
            </a:r>
            <a:endParaRPr lang="ru-RU" sz="22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837" y="699248"/>
            <a:ext cx="8704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Победитель конкурса предоставляет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в орган местного самоуправления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(на территории которого осуществляет деятельность) или в Минсельхозпрод КО (если орган местного самоуправления не наделен отдельными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госполномочиями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поддержке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сельхозтоваропроизводства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следующие документы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048" y="1918447"/>
            <a:ext cx="3702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Копию соглашения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1 раз при первом обращении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3436" y="1900518"/>
            <a:ext cx="5136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Копию бизнес-плана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раз при первом обращении, а также в случае внесения изменений в бизнес-план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5490" t="23181" r="64117" b="29325"/>
          <a:stretch>
            <a:fillRect/>
          </a:stretch>
        </p:blipFill>
        <p:spPr bwMode="auto">
          <a:xfrm>
            <a:off x="914400" y="2886634"/>
            <a:ext cx="2921872" cy="382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32647" t="6122" r="33382" b="53617"/>
          <a:stretch>
            <a:fillRect/>
          </a:stretch>
        </p:blipFill>
        <p:spPr bwMode="auto">
          <a:xfrm>
            <a:off x="4392708" y="2766430"/>
            <a:ext cx="4177552" cy="397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s://avatars.mds.yandex.net/get-zen_doc/1892973/pub_5cf25905d5fd8c00aea0e075_5cf3834b88d37e00af67edca/scale_1200"/>
          <p:cNvPicPr>
            <a:picLocks noChangeAspect="1" noChangeArrowheads="1"/>
          </p:cNvPicPr>
          <p:nvPr/>
        </p:nvPicPr>
        <p:blipFill>
          <a:blip r:embed="rId4" cstate="print"/>
          <a:srcRect l="9820" t="835" r="10118" b="10806"/>
          <a:stretch>
            <a:fillRect/>
          </a:stretch>
        </p:blipFill>
        <p:spPr bwMode="auto">
          <a:xfrm>
            <a:off x="9104916" y="0"/>
            <a:ext cx="3087084" cy="2357718"/>
          </a:xfrm>
          <a:prstGeom prst="rect">
            <a:avLst/>
          </a:prstGeom>
          <a:noFill/>
        </p:spPr>
      </p:pic>
      <p:pic>
        <p:nvPicPr>
          <p:cNvPr id="1032" name="Picture 8" descr="https://zabrab75.ru/wp-content/uploads/2021/03/4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15657" y="4661647"/>
            <a:ext cx="3176343" cy="219635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532" y="2537750"/>
            <a:ext cx="3386886" cy="19051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65177" y="985421"/>
            <a:ext cx="831028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договоров поставки (купли-продажи)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счета-фактуры (или счета) на оплату приобретенной (приобретаемой) с/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техники, оборудования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актов приема-передачи с/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техники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копии технических паспортов, сертификатов соответствия или иных документов, выданных лицом, система добровольной сертификации которого зарегистрирована Управлением развития информационного обеспечения и аккредитации Федерального агентства по техническому регулированию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метрологии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или иного документа, выданного производителем или официальным представителем производителя, содержащего сведения об отнесении каждой из единиц приобретенной (приобретаемой) техники и (или) оборудования к тому или иному коду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Общероссийского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3"/>
              </a:rPr>
              <a:t>классификатора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продукции по видам экономической деятельности ОК 034-2014 (КПЕС 2008), принятого приказом Федерального агентства по техническому регулированию и метрологии от 31.01.2014 N 14-ст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3435" y="1671482"/>
            <a:ext cx="33796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приобретение сельскохозяйственной техники с целью комплектации объектов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7224" y="139424"/>
            <a:ext cx="117885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Заверенные главой крестьянского (фермерского) хозяйства или индивидуальным предпринимателем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копии следующих документов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подтверждающих направление расходования гранта: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 l="33532" t="15616" r="30364" b="6561"/>
          <a:stretch>
            <a:fillRect/>
          </a:stretch>
        </p:blipFill>
        <p:spPr bwMode="auto">
          <a:xfrm>
            <a:off x="0" y="161365"/>
            <a:ext cx="4365812" cy="573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35225" t="19175" r="33980" b="14047"/>
          <a:stretch>
            <a:fillRect/>
          </a:stretch>
        </p:blipFill>
        <p:spPr bwMode="auto">
          <a:xfrm>
            <a:off x="4494340" y="224118"/>
            <a:ext cx="3923518" cy="581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 l="36112" t="48058" r="32867" b="32984"/>
          <a:stretch>
            <a:fillRect/>
          </a:stretch>
        </p:blipFill>
        <p:spPr bwMode="auto">
          <a:xfrm>
            <a:off x="8426824" y="4392706"/>
            <a:ext cx="3765176" cy="191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76165" y="275709"/>
            <a:ext cx="75572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договор поставки (купли-продажи) с/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животных и птицы (кроме свиней)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счета-фактуры (или счета) на оплату приобретенных (приобретаемых) с/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животных, 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 приема-передачи с/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животных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ветеринарные сопроводительные документы (погашено)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916" y="479238"/>
            <a:ext cx="3568700" cy="20073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4118" y="0"/>
            <a:ext cx="3693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приобретение сельскохозяйственных животных.</a:t>
            </a:r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909" y="2780124"/>
            <a:ext cx="3686652" cy="20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97344" y="2491299"/>
            <a:ext cx="2564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приобретение объектов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222375" y="2774260"/>
            <a:ext cx="7754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договор купли-продажи объектов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документы, удостоверяющие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госрегистрацию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права собственности победителя конкурса на указанные объекты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договор купли-продажи объектов (в случае приобретения модульного объекта у его производителя)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31087"/>
            <a:ext cx="450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приобретение рыбопосадочного материала</a:t>
            </a:r>
            <a:endParaRPr lang="ru-RU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355" y="5263578"/>
            <a:ext cx="2465294" cy="159442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338919" y="4987132"/>
            <a:ext cx="78530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договор поставки (купли-продажи) рыбопосадочного материала, 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счета-фактуры (или счета) на оплату приобретенного (приобретаемого) рыбопосадочного материала, 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акты приема-передачи рыбопосадочного материала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ветеринарные сопроводительные документы (погашено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5395"/>
            <a:ext cx="56477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случае использования средств гранта на разработку проектной документации строительства , реконструкции или модернизации объектов для производства, хранения и переработки сельскохозяйственной продукции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37412" y="1129553"/>
            <a:ext cx="6096000" cy="52187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договора на изготовление проектной документации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акты сдачи-приемки выполненных проектных работ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положительное заключение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госэкспертизы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проектной документации (в случае, если проведение такой экспертизы в соответствии с законодательством РФ является обязательным)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положительный результат проверки достоверности определения сметной стоимости работ, проведенной Кировским областным государственным автономным учреждением "Управление государственной экспертизы и ценообразования в строительстве" либо федеральным государственным учреждением, подведомственным Министерству строительства и жилищно-коммунального хозяйства РФ, уполномоченными на проведение данной проверки, в случаях, установленных Правительством РФ или Правительством КО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84472" y="2429436"/>
            <a:ext cx="2853624" cy="158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spb-projekt.ru/images/cms/data/ekspertizy/2.jpg"/>
          <p:cNvPicPr>
            <a:picLocks noChangeAspect="1" noChangeArrowheads="1"/>
          </p:cNvPicPr>
          <p:nvPr/>
        </p:nvPicPr>
        <p:blipFill>
          <a:blip r:embed="rId3" cstate="print"/>
          <a:srcRect l="6108" t="3162" r="3238" b="2767"/>
          <a:stretch>
            <a:fillRect/>
          </a:stretch>
        </p:blipFill>
        <p:spPr bwMode="auto">
          <a:xfrm>
            <a:off x="2114237" y="1810642"/>
            <a:ext cx="3237692" cy="4877029"/>
          </a:xfrm>
          <a:prstGeom prst="rect">
            <a:avLst/>
          </a:prstGeom>
          <a:noFill/>
        </p:spPr>
      </p:pic>
      <p:pic>
        <p:nvPicPr>
          <p:cNvPr id="6" name="Picture 10" descr="http://ugra-agro.ru/uploads/angar-techline-kark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53090"/>
            <a:ext cx="2420471" cy="172839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505" y="0"/>
            <a:ext cx="5620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случае использования средств гранта на строительство  (реконструкцию) объектов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4000" y="0"/>
            <a:ext cx="68580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проектная документация, имеющая положительное заключение государственной экспертизы проектной документации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положительный результат проверки достоверности определения сметной стоимости работ,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проведенной Кировским областным государственным автономным учреждением "Управление государственной экспертизы и ценообразования в строительстве" либо федеральным государственным учреждением, подведомственным Министерству строительства и жилищно-коммунального хозяйства Российской Федерации, уполномоченными на проведение данной проверки, в случаях, установленных Правительством РФ или Правительством КО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разрешение на строительство или реконструкцию объектов в случаях, установленных действующим законодательством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://steeller.ru/wp-content/gallery/099-inkubatorij-respublika-marij-e-l-30h96m/inkubatorij_30x96m_9.jpg"/>
          <p:cNvPicPr>
            <a:picLocks noChangeAspect="1" noChangeArrowheads="1"/>
          </p:cNvPicPr>
          <p:nvPr/>
        </p:nvPicPr>
        <p:blipFill>
          <a:blip r:embed="rId2" cstate="print"/>
          <a:srcRect t="30403" r="2418"/>
          <a:stretch>
            <a:fillRect/>
          </a:stretch>
        </p:blipFill>
        <p:spPr bwMode="auto">
          <a:xfrm>
            <a:off x="493061" y="1102658"/>
            <a:ext cx="4840939" cy="303702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423645" y="3995678"/>
            <a:ext cx="67683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смета, имеющая положительный результат проверки достоверности определения сметной стоимости работ,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проведенной Кировским областным государственным автономным учреждением "Управление государственной экспертизы и ценообразования в строительстве" либо федеральным государственным учреждением, подведомственным Министерству строительства и жилищно-коммунального хозяйства Российской Федерации, уполномоченными на проведение данной проверки, в случаях, установленных Правительством РФ или Правительством КО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если объект не является объектом капитального строительства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4" descr="https://smetnoe.ru/upload/medialibrary/991/%D0%BF%D0%BE%D0%B4%D0%BF%D0%B8%D1%81%D0%B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095" y="4312884"/>
            <a:ext cx="4640542" cy="236105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6555</TotalTime>
  <Words>2032</Words>
  <Application>Microsoft Office PowerPoint</Application>
  <PresentationFormat>Произвольный</PresentationFormat>
  <Paragraphs>127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Владелец</cp:lastModifiedBy>
  <cp:revision>424</cp:revision>
  <cp:lastPrinted>2019-10-15T19:35:04Z</cp:lastPrinted>
  <dcterms:created xsi:type="dcterms:W3CDTF">2019-09-09T19:18:26Z</dcterms:created>
  <dcterms:modified xsi:type="dcterms:W3CDTF">2023-06-15T12:04:19Z</dcterms:modified>
</cp:coreProperties>
</file>