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4" r:id="rId3"/>
    <p:sldId id="325" r:id="rId4"/>
    <p:sldId id="332" r:id="rId5"/>
    <p:sldId id="326" r:id="rId6"/>
    <p:sldId id="328" r:id="rId7"/>
    <p:sldId id="329" r:id="rId8"/>
    <p:sldId id="330" r:id="rId9"/>
    <p:sldId id="327" r:id="rId10"/>
    <p:sldId id="331" r:id="rId11"/>
    <p:sldId id="335" r:id="rId12"/>
    <p:sldId id="336" r:id="rId13"/>
    <p:sldId id="33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D98D8C-B2AC-9C42-4259-7EB1A723A3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8AD5F9-A296-C16B-888B-AF27CCC80F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6D9881-A349-F65D-0AEC-7BB8D51A4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46437-6088-433D-A759-89EBC22CE319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76EBC6-5CE6-622E-9B57-B7F6ACF1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27B403-48A4-29BE-6D20-D4B47547A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E158-47B2-46A2-8534-D21714E20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160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418CD7-A638-2210-6A24-BF9773A08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265130-E497-B4F3-917F-EE4021EFE3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165605-0834-B321-207F-BD36F8356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46437-6088-433D-A759-89EBC22CE319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4D83FB-6C16-EFF8-7524-E46505BA9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202508-1D7A-0DC2-4F55-4A331AD23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E158-47B2-46A2-8534-D21714E20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819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49018C4-2A16-31D7-01D0-C91B17FEAF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4223AF-EFF9-4153-F2A9-674925A050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8DADE5-4D39-2642-AA81-9F0167998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46437-6088-433D-A759-89EBC22CE319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82C61F-8204-9217-2BE7-17E817D91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7DDD05-AEEB-CDF8-4CCF-361FE201A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E158-47B2-46A2-8534-D21714E20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09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B8BD8D-B2CA-AAA6-78F9-ABF485146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3E23E0-F4DB-FB50-E453-9ACA96D32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BDD29E-3CDA-E50A-548E-DE501BE0D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46437-6088-433D-A759-89EBC22CE319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55BBA3-1D18-3C2E-08CA-1880B785B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2FF172-9A47-A21F-2F68-B46BD6BE4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E158-47B2-46A2-8534-D21714E20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623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76C110-202A-0B47-C516-FBD419C95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47F3FA0-FF45-54B4-A087-8016A9AAA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4606EE-0772-887F-5311-22CDD581A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46437-6088-433D-A759-89EBC22CE319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677838-A990-063C-49BA-533F1CCD5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17DBCA-34D5-C966-BCC5-40DC7FE66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E158-47B2-46A2-8534-D21714E20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708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9E161A-4828-11D3-0ADF-127E3DD56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816B71-DBD2-5057-B17A-40747B002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536DF73-D3B8-43D8-3DD5-C4849A89E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9D268F-F4E3-94F4-FA27-AE576E1FD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46437-6088-433D-A759-89EBC22CE319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FE084B-9180-F151-70FA-EC89A961A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9E8261-A62D-637D-A568-621AC3303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E158-47B2-46A2-8534-D21714E20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6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026B63-1A67-6CB9-636A-9AAC1C8D6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02C04A-7279-D8A1-1F4E-F791044A1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50F4631-E53A-6198-50ED-0426E5A7F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E3FB132-024C-B6D5-D9E9-A73F245E72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4A6CD87-A2AC-A445-4753-F2157DCF83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745768F-C86E-1495-ACB7-13D985F6F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46437-6088-433D-A759-89EBC22CE319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43CB1A3-1219-D9B0-E411-F9FF84529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D163E6C-7D6C-F042-C86E-5EB768E0A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E158-47B2-46A2-8534-D21714E20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167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49F79F-952E-8F83-E9FA-F265296DE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0F88731-F085-1F16-E9FB-29E717159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46437-6088-433D-A759-89EBC22CE319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744EE49-C5B8-9314-64F2-6FA7F01B8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D5A7F1D-5EE0-E5A0-9063-08265C4F7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E158-47B2-46A2-8534-D21714E20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51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362B688-5D63-CF57-143A-0415EBC9A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46437-6088-433D-A759-89EBC22CE319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29CAC29-EFFC-1DFB-5141-EB2C0CE4E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55EED00-4282-467B-F3AC-291D4BF03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E158-47B2-46A2-8534-D21714E20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123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5D2767-1CE7-2564-5B45-630EC5E16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CE5BF1-A5D6-90D4-D33B-2D696DFB1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9E0A526-3466-047C-DD9D-5DE6692990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86DD62-9A55-438A-B99E-517BD6B66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46437-6088-433D-A759-89EBC22CE319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496A9F-B115-CE92-F045-70C265B9A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75FAC5-E7E4-866D-C5C4-95E581869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E158-47B2-46A2-8534-D21714E20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522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FBF577-82F7-8F2D-38B0-21E486704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2594BA1-776E-BF9C-1C57-93B47296F1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CB5FA9-77E0-3BC7-46B3-B30D64D225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E22168-DA4F-CDAC-2392-A08728605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46437-6088-433D-A759-89EBC22CE319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DA6B6E2-087D-B345-FEE8-194D9E51F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4232BAF-5116-04AC-EC23-94003CD27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E158-47B2-46A2-8534-D21714E20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59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C24254-F705-B1B6-26D3-D4811F657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7A0827-3C73-2298-808E-B0BBAD49A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2534AD-FB11-8997-808B-65F3183FFF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46437-6088-433D-A759-89EBC22CE319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14A2AD-2B03-AF70-9F67-2F2B536F9D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DCD2C8-1945-3EC6-09C5-C1774C8081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6E158-47B2-46A2-8534-D21714E20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854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siness.ru/article/1694-eshn" TargetMode="External"/><Relationship Id="rId2" Type="http://schemas.openxmlformats.org/officeDocument/2006/relationships/hyperlink" Target="https://gba.business.ru/blog/kak-pravilno-umenshit-nalog-na-usn-vs-ob-uchte-rashodov-v-2023-godu/?utm_medium=refer&amp;utm_source=www.business.ru&amp;utm_term=1543&amp;utm_content=art&amp;utm_campaign=red_block_content_link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kleverkirov@mail.ru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business.tinkoff.ru/dokumenty-dlya-otkrytiya-ip.do#title-1-2" TargetMode="External"/><Relationship Id="rId2" Type="http://schemas.openxmlformats.org/officeDocument/2006/relationships/hyperlink" Target="https://newbusiness.tinkoff.ru/dokumenty-dlya-otkrytiya-ip.do#title-1-1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newbusiness.tinkoff.ru/dokumenty-dlya-otkrytiya-ip.do#title-1-3" TargetMode="External"/><Relationship Id="rId4" Type="http://schemas.openxmlformats.org/officeDocument/2006/relationships/hyperlink" Target="http://www.consultant.ru/document/cons_doc_LAW_113182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cons/cgi/online.cgi?rnd=D47BD8F7A8BDD807181BC485F1CF78B1&amp;req=doc&amp;base=LAW&amp;n=332524&amp;dst=100010&amp;fld=134&amp;REFFIELD=134&amp;REFDST=100183&amp;REFDOC=362347&amp;REFBASE=LAW&amp;stat=refcode%3D16876%3Bdstident%3D100010%3Bindex%3D455#abulwfz9d4k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base.garant.ru/71249284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regberry.ru/OKVED/0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962400" y="6383383"/>
            <a:ext cx="3432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Киров 2024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717800" y="0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компетенций в сфере сельскохозяйственной кооперации и поддержки фермеров Кировской области</a:t>
            </a:r>
          </a:p>
        </p:txBody>
      </p:sp>
      <p:pic>
        <p:nvPicPr>
          <p:cNvPr id="3" name="Picture 812" descr="https://static1.bigstockphoto.com/1/7/2/large1500/271970413.jpg">
            <a:extLst>
              <a:ext uri="{FF2B5EF4-FFF2-40B4-BE49-F238E27FC236}">
                <a16:creationId xmlns:a16="http://schemas.microsoft.com/office/drawing/2014/main" id="{33C09B19-4B5C-6CE3-AE19-1CCDA3ED6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r="-89" b="10042"/>
          <a:stretch>
            <a:fillRect/>
          </a:stretch>
        </p:blipFill>
        <p:spPr bwMode="auto">
          <a:xfrm>
            <a:off x="134471" y="5390079"/>
            <a:ext cx="1649506" cy="1362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http://dsx-kirov.ru/images/header-gerb.png">
            <a:extLst>
              <a:ext uri="{FF2B5EF4-FFF2-40B4-BE49-F238E27FC236}">
                <a16:creationId xmlns:a16="http://schemas.microsoft.com/office/drawing/2014/main" id="{55F4B540-53F9-A697-45F9-F2F6CCCA2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15893" y="-130656"/>
            <a:ext cx="1576107" cy="1931415"/>
          </a:xfrm>
          <a:prstGeom prst="rect">
            <a:avLst/>
          </a:prstGeom>
          <a:noFill/>
        </p:spPr>
      </p:pic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FE79D793-02A1-D603-F0B1-92035D7048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26"/>
          <a:stretch/>
        </p:blipFill>
        <p:spPr bwMode="auto">
          <a:xfrm>
            <a:off x="1649506" y="818367"/>
            <a:ext cx="9108140" cy="479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67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1C707CC1-1F98-9B64-0534-A98131801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47" y="224117"/>
            <a:ext cx="4851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E6ABC5-7C8C-7BE9-CCE1-549EA781D638}"/>
              </a:ext>
            </a:extLst>
          </p:cNvPr>
          <p:cNvSpPr txBox="1"/>
          <p:nvPr/>
        </p:nvSpPr>
        <p:spPr>
          <a:xfrm>
            <a:off x="5907741" y="305068"/>
            <a:ext cx="5836024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После регистрации физического лица в качестве ИП налоговая направляет заявителю документы в электронном виде на указанный им на листе Б адрес электронной почты.</a:t>
            </a:r>
          </a:p>
          <a:p>
            <a:pPr algn="just"/>
            <a:r>
              <a:rPr lang="ru-RU" sz="16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 пункте 2</a:t>
            </a:r>
            <a:r>
              <a:rPr lang="ru-RU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 листа Б можно поставить отметку о получении регистрационных документов и на бумажном носителе, при необходимости. В этом случае бумажный вариант готовых документов можно забрать в месте их подачи: в регистрационной налоговой, в МФЦ или у нотариуса (он сам заверит документы).</a:t>
            </a:r>
          </a:p>
          <a:p>
            <a:pPr algn="just"/>
            <a:r>
              <a:rPr lang="ru-RU" sz="16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 пункте 3</a:t>
            </a:r>
            <a:r>
              <a:rPr lang="ru-RU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 напишите свой номер телефона. Напоминаем, </a:t>
            </a:r>
            <a:r>
              <a:rPr lang="ru-RU" sz="16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не используйте </a:t>
            </a:r>
            <a:r>
              <a:rPr lang="ru-RU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скобки, пробелы, прочерки. Если вносите российский номер, он должен начинаться с </a:t>
            </a:r>
            <a:r>
              <a:rPr lang="ru-RU" sz="16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+7</a:t>
            </a:r>
            <a:r>
              <a:rPr lang="ru-RU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даже стационарный.</a:t>
            </a:r>
          </a:p>
          <a:p>
            <a:pPr algn="just"/>
            <a:r>
              <a:rPr lang="ru-RU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Поля для ФИО и личной подписи в этом пункте </a:t>
            </a:r>
            <a:r>
              <a:rPr lang="ru-RU" sz="16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оставьте пустыми</a:t>
            </a:r>
            <a:r>
              <a:rPr lang="ru-RU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они будут заполнены лично при сотруднике налогового органа, МФЦ или при нотариусе - зависит от способа подачи. Нотариально следует заверить подлинность подписи, если документы на создание ИП направляются по почте или когда их подает представитель по доверенности.</a:t>
            </a:r>
          </a:p>
          <a:p>
            <a:pPr algn="just"/>
            <a:r>
              <a:rPr lang="ru-RU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случае, когда регистрационные документы направляются в электронном виде с помощью ЭЦП, в пункте 3 </a:t>
            </a:r>
            <a:r>
              <a:rPr lang="ru-RU" sz="16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не нужно </a:t>
            </a:r>
            <a:r>
              <a:rPr lang="ru-RU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указывать ФИО и ставить личную подпись.</a:t>
            </a:r>
          </a:p>
          <a:p>
            <a:pPr algn="just"/>
            <a:r>
              <a:rPr lang="ru-RU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Графы </a:t>
            </a:r>
            <a:r>
              <a:rPr lang="ru-RU" sz="16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пунктов 4 и 5</a:t>
            </a:r>
            <a:r>
              <a:rPr lang="ru-RU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 заполняются должностными лицами, </a:t>
            </a:r>
            <a:r>
              <a:rPr lang="ru-RU" sz="16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оставьте их пустыми</a:t>
            </a:r>
            <a:r>
              <a:rPr lang="ru-RU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2684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D0953FF-F1E5-E385-3ED0-F8E904562363}"/>
              </a:ext>
            </a:extLst>
          </p:cNvPr>
          <p:cNvSpPr txBox="1"/>
          <p:nvPr/>
        </p:nvSpPr>
        <p:spPr>
          <a:xfrm>
            <a:off x="421341" y="751344"/>
            <a:ext cx="1148378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для регистрации ИП можно подать одним из следующих способов:</a:t>
            </a:r>
          </a:p>
          <a:p>
            <a:pPr algn="just">
              <a:buFont typeface="+mj-lt"/>
              <a:buAutoNum type="arabicPeriod"/>
            </a:pPr>
            <a:r>
              <a:rPr lang="ru-RU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Лично в инспекцию</a:t>
            </a:r>
            <a:r>
              <a:rPr lang="ru-RU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Заявление нужно заполнить заранее, госпошлина составит 800 руб., заплатить ее надо до подачи документов. Срок регистрации — 3 дня.</a:t>
            </a:r>
          </a:p>
          <a:p>
            <a:pPr algn="just">
              <a:buFont typeface="+mj-lt"/>
              <a:buAutoNum type="arabicPeriod"/>
            </a:pPr>
            <a:r>
              <a:rPr lang="ru-RU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Через МФЦ</a:t>
            </a:r>
            <a:r>
              <a:rPr lang="ru-RU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Заявление нужно заполнить заранее. Госпошлина не оплачивается, срок регистрации может быть больше 3-х дней.</a:t>
            </a:r>
          </a:p>
          <a:p>
            <a:pPr algn="just">
              <a:buFont typeface="+mj-lt"/>
              <a:buAutoNum type="arabicPeriod"/>
            </a:pPr>
            <a:r>
              <a:rPr lang="ru-RU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Через нотариуса</a:t>
            </a:r>
            <a:r>
              <a:rPr lang="ru-RU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Госпошлина не оплачивается, но нужно будет оплатить нотариальные услуги. Нотариус заверит ваши документы своей ЭЦП и отправит их в электронном виде.</a:t>
            </a:r>
          </a:p>
          <a:p>
            <a:pPr algn="just">
              <a:buFont typeface="+mj-lt"/>
              <a:buAutoNum type="arabicPeriod"/>
            </a:pPr>
            <a:r>
              <a:rPr lang="ru-RU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Через Госуслуги</a:t>
            </a:r>
            <a:r>
              <a:rPr lang="ru-RU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регистрации через Госуслуги или сайт налоговой ничего платить не нужно.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eriod"/>
            </a:pPr>
            <a:endParaRPr lang="ru-RU" b="0" i="0" dirty="0">
              <a:solidFill>
                <a:srgbClr val="333333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DCAC25-581D-0D61-B044-70725F1E0AC5}"/>
              </a:ext>
            </a:extLst>
          </p:cNvPr>
          <p:cNvSpPr txBox="1"/>
          <p:nvPr/>
        </p:nvSpPr>
        <p:spPr>
          <a:xfrm>
            <a:off x="2832847" y="16047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solidFill>
                  <a:schemeClr val="accent6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заявления на регистрацию ИП в налоговую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E03747-CD25-24AA-1707-F7B90483857A}"/>
              </a:ext>
            </a:extLst>
          </p:cNvPr>
          <p:cNvSpPr txBox="1"/>
          <p:nvPr/>
        </p:nvSpPr>
        <p:spPr>
          <a:xfrm>
            <a:off x="354106" y="4391922"/>
            <a:ext cx="11483788" cy="22277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125"/>
              </a:spcAft>
            </a:pPr>
            <a:r>
              <a:rPr lang="ru-RU" sz="1800" kern="0" dirty="0">
                <a:solidFill>
                  <a:srgbClr val="2D2D2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рассмотрение заявления налоговикам отводится 3 рабочих дня с момента получения документов. Если было принято положительное решение, глава КФХ получает:</a:t>
            </a:r>
            <a:endParaRPr lang="ru-RU" sz="1600" kern="100" dirty="0"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kern="0" dirty="0">
                <a:solidFill>
                  <a:srgbClr val="2D2D2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Свидетельство о регистрации КФХ.</a:t>
            </a:r>
            <a:endParaRPr lang="ru-RU" sz="1600" kern="100" dirty="0">
              <a:solidFill>
                <a:srgbClr val="2D2D2D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kern="0" dirty="0">
                <a:solidFill>
                  <a:srgbClr val="2D2D2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Выписку из ЕГРИП.</a:t>
            </a:r>
            <a:endParaRPr lang="ru-RU" sz="1600" kern="100" dirty="0">
              <a:solidFill>
                <a:srgbClr val="2D2D2D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kern="0" dirty="0">
                <a:solidFill>
                  <a:srgbClr val="2D2D2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Свидетельство о постановке на учет в ИФНС.</a:t>
            </a:r>
            <a:endParaRPr lang="ru-RU" sz="1600" kern="100" dirty="0">
              <a:solidFill>
                <a:srgbClr val="2D2D2D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solidFill>
                  <a:srgbClr val="2D2D2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этом регистрация крестьянского фермерского хозяйства считается завершенной.</a:t>
            </a:r>
            <a:endParaRPr lang="ru-RU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1A4051-217F-FD1E-35EE-4DA5099E8BF7}"/>
              </a:ext>
            </a:extLst>
          </p:cNvPr>
          <p:cNvSpPr txBox="1"/>
          <p:nvPr/>
        </p:nvSpPr>
        <p:spPr>
          <a:xfrm>
            <a:off x="4831976" y="3720353"/>
            <a:ext cx="1487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</a:p>
        </p:txBody>
      </p:sp>
    </p:spTree>
    <p:extLst>
      <p:ext uri="{BB962C8B-B14F-4D97-AF65-F5344CB8AC3E}">
        <p14:creationId xmlns:p14="http://schemas.microsoft.com/office/powerpoint/2010/main" val="244905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C98723F-DF73-0705-548D-6374ACB3B56F}"/>
              </a:ext>
            </a:extLst>
          </p:cNvPr>
          <p:cNvSpPr txBox="1"/>
          <p:nvPr/>
        </p:nvSpPr>
        <p:spPr>
          <a:xfrm>
            <a:off x="277905" y="729518"/>
            <a:ext cx="11412071" cy="5850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125"/>
              </a:spcAft>
            </a:pPr>
            <a:r>
              <a:rPr lang="ru-RU" sz="1600" dirty="0">
                <a:solidFill>
                  <a:srgbClr val="2D2D2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Для крестьянского хозяйства подойдут два варианта:</a:t>
            </a:r>
            <a:endParaRPr lang="ru-RU" sz="16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112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u="sng" dirty="0">
                <a:solidFill>
                  <a:srgbClr val="004B76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УСН</a:t>
            </a:r>
            <a:r>
              <a:rPr lang="ru-RU" sz="1600" dirty="0">
                <a:solidFill>
                  <a:srgbClr val="2D2D2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 (упрощенная система налогообложения) – размер налога составляет 6% от прибыли либо 15% от разницы между расходами и доходами.</a:t>
            </a:r>
            <a:endParaRPr lang="ru-RU" sz="16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112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u="sng" dirty="0">
                <a:solidFill>
                  <a:srgbClr val="004B76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ЕСХН</a:t>
            </a:r>
            <a:r>
              <a:rPr lang="ru-RU" sz="1600" dirty="0">
                <a:solidFill>
                  <a:srgbClr val="2D2D2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 (Единый сельскохозяйственный налог) – составляет 6% (в Крыму и Севастополе – 4%) от разницы между затратами и прибылью.</a:t>
            </a:r>
            <a:endParaRPr lang="ru-RU" sz="16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2D2D2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Важно!</a:t>
            </a:r>
            <a:r>
              <a:rPr lang="ru-RU" sz="1600" dirty="0">
                <a:solidFill>
                  <a:srgbClr val="2D2D2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 Применение ЕСХН возможно при условии, что доля прибыли от </a:t>
            </a:r>
            <a:r>
              <a:rPr lang="ru-RU" sz="1600" dirty="0" err="1">
                <a:solidFill>
                  <a:srgbClr val="2D2D2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сельхоздеятельности</a:t>
            </a:r>
            <a:r>
              <a:rPr lang="ru-RU" sz="1600" dirty="0">
                <a:solidFill>
                  <a:srgbClr val="2D2D2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составляет не менее 70% от суммы дохода КФХ</a:t>
            </a:r>
            <a:endParaRPr lang="ru-RU" sz="16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650"/>
              </a:lnSpc>
              <a:spcAft>
                <a:spcPts val="1950"/>
              </a:spcAft>
            </a:pPr>
            <a:r>
              <a:rPr lang="ru-RU" sz="1600" dirty="0">
                <a:solidFill>
                  <a:srgbClr val="2D2D2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ЕСХН – самый выгодный вариант для сельхозпроизводителей. Налоговая декларация составляется 1 раз в год, уплата налога – каждые полгода. Налоговая база в текущем налоговом периоде для КФХ уменьшается на убыток в предыдущем. Это позволяет учитывать сезонность такого бизнеса и сократить налоговые отчисления.</a:t>
            </a:r>
            <a:endParaRPr lang="ru-RU" sz="16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650"/>
              </a:lnSpc>
              <a:spcAft>
                <a:spcPts val="1950"/>
              </a:spcAft>
            </a:pPr>
            <a:r>
              <a:rPr lang="ru-RU" sz="16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Уведомление о переходе на упрощенку составляется на бланке по форме № 26.2-1. Подать его можно во время регистрации как индивидуального предпринимателя, в течение 30 дней после нее или с начала следующего года.</a:t>
            </a:r>
            <a:endParaRPr lang="ru-RU" sz="16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650"/>
              </a:lnSpc>
              <a:spcAft>
                <a:spcPts val="1950"/>
              </a:spcAft>
            </a:pPr>
            <a:r>
              <a:rPr lang="ru-RU" sz="16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Отправляясь в инспекцию, убедитесь, что у вас с собой есть два экземпляра полностью заполненного и подписанного уведомления. Один из экземпляров сотрудник инспекции вернет вам с отметкой о приеме уведомления. Именно этот документ послужит доказательством того, что вы обратились с уведомлением вовремя, в случае споров с налоговым органом.</a:t>
            </a:r>
            <a:endParaRPr lang="ru-RU" sz="16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Индивидуальные предприниматели, начинающие свою профессиональную коммерческую деятельность, могут выбрать один из двух вариантов системы налогообложения: общую либо упрощенную.</a:t>
            </a:r>
            <a:endParaRPr lang="ru-RU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Упрощённая система налогообложения (УСН) подходит малому и среднему бизнесу и тем, кто только начинает своё дело.</a:t>
            </a:r>
            <a:endParaRPr lang="ru-RU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04E983-179E-0270-021D-10C02E6CF718}"/>
              </a:ext>
            </a:extLst>
          </p:cNvPr>
          <p:cNvSpPr txBox="1"/>
          <p:nvPr/>
        </p:nvSpPr>
        <p:spPr>
          <a:xfrm>
            <a:off x="5154706" y="277906"/>
            <a:ext cx="1797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Налоговая база</a:t>
            </a:r>
          </a:p>
        </p:txBody>
      </p:sp>
    </p:spTree>
    <p:extLst>
      <p:ext uri="{BB962C8B-B14F-4D97-AF65-F5344CB8AC3E}">
        <p14:creationId xmlns:p14="http://schemas.microsoft.com/office/powerpoint/2010/main" val="1239216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левер — Природа, флора - Stock Photo | #34518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92000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контакты: </a:t>
            </a:r>
          </a:p>
          <a:p>
            <a:pPr algn="ctr"/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компетенций в сфере сельскохозяйственной кооперации и поддержки фермеров Кировской области</a:t>
            </a:r>
          </a:p>
          <a:p>
            <a:pPr algn="ctr"/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(структурное подразделение  КОГБУ «ЦСХК «Клевера Нечерноземья»):</a:t>
            </a:r>
          </a:p>
          <a:p>
            <a:pPr algn="ctr"/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 Киров, ул. Преображенская, 66, </a:t>
            </a:r>
            <a:r>
              <a:rPr lang="ru-RU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215.</a:t>
            </a:r>
          </a:p>
          <a:p>
            <a:pPr algn="ctr"/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(8332) 64-02-56</a:t>
            </a:r>
          </a:p>
          <a:p>
            <a:pPr algn="ctr"/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b="1" u="sng" dirty="0" err="1">
                <a:latin typeface="Times New Roman" pitchFamily="18" charset="0"/>
                <a:cs typeface="Times New Roman" pitchFamily="18" charset="0"/>
                <a:hlinkClick r:id="rId3"/>
              </a:rPr>
              <a:t>kleverkirov</a:t>
            </a:r>
            <a:r>
              <a:rPr lang="ru-RU" sz="2500" b="1" u="sng" dirty="0">
                <a:latin typeface="Times New Roman" pitchFamily="18" charset="0"/>
                <a:cs typeface="Times New Roman" pitchFamily="18" charset="0"/>
                <a:hlinkClick r:id="rId3"/>
              </a:rPr>
              <a:t>@</a:t>
            </a:r>
            <a:r>
              <a:rPr lang="en-US" sz="2500" b="1" u="sng" dirty="0">
                <a:latin typeface="Times New Roman" pitchFamily="18" charset="0"/>
                <a:cs typeface="Times New Roman" pitchFamily="18" charset="0"/>
                <a:hlinkClick r:id="rId3"/>
              </a:rPr>
              <a:t>mail</a:t>
            </a:r>
            <a:r>
              <a:rPr lang="ru-RU" sz="2500" b="1" u="sng" dirty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2500" b="1" u="sng" dirty="0" err="1">
                <a:latin typeface="Times New Roman" pitchFamily="18" charset="0"/>
                <a:cs typeface="Times New Roman" pitchFamily="18" charset="0"/>
                <a:hlinkClick r:id="rId3"/>
              </a:rPr>
              <a:t>ru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www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kleverkirov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ru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330542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юрисконсульт, консультант: Черных Алёна Дмитриевна тел. 64-99-98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бухгалтер,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консультант:Русских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Татьяна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Василбьевна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, тел. 64-01-91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85781" y="5542472"/>
            <a:ext cx="79025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 !!!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91190" y="2855916"/>
            <a:ext cx="2961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WhatsApp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8-953-942-00-93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861944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4274" name="Picture 2" descr="https://rbsmi.ru/upload/iblock/f61/f612043aa9d8ab73ec0321cd0847c86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882" y="0"/>
            <a:ext cx="12192000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124200" y="215900"/>
            <a:ext cx="63616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НОРМАТИВНО-ПРАВОВАЯ БАЗА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7591" y="1697467"/>
            <a:ext cx="3155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Гражданский кодекс РФ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0C1A51-54D0-878F-87DD-D02D8792C666}"/>
              </a:ext>
            </a:extLst>
          </p:cNvPr>
          <p:cNvSpPr txBox="1"/>
          <p:nvPr/>
        </p:nvSpPr>
        <p:spPr>
          <a:xfrm>
            <a:off x="957591" y="2382851"/>
            <a:ext cx="11403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от11.06.2003 № 74-ФЗ «О КРЕСТЬЯНСКОМ (ФЕРМЕРСКОМ) ХОЗЯЙСТВЕ»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134F5C-AFDF-E454-7E42-5E33D9A2B472}"/>
              </a:ext>
            </a:extLst>
          </p:cNvPr>
          <p:cNvSpPr txBox="1"/>
          <p:nvPr/>
        </p:nvSpPr>
        <p:spPr>
          <a:xfrm>
            <a:off x="957591" y="4782632"/>
            <a:ext cx="105155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Общероссийский классификатор видов экономической деятельности" (утв. Приказом Росстандарта от 31.01.2014 N 14-ст) (ред. от 31.01.2024)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C935D0-58EF-E177-65FD-7C370492647A}"/>
              </a:ext>
            </a:extLst>
          </p:cNvPr>
          <p:cNvSpPr txBox="1"/>
          <p:nvPr/>
        </p:nvSpPr>
        <p:spPr>
          <a:xfrm>
            <a:off x="957591" y="4105816"/>
            <a:ext cx="61587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ФНС России от 09.01.2024 № ЕД-7-14/4@.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89F63DB-42F8-9064-5146-79279C2542C0}"/>
              </a:ext>
            </a:extLst>
          </p:cNvPr>
          <p:cNvSpPr txBox="1"/>
          <p:nvPr/>
        </p:nvSpPr>
        <p:spPr>
          <a:xfrm>
            <a:off x="957592" y="3105834"/>
            <a:ext cx="108758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08.08.2001 N 129-ФЗ (ред. от 25.12.2023) "О государственной регистрации юридических лиц и индивидуальных предпринимателей"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F22F46-29E5-15A5-E5FA-96F45B3F9FB4}"/>
              </a:ext>
            </a:extLst>
          </p:cNvPr>
          <p:cNvSpPr txBox="1"/>
          <p:nvPr/>
        </p:nvSpPr>
        <p:spPr>
          <a:xfrm>
            <a:off x="152401" y="332619"/>
            <a:ext cx="118692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Перед тем, как зарегистрировать крестьянско-фермерское хозяйство, заявителям надо выбрать его </a:t>
            </a:r>
          </a:p>
          <a:p>
            <a:pPr algn="ctr"/>
            <a:r>
              <a:rPr lang="ru-RU" sz="20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организационно-правовую форму.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D84E27-6E49-7B68-5A50-C5FFD4D99CDF}"/>
              </a:ext>
            </a:extLst>
          </p:cNvPr>
          <p:cNvSpPr txBox="1"/>
          <p:nvPr/>
        </p:nvSpPr>
        <p:spPr>
          <a:xfrm>
            <a:off x="6553200" y="1040505"/>
            <a:ext cx="54774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Если фермерское хозяйство в форме юрлица, то она должна подчиняться общим правилам деятельности юридических лиц.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0ADA25-75ED-5BC2-068A-0F832396DE72}"/>
              </a:ext>
            </a:extLst>
          </p:cNvPr>
          <p:cNvSpPr txBox="1"/>
          <p:nvPr/>
        </p:nvSpPr>
        <p:spPr>
          <a:xfrm>
            <a:off x="398931" y="1200304"/>
            <a:ext cx="59077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Если КФХ-ИП регламентируется в законе № 74-ФЗ.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5C896995-212E-E233-9E14-8EAE5A4EF6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1598"/>
              </p:ext>
            </p:extLst>
          </p:nvPr>
        </p:nvGraphicFramePr>
        <p:xfrm>
          <a:off x="564777" y="2513546"/>
          <a:ext cx="10103223" cy="4344454"/>
        </p:xfrm>
        <a:graphic>
          <a:graphicData uri="http://schemas.openxmlformats.org/drawingml/2006/table">
            <a:tbl>
              <a:tblPr/>
              <a:tblGrid>
                <a:gridCol w="1832527">
                  <a:extLst>
                    <a:ext uri="{9D8B030D-6E8A-4147-A177-3AD203B41FA5}">
                      <a16:colId xmlns:a16="http://schemas.microsoft.com/office/drawing/2014/main" val="3897243602"/>
                    </a:ext>
                  </a:extLst>
                </a:gridCol>
                <a:gridCol w="4135348">
                  <a:extLst>
                    <a:ext uri="{9D8B030D-6E8A-4147-A177-3AD203B41FA5}">
                      <a16:colId xmlns:a16="http://schemas.microsoft.com/office/drawing/2014/main" val="479885299"/>
                    </a:ext>
                  </a:extLst>
                </a:gridCol>
                <a:gridCol w="4135348">
                  <a:extLst>
                    <a:ext uri="{9D8B030D-6E8A-4147-A177-3AD203B41FA5}">
                      <a16:colId xmlns:a16="http://schemas.microsoft.com/office/drawing/2014/main" val="2918404285"/>
                    </a:ext>
                  </a:extLst>
                </a:gridCol>
              </a:tblGrid>
              <a:tr h="285536"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solidFill>
                            <a:srgbClr val="55555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Критерий</a:t>
                      </a:r>
                    </a:p>
                  </a:txBody>
                  <a:tcPr marL="57355" marR="57355" marT="57355" marB="57355" anchor="ctr">
                    <a:lnL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55555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КФХ-ИП</a:t>
                      </a:r>
                    </a:p>
                  </a:txBody>
                  <a:tcPr marL="57355" marR="57355" marT="57355" marB="57355" anchor="ctr">
                    <a:lnL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55555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КФХ-юрлицо</a:t>
                      </a:r>
                    </a:p>
                  </a:txBody>
                  <a:tcPr marL="57355" marR="57355" marT="57355" marB="57355" anchor="ctr">
                    <a:lnL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372071"/>
                  </a:ext>
                </a:extLst>
              </a:tr>
              <a:tr h="1287812">
                <a:tc>
                  <a:txBody>
                    <a:bodyPr/>
                    <a:lstStyle/>
                    <a:p>
                      <a:pPr font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</a:t>
                      </a:r>
                    </a:p>
                  </a:txBody>
                  <a:tcPr marL="38237" marR="38237" marT="38237" marB="38237" anchor="ctr">
                    <a:lnL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Члены не более трех семей (супруги, их родители, дедушки и бабушки, дети, братья, сестры, внуки). Допускается участие граждан, не состоящих в родстве с главой КФХ, но не более пяти человек</a:t>
                      </a:r>
                    </a:p>
                  </a:txBody>
                  <a:tcPr marL="38237" marR="38237" marT="38237" marB="38237" anchor="ctr">
                    <a:lnL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Любые физические лица, ведущие совместную деятельность, основанную на личном участии. При этом гражданин может быть членом только одного КФХ, созданного в форме юридического лица</a:t>
                      </a:r>
                    </a:p>
                  </a:txBody>
                  <a:tcPr marL="38237" marR="38237" marT="38237" marB="38237" anchor="ctr">
                    <a:lnL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761375"/>
                  </a:ext>
                </a:extLst>
              </a:tr>
              <a:tr h="737204">
                <a:tc>
                  <a:txBody>
                    <a:bodyPr/>
                    <a:lstStyle/>
                    <a:p>
                      <a:pPr font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</a:t>
                      </a:r>
                    </a:p>
                  </a:txBody>
                  <a:tcPr marL="38237" marR="38237" marT="38237" marB="38237" anchor="ctr">
                    <a:lnL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Главой КФХ является один из его членов, с которым другие участники находятся в отношениях родства</a:t>
                      </a:r>
                    </a:p>
                  </a:txBody>
                  <a:tcPr marL="38237" marR="38237" marT="38237" marB="38237" anchor="ctr">
                    <a:lnL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Специальных требований к личности руководителя не установлено</a:t>
                      </a:r>
                    </a:p>
                  </a:txBody>
                  <a:tcPr marL="38237" marR="38237" marT="38237" marB="38237" anchor="ctr">
                    <a:lnL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898663"/>
                  </a:ext>
                </a:extLst>
              </a:tr>
              <a:tr h="516960">
                <a:tc>
                  <a:txBody>
                    <a:bodyPr/>
                    <a:lstStyle/>
                    <a:p>
                      <a:pPr font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Имущество</a:t>
                      </a:r>
                    </a:p>
                  </a:txBody>
                  <a:tcPr marL="38237" marR="38237" marT="38237" marB="38237" anchor="ctr">
                    <a:lnL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Принадлежит участникам КФХ на праве совместной собственности</a:t>
                      </a:r>
                    </a:p>
                  </a:txBody>
                  <a:tcPr marL="38237" marR="38237" marT="38237" marB="38237" anchor="ctr">
                    <a:lnL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Принадлежит самому фермерскому хозяйству</a:t>
                      </a:r>
                    </a:p>
                  </a:txBody>
                  <a:tcPr marL="38237" marR="38237" marT="38237" marB="38237" anchor="ctr">
                    <a:lnL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806088"/>
                  </a:ext>
                </a:extLst>
              </a:tr>
              <a:tr h="627082">
                <a:tc>
                  <a:txBody>
                    <a:bodyPr/>
                    <a:lstStyle/>
                    <a:p>
                      <a:pPr font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Распределение доходов</a:t>
                      </a:r>
                    </a:p>
                  </a:txBody>
                  <a:tcPr marL="38237" marR="38237" marT="38237" marB="38237" anchor="ctr">
                    <a:lnL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Каждый участник имеет право на часть доходов в натуральной и денежной форме</a:t>
                      </a:r>
                    </a:p>
                  </a:txBody>
                  <a:tcPr marL="38237" marR="38237" marT="38237" marB="38237" anchor="ctr">
                    <a:lnL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выплачиваются в виде дивидендов</a:t>
                      </a:r>
                    </a:p>
                  </a:txBody>
                  <a:tcPr marL="38237" marR="38237" marT="38237" marB="38237" anchor="ctr">
                    <a:lnL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323528"/>
                  </a:ext>
                </a:extLst>
              </a:tr>
              <a:tr h="847326">
                <a:tc>
                  <a:txBody>
                    <a:bodyPr/>
                    <a:lstStyle/>
                    <a:p>
                      <a:pPr font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до регистрации КФХ</a:t>
                      </a:r>
                    </a:p>
                  </a:txBody>
                  <a:tcPr marL="38237" marR="38237" marT="38237" marB="38237" anchor="ctr">
                    <a:lnL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Соглашение между участниками КФХ заключается после регистрации главы в качестве ИП</a:t>
                      </a:r>
                    </a:p>
                  </a:txBody>
                  <a:tcPr marL="38237" marR="38237" marT="38237" marB="38237" anchor="ctr">
                    <a:lnL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Создать КФХ-юрлицо вправе граждане, уже ведущие совместную деятельность в области сельского хозяйства на основе соглашения</a:t>
                      </a:r>
                    </a:p>
                  </a:txBody>
                  <a:tcPr marL="38237" marR="38237" marT="38237" marB="38237" anchor="ctr">
                    <a:lnL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14296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388E640-34B7-6D10-7E60-3822DF0E3273}"/>
              </a:ext>
            </a:extLst>
          </p:cNvPr>
          <p:cNvSpPr txBox="1"/>
          <p:nvPr/>
        </p:nvSpPr>
        <p:spPr>
          <a:xfrm>
            <a:off x="5056094" y="2054024"/>
            <a:ext cx="1711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чем отличия?</a:t>
            </a: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9EB0C69E-7BC9-928A-5667-9AEE973AB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093627"/>
            <a:ext cx="1524000" cy="168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300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B2C877A-F06B-42E8-D0C0-5E2E78D5C213}"/>
              </a:ext>
            </a:extLst>
          </p:cNvPr>
          <p:cNvSpPr txBox="1"/>
          <p:nvPr/>
        </p:nvSpPr>
        <p:spPr>
          <a:xfrm>
            <a:off x="358588" y="847534"/>
            <a:ext cx="11474823" cy="5446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50"/>
              </a:lnSpc>
              <a:spcAft>
                <a:spcPts val="800"/>
              </a:spcAft>
            </a:pPr>
            <a:r>
              <a:rPr lang="ru-RU" sz="1600" b="1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Обязательные документы для регистрации</a:t>
            </a:r>
            <a:r>
              <a:rPr lang="ru-RU" sz="1600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kern="100" dirty="0"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2175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u="sng" kern="0" dirty="0">
                <a:solidFill>
                  <a:srgbClr val="3D7AB6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Заявление</a:t>
            </a:r>
            <a:r>
              <a:rPr lang="ru-RU" sz="1600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по форме Р21001</a:t>
            </a:r>
            <a:endParaRPr lang="ru-RU" sz="1600" kern="100" dirty="0">
              <a:solidFill>
                <a:srgbClr val="333333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2175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Копия паспорта: обычно нужны страницы 2 и 3, а также информация о прописке, но на всякий случай лучше подготовить копии всех страниц.</a:t>
            </a:r>
            <a:endParaRPr lang="ru-RU" sz="1600" kern="100" dirty="0">
              <a:solidFill>
                <a:srgbClr val="333333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650"/>
              </a:lnSpc>
              <a:spcAft>
                <a:spcPts val="800"/>
              </a:spcAft>
            </a:pPr>
            <a:r>
              <a:rPr lang="ru-RU" sz="1600" b="1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Дополнительные документы</a:t>
            </a:r>
            <a:r>
              <a:rPr lang="ru-RU" sz="1600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всегда обусловлены ситуацией. Вот наиболее распространенные из них:</a:t>
            </a:r>
            <a:endParaRPr lang="ru-RU" sz="1600" kern="100" dirty="0"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600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Подача документов напрямую в инспекцию или их отправка по почте, курьерской службой: </a:t>
            </a:r>
            <a:r>
              <a:rPr lang="ru-RU" sz="1600" u="sng" kern="0" dirty="0">
                <a:solidFill>
                  <a:srgbClr val="3D7AB6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квитанция об оплате госпошлины</a:t>
            </a:r>
            <a:r>
              <a:rPr lang="ru-RU" sz="1600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kern="100" dirty="0">
              <a:solidFill>
                <a:srgbClr val="333333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600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Подача документов представителем: нотариальная доверенность. Кроме того, нужно заранее заверить вашу подпись на заявлении Р21001.</a:t>
            </a:r>
            <a:endParaRPr lang="ru-RU" sz="1600" kern="100" dirty="0">
              <a:solidFill>
                <a:srgbClr val="333333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600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Заявитель не достиг возраста 18 лет: разрешение одного из родителей, свидетельство о вступлении в брак или решение суда о признании заявителя полностью дееспособным. Можно предоставить любой из этих документов на выбор.</a:t>
            </a:r>
            <a:endParaRPr lang="ru-RU" sz="1600" kern="100" dirty="0">
              <a:solidFill>
                <a:srgbClr val="333333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600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Заявитель-иностранец: перевод документа, удостоверяющего личность, на русский; копия Вида на жительство (ВНЖ) или Разрешения на временное пребывание (РВП). Если в паспорте или в его аналоге нет информации о месте и дате рождения, также потребуется свидетельство о рождении и его нотариальный перевод.</a:t>
            </a:r>
            <a:endParaRPr lang="ru-RU" sz="1600" kern="100" dirty="0">
              <a:solidFill>
                <a:srgbClr val="333333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600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работы с детьми и сфере образования: справка об отсутствии судимости. Полный </a:t>
            </a:r>
            <a:r>
              <a:rPr lang="ru-RU" sz="1600" u="sng" kern="0" dirty="0">
                <a:solidFill>
                  <a:srgbClr val="3D7AB6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перечень</a:t>
            </a:r>
            <a:r>
              <a:rPr lang="ru-RU" sz="1600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таких видов деятельности утверждается Правительством РФ.</a:t>
            </a:r>
            <a:endParaRPr lang="ru-RU" sz="1600" kern="100" dirty="0">
              <a:solidFill>
                <a:srgbClr val="333333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600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Переход на УСН: </a:t>
            </a:r>
            <a:r>
              <a:rPr lang="ru-RU" sz="1600" u="sng" kern="0" dirty="0">
                <a:solidFill>
                  <a:srgbClr val="3D7AB6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уведомление</a:t>
            </a:r>
            <a:r>
              <a:rPr lang="ru-RU" sz="1600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о переходе на упрощённую систему налогообложения, если вы захотите его использовать.</a:t>
            </a:r>
            <a:endParaRPr lang="ru-RU" sz="1600" kern="100" dirty="0">
              <a:solidFill>
                <a:srgbClr val="333333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D2DD10-FE5B-253F-6EBB-250D3A7E5C08}"/>
              </a:ext>
            </a:extLst>
          </p:cNvPr>
          <p:cNvSpPr txBox="1"/>
          <p:nvPr/>
        </p:nvSpPr>
        <p:spPr>
          <a:xfrm>
            <a:off x="3962400" y="24105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Регистрируем ИП-глава КФХ</a:t>
            </a:r>
          </a:p>
        </p:txBody>
      </p:sp>
    </p:spTree>
    <p:extLst>
      <p:ext uri="{BB962C8B-B14F-4D97-AF65-F5344CB8AC3E}">
        <p14:creationId xmlns:p14="http://schemas.microsoft.com/office/powerpoint/2010/main" val="1694195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8BD73A-0DEA-8C01-ED99-359C5D27C187}"/>
              </a:ext>
            </a:extLst>
          </p:cNvPr>
          <p:cNvSpPr txBox="1"/>
          <p:nvPr/>
        </p:nvSpPr>
        <p:spPr>
          <a:xfrm>
            <a:off x="242047" y="548034"/>
            <a:ext cx="11761694" cy="928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Заполняем заявление по форме № Р 21001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«Заявление о государственной регистрации физического лица  в качестве индивидуального предпринимателя»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kern="0" dirty="0">
                <a:solidFill>
                  <a:srgbClr val="4059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заполняем значение «1» в пункте 10 заявления</a:t>
            </a:r>
            <a:endParaRPr lang="ru-RU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013FFE-7562-CFDD-BA35-04BB80E25B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6" t="59247" r="26303" b="25178"/>
          <a:stretch/>
        </p:blipFill>
        <p:spPr bwMode="auto">
          <a:xfrm>
            <a:off x="1093694" y="1476109"/>
            <a:ext cx="9439836" cy="15563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997F26-5868-9ACD-0010-D3838DF3C0D9}"/>
              </a:ext>
            </a:extLst>
          </p:cNvPr>
          <p:cNvSpPr txBox="1"/>
          <p:nvPr/>
        </p:nvSpPr>
        <p:spPr>
          <a:xfrm>
            <a:off x="1757082" y="2464405"/>
            <a:ext cx="1613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kern="0" dirty="0">
                <a:solidFill>
                  <a:srgbClr val="40596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A886C6-AE58-CEA0-3161-AAFF0FA7B4C0}"/>
              </a:ext>
            </a:extLst>
          </p:cNvPr>
          <p:cNvSpPr txBox="1"/>
          <p:nvPr/>
        </p:nvSpPr>
        <p:spPr>
          <a:xfrm>
            <a:off x="161364" y="3368968"/>
            <a:ext cx="11923059" cy="2940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50"/>
              </a:lnSpc>
              <a:spcAft>
                <a:spcPts val="1950"/>
              </a:spcAft>
            </a:pPr>
            <a:r>
              <a:rPr lang="ru-RU" sz="1800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составления заявления необходим паспорт и нужно указать следующие сведения:</a:t>
            </a:r>
            <a:endParaRPr lang="ru-RU" sz="1600" kern="100" dirty="0"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2175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b="1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Ваши паспортные данные</a:t>
            </a:r>
            <a:r>
              <a:rPr lang="ru-RU" sz="1800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kern="100" dirty="0">
              <a:solidFill>
                <a:srgbClr val="333333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2175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b="1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ИНН</a:t>
            </a:r>
            <a:r>
              <a:rPr lang="ru-RU" sz="1800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если он был присвоен до регистрации. Учтите, что инспекция может отказать в регистрации, если ИНН у вас есть, но вы его не вписали в заявлении;</a:t>
            </a:r>
            <a:endParaRPr lang="ru-RU" sz="1600" kern="100" dirty="0">
              <a:solidFill>
                <a:srgbClr val="333333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2175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b="1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Виды деятельности</a:t>
            </a:r>
            <a:r>
              <a:rPr lang="ru-RU" sz="1800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которыми планируете заняться. Их надо отражать при помощи кодов в соответствии со справочником ОКВЭД;</a:t>
            </a:r>
            <a:endParaRPr lang="ru-RU" sz="1600" kern="100" dirty="0">
              <a:solidFill>
                <a:srgbClr val="333333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2175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b="1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Контактные данные</a:t>
            </a:r>
            <a:r>
              <a:rPr lang="ru-RU" sz="1800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телефон, адрес электронной почты;</a:t>
            </a:r>
            <a:endParaRPr lang="ru-RU" sz="1600" kern="100" dirty="0">
              <a:solidFill>
                <a:srgbClr val="333333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2175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b="1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Паспортные данные представителя</a:t>
            </a:r>
            <a:r>
              <a:rPr lang="ru-RU" sz="1800" kern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если заявление за вас подает доверенное лицо.</a:t>
            </a:r>
            <a:endParaRPr lang="ru-RU" sz="1600" kern="100" dirty="0">
              <a:solidFill>
                <a:srgbClr val="333333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69C01FD2-C966-0D03-429C-103B780E9B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0" t="6467" r="25840" b="6789"/>
          <a:stretch/>
        </p:blipFill>
        <p:spPr bwMode="auto">
          <a:xfrm>
            <a:off x="10390708" y="1022679"/>
            <a:ext cx="1755856" cy="252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542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84FBF816-2FEA-8CB5-DDBB-65F2B886C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24" y="379264"/>
            <a:ext cx="4792382" cy="677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68F261-79E5-09B2-DBA5-B0AF5E7AC47C}"/>
              </a:ext>
            </a:extLst>
          </p:cNvPr>
          <p:cNvSpPr txBox="1"/>
          <p:nvPr/>
        </p:nvSpPr>
        <p:spPr>
          <a:xfrm>
            <a:off x="3621741" y="993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Заполняем страницы заявления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C0DF10-40CF-987B-C174-D53FFFC52379}"/>
              </a:ext>
            </a:extLst>
          </p:cNvPr>
          <p:cNvSpPr txBox="1"/>
          <p:nvPr/>
        </p:nvSpPr>
        <p:spPr>
          <a:xfrm>
            <a:off x="5853953" y="1198672"/>
            <a:ext cx="609600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dirty="0">
                <a:solidFill>
                  <a:srgbClr val="333333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Впишите свои фамилию, имя и отчество (если оно есть) на русском языке. Иностранцы и лица без гражданства указывают ФИО в русской транскрипции.</a:t>
            </a:r>
          </a:p>
          <a:p>
            <a:pPr algn="l"/>
            <a:r>
              <a:rPr lang="ru-RU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1.1. Заполняют иностранцы и лица без гражданства. Здесь вносятся ФИО с использованием букв латинского алфавита. Если к вам это не относится, оставьте пункт пустым.</a:t>
            </a:r>
          </a:p>
          <a:p>
            <a:pPr algn="l"/>
            <a:r>
              <a:rPr lang="ru-RU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2. ИНН. Если он у вас уже есть, его обязательно нужно указать.</a:t>
            </a:r>
          </a:p>
          <a:p>
            <a:pPr algn="l"/>
            <a:r>
              <a:rPr lang="ru-RU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3. Укажите свой пол: поставьте нужную цифру в клетке.</a:t>
            </a:r>
          </a:p>
          <a:p>
            <a:pPr algn="l"/>
            <a:r>
              <a:rPr lang="ru-RU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4. Впишите сведения о рождении. Дату рождения вносят все заявители, а место - только российские граждане.</a:t>
            </a:r>
          </a:p>
          <a:p>
            <a:pPr algn="l"/>
            <a:r>
              <a:rPr lang="ru-RU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5. Отразите ваше гражданство, выбрав цифру из списка: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 РФ — 1,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Иностранные граждане — 2,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Лица без гражданства — 3,</a:t>
            </a:r>
          </a:p>
          <a:p>
            <a:pPr algn="l"/>
            <a:r>
              <a:rPr lang="ru-RU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Затем иностранные граждане вписывают код своей страны по </a:t>
            </a:r>
            <a:r>
              <a:rPr lang="ru-RU" b="0" i="0" u="none" strike="noStrike" dirty="0">
                <a:solidFill>
                  <a:srgbClr val="3D7AB6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Общероссийскому классификатору стран мира</a:t>
            </a:r>
            <a:r>
              <a:rPr lang="ru-RU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0029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31FD2043-578A-4C19-35D9-0F91FB440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42" y="80682"/>
            <a:ext cx="4851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C94CC9-3D88-135D-C709-7615A0B038DE}"/>
              </a:ext>
            </a:extLst>
          </p:cNvPr>
          <p:cNvSpPr txBox="1"/>
          <p:nvPr/>
        </p:nvSpPr>
        <p:spPr>
          <a:xfrm>
            <a:off x="5853951" y="80682"/>
            <a:ext cx="6221507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2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документа, удостоверяющего личность</a:t>
            </a:r>
            <a:r>
              <a:rPr lang="ru-RU" sz="12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Чаще всего это паспортные данные. Их нужно внести так:</a:t>
            </a:r>
          </a:p>
          <a:p>
            <a:pPr algn="l"/>
            <a:r>
              <a:rPr lang="ru-RU" sz="12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6.1. </a:t>
            </a:r>
            <a:r>
              <a:rPr lang="ru-RU" sz="12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Вид документа</a:t>
            </a:r>
            <a:r>
              <a:rPr lang="ru-RU" sz="12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Впишите подходящий код. Для паспорта граждан РФ предусмотрен код "21".</a:t>
            </a:r>
          </a:p>
          <a:p>
            <a:pPr algn="l"/>
            <a:r>
              <a:rPr lang="ru-RU" sz="12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Подпункты 6.2, 6.3, 6.4, 6.5</a:t>
            </a:r>
            <a:r>
              <a:rPr lang="ru-RU" sz="12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 заполняются на основании данных российского паспорта. Иностранный гражданин заполняет сведения своего паспорта той страны, гражданином которой он является, используя нотариальный перевод документа.</a:t>
            </a:r>
          </a:p>
          <a:p>
            <a:pPr algn="l"/>
            <a:r>
              <a:rPr lang="ru-RU" sz="12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7. </a:t>
            </a:r>
            <a:r>
              <a:rPr lang="ru-RU" sz="12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Адрес места жительства</a:t>
            </a:r>
            <a:r>
              <a:rPr lang="ru-RU" sz="12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 или пребывания на территории РФ. После изменений ФНС от 25.11.2020 г. появились новые поля для более удобного написания адреса. Индекс теперь не нужен. Адресные элементы указываются согласно сведениям, содержащимся в Государственном адресном реестре. Адрес вносится так:</a:t>
            </a:r>
          </a:p>
          <a:p>
            <a:pPr algn="l"/>
            <a:r>
              <a:rPr lang="ru-RU" sz="12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7.1. </a:t>
            </a:r>
            <a:r>
              <a:rPr lang="ru-RU" sz="12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 РФ</a:t>
            </a:r>
            <a:r>
              <a:rPr lang="ru-RU" sz="12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Следует внести двухзначный код вашего субъекта.</a:t>
            </a:r>
          </a:p>
          <a:p>
            <a:pPr algn="l"/>
            <a:r>
              <a:rPr lang="ru-RU" sz="12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7.2. </a:t>
            </a:r>
            <a:r>
              <a:rPr lang="ru-RU" sz="12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образование</a:t>
            </a:r>
            <a:r>
              <a:rPr lang="ru-RU" sz="12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Им может быть муниципальный район, городской округ, сельское поселение и др. Впишите цифровое значение его вида и наименование.</a:t>
            </a:r>
          </a:p>
          <a:p>
            <a:pPr algn="l"/>
            <a:r>
              <a:rPr lang="ru-RU" sz="12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Не знаете название вашего муниципального образования и не уверены, что укажете адрес правильно? </a:t>
            </a:r>
            <a:r>
              <a:rPr lang="ru-RU" sz="12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Населенный пункт</a:t>
            </a:r>
            <a:r>
              <a:rPr lang="ru-RU" sz="12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Это город, деревня, село и прочее. Указываются вид и наименование.</a:t>
            </a:r>
          </a:p>
          <a:p>
            <a:pPr algn="l"/>
            <a:r>
              <a:rPr lang="ru-RU" sz="12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Далее вносятся элементы: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2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7.4. </a:t>
            </a:r>
            <a:r>
              <a:rPr lang="ru-RU" sz="12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Планировочной структуры</a:t>
            </a:r>
            <a:r>
              <a:rPr lang="ru-RU" sz="12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 (то есть квартал, микрорайон, зона),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2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7.5. </a:t>
            </a:r>
            <a:r>
              <a:rPr lang="ru-RU" sz="12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Улично-дорожной сети</a:t>
            </a:r>
            <a:r>
              <a:rPr lang="ru-RU" sz="12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Это улица, проезд, проспект, бульвар и др.,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2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7.6. </a:t>
            </a:r>
            <a:r>
              <a:rPr lang="ru-RU" sz="12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Сооружение</a:t>
            </a:r>
            <a:r>
              <a:rPr lang="ru-RU" sz="12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Можно указать до трёх полей. Это могут быть номер дома и корпуса, если они у вас есть в адресе, например "дом 57, корпус 2".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2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7.7. </a:t>
            </a:r>
            <a:r>
              <a:rPr lang="ru-RU" sz="12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Помещение в пределах здания, сооружения</a:t>
            </a:r>
            <a:r>
              <a:rPr lang="ru-RU" sz="12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Это могут быть "помещение", "квартира", "офис" и т.д.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2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7.8. </a:t>
            </a:r>
            <a:r>
              <a:rPr lang="ru-RU" sz="12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Помещение в пределах квартиры</a:t>
            </a:r>
            <a:r>
              <a:rPr lang="ru-RU" sz="12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Это поле заполняется, если у вас в адресе есть указание на помещение в пределах другого помещения в здании. Например: "дом 16, помещение II, офис 1" или "дом 8, квартира 5, комната 2" (если у вас коммунальная квартира или выделенная собственность).</a:t>
            </a:r>
          </a:p>
          <a:p>
            <a:pPr algn="l"/>
            <a:endParaRPr lang="ru-RU" sz="1200" b="0" i="0" dirty="0">
              <a:solidFill>
                <a:srgbClr val="333333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3AA96F-99BE-EAB0-3B43-FD544099D9ED}"/>
              </a:ext>
            </a:extLst>
          </p:cNvPr>
          <p:cNvSpPr txBox="1"/>
          <p:nvPr/>
        </p:nvSpPr>
        <p:spPr>
          <a:xfrm>
            <a:off x="5029199" y="5886254"/>
            <a:ext cx="704625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0" i="1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Везде, где требуется указать вид адресного объекта, нужно писать не полное наименование, а сокращение. К примеру, "город" - "г.", "улица" - "ул.", "квартира" - "кв". Сокращения можно взять из </a:t>
            </a:r>
            <a:r>
              <a:rPr lang="ru-RU" sz="1400" b="0" i="1" u="none" strike="noStrike" dirty="0">
                <a:solidFill>
                  <a:srgbClr val="02182D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Приказа Минфина РФ N 171н от 05.11.2015 г.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422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903E55AD-757E-486D-736A-ED6EE40DB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89" y="71718"/>
            <a:ext cx="4851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711E30-5510-C4DB-8B65-AC3E0F97D077}"/>
              </a:ext>
            </a:extLst>
          </p:cNvPr>
          <p:cNvSpPr txBox="1"/>
          <p:nvPr/>
        </p:nvSpPr>
        <p:spPr>
          <a:xfrm>
            <a:off x="5724711" y="768367"/>
            <a:ext cx="60960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начале этой страницы продолжается заполнение адреса места жительства индивидуального предпринимателя, как мы рассмотрели выше. Далее идет </a:t>
            </a:r>
            <a:r>
              <a:rPr lang="ru-RU" sz="16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пункт 8</a:t>
            </a:r>
            <a:r>
              <a:rPr lang="ru-RU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предназначен для иностранных граждан и лиц без гражданства.</a:t>
            </a:r>
          </a:p>
          <a:p>
            <a:pPr algn="l"/>
            <a:r>
              <a:rPr lang="ru-RU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Эта категория заявителей в п. 8.1 должна указать код документа, который дает право на проживание в РФ: вид на жительство (1) или разрешение на временное проживание (2). Далее в пункте 8 укажите данные выбранного документа.</a:t>
            </a:r>
          </a:p>
          <a:p>
            <a:pPr algn="l"/>
            <a:r>
              <a:rPr lang="ru-RU" sz="16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 пункте 9</a:t>
            </a:r>
            <a:r>
              <a:rPr lang="ru-RU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 по желанию можно указать адрес электронной почты индивидуального предпринимателя. Это может быть полезно для связи партнеров и клиентов с бизнесменом, ведь адрес из этого поля будет виден публично в ЕГРИП. Не путайте его с тем контактным электронным адресом, который проставляется на листе Б. Эти адреса для разных целей, но могут совпадать.</a:t>
            </a:r>
          </a:p>
        </p:txBody>
      </p:sp>
    </p:spTree>
    <p:extLst>
      <p:ext uri="{BB962C8B-B14F-4D97-AF65-F5344CB8AC3E}">
        <p14:creationId xmlns:p14="http://schemas.microsoft.com/office/powerpoint/2010/main" val="1067482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97EFB5-9FB1-8EC6-80EA-E7E051BCBF00}"/>
              </a:ext>
            </a:extLst>
          </p:cNvPr>
          <p:cNvSpPr txBox="1"/>
          <p:nvPr/>
        </p:nvSpPr>
        <p:spPr>
          <a:xfrm>
            <a:off x="143435" y="618040"/>
            <a:ext cx="7112746" cy="1579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заполнения листа А «Сведения о кодах по Общероссийскому классификатору видов экономической деятельности» выбираем вид деятельности, который убудет основной и дополнительные.</a:t>
            </a:r>
            <a:endParaRPr lang="ru-RU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Где взять ОКВЭД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"ОК 029-2014 (КДЕС Ред. 2). Общероссийский классификатор видов экономической деятельности"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054B8E-98AF-FB30-A940-B4C80E6B0DB9}"/>
              </a:ext>
            </a:extLst>
          </p:cNvPr>
          <p:cNvSpPr txBox="1"/>
          <p:nvPr/>
        </p:nvSpPr>
        <p:spPr>
          <a:xfrm>
            <a:off x="4634752" y="116541"/>
            <a:ext cx="2073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Заполняем лист 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7D3825-C421-A792-AEC4-52EE72A99443}"/>
              </a:ext>
            </a:extLst>
          </p:cNvPr>
          <p:cNvSpPr txBox="1"/>
          <p:nvPr/>
        </p:nvSpPr>
        <p:spPr>
          <a:xfrm>
            <a:off x="143435" y="2493800"/>
            <a:ext cx="7112746" cy="1554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Коды должны соответствовать сельскохозяйственной деятельности. Их можно найти в </a:t>
            </a:r>
            <a:r>
              <a:rPr lang="ru-RU" b="0" i="0" u="none" strike="noStrike" dirty="0">
                <a:solidFill>
                  <a:srgbClr val="116FFF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разделе А</a:t>
            </a:r>
            <a:r>
              <a:rPr lang="ru-RU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 общероссийского классификатора. Обратите внимание, что в кодах ОКВЭД для регистрации бизнеса должно быть не менее 4-х знаков. Например, 01.47, что означает: «Разведение сельскохозяйственной птицы».</a:t>
            </a:r>
            <a:endParaRPr lang="ru-RU" sz="1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2BD5757F-4A6A-066D-4EDD-49062D29A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13" y="4219464"/>
            <a:ext cx="1721045" cy="139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4981DE-AF8D-474A-027C-FFE502CE7CC0}"/>
              </a:ext>
            </a:extLst>
          </p:cNvPr>
          <p:cNvSpPr txBox="1"/>
          <p:nvPr/>
        </p:nvSpPr>
        <p:spPr>
          <a:xfrm>
            <a:off x="251012" y="5938888"/>
            <a:ext cx="690282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 одном листе можно указать до 68 дополнительных кодов, при необходимости распечатайте 2 или больше Листов А и пронумеруйте их.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161E51FC-A08D-4FF6-B7FF-3C4E12E7B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81" y="272781"/>
            <a:ext cx="4851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0985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2109</Words>
  <Application>Microsoft Office PowerPoint</Application>
  <PresentationFormat>Широкоэкранный</PresentationFormat>
  <Paragraphs>122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Владелец</dc:creator>
  <cp:lastModifiedBy>Владелец</cp:lastModifiedBy>
  <cp:revision>2</cp:revision>
  <dcterms:created xsi:type="dcterms:W3CDTF">2024-06-20T05:17:36Z</dcterms:created>
  <dcterms:modified xsi:type="dcterms:W3CDTF">2024-06-20T08:40:23Z</dcterms:modified>
</cp:coreProperties>
</file>