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410" r:id="rId4"/>
    <p:sldId id="388" r:id="rId5"/>
    <p:sldId id="405" r:id="rId6"/>
    <p:sldId id="473" r:id="rId7"/>
    <p:sldId id="474" r:id="rId8"/>
    <p:sldId id="406" r:id="rId9"/>
    <p:sldId id="407" r:id="rId10"/>
    <p:sldId id="408" r:id="rId11"/>
    <p:sldId id="409" r:id="rId12"/>
    <p:sldId id="411" r:id="rId13"/>
    <p:sldId id="415" r:id="rId14"/>
    <p:sldId id="413" r:id="rId15"/>
    <p:sldId id="416" r:id="rId16"/>
    <p:sldId id="257" r:id="rId17"/>
    <p:sldId id="390" r:id="rId18"/>
    <p:sldId id="361" r:id="rId19"/>
    <p:sldId id="323" r:id="rId20"/>
    <p:sldId id="404" r:id="rId21"/>
    <p:sldId id="367" r:id="rId22"/>
    <p:sldId id="369" r:id="rId23"/>
    <p:sldId id="372" r:id="rId24"/>
    <p:sldId id="373" r:id="rId25"/>
    <p:sldId id="374" r:id="rId26"/>
    <p:sldId id="376" r:id="rId27"/>
    <p:sldId id="375" r:id="rId28"/>
    <p:sldId id="377" r:id="rId29"/>
    <p:sldId id="378" r:id="rId30"/>
    <p:sldId id="379" r:id="rId31"/>
    <p:sldId id="380" r:id="rId32"/>
    <p:sldId id="381" r:id="rId33"/>
    <p:sldId id="382" r:id="rId34"/>
    <p:sldId id="392" r:id="rId35"/>
    <p:sldId id="391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383" r:id="rId48"/>
    <p:sldId id="384" r:id="rId49"/>
    <p:sldId id="385" r:id="rId50"/>
    <p:sldId id="386" r:id="rId51"/>
    <p:sldId id="472" r:id="rId52"/>
    <p:sldId id="33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01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7" autoAdjust="0"/>
    <p:restoredTop sz="93750" autoAdjust="0"/>
  </p:normalViewPr>
  <p:slideViewPr>
    <p:cSldViewPr>
      <p:cViewPr varScale="1">
        <p:scale>
          <a:sx n="106" d="100"/>
          <a:sy n="106" d="100"/>
        </p:scale>
        <p:origin x="19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0849-2030-40F0-95C0-50E2BD1BBB8D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9C49-B4F3-4923-99FD-FC6DB89C7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469-8170-4862-B8E6-65D2F3805844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9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3573-DC11-41D1-876A-F724424AAF07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7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81FB-DDE1-47BF-BA7E-6858E40722C1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3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8104-905E-4E3F-8A94-BE5112DEC077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8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9155-C6EC-46FC-9AF7-43EE4A838BB3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4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3607-E966-4478-8840-3082B1BD4F95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34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FD08-F982-437D-A220-26B270E5CD59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895-2476-48F8-9973-DD53AB625A50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2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F32-5545-44AC-8322-B96000DC23F9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C79B-7E75-4754-AA12-3FCF742CD115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EBB5-8FB1-49BD-AA3F-8EE92C0B78EA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14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869B-35EF-4B40-A08D-8D7267B7D092}" type="datetime1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2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#Par257"/><Relationship Id="rId2" Type="http://schemas.openxmlformats.org/officeDocument/2006/relationships/hyperlink" Target="#Par258"/><Relationship Id="rId1" Type="http://schemas.openxmlformats.org/officeDocument/2006/relationships/slideLayout" Target="../slideLayouts/slideLayout7.xml"/><Relationship Id="rId6" Type="http://schemas.openxmlformats.org/officeDocument/2006/relationships/hyperlink" Target="#Par262"/><Relationship Id="rId5" Type="http://schemas.openxmlformats.org/officeDocument/2006/relationships/hyperlink" Target="#Par261"/><Relationship Id="rId4" Type="http://schemas.openxmlformats.org/officeDocument/2006/relationships/hyperlink" Target="#Par256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68900" TargetMode="External"/><Relationship Id="rId2" Type="http://schemas.openxmlformats.org/officeDocument/2006/relationships/hyperlink" Target="https://login.consultant.ru/link/?req=doc&amp;base=LAW&amp;n=1499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#Par38"/><Relationship Id="rId5" Type="http://schemas.openxmlformats.org/officeDocument/2006/relationships/hyperlink" Target="#Par37"/><Relationship Id="rId4" Type="http://schemas.openxmlformats.org/officeDocument/2006/relationships/hyperlink" Target="#Par36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Par37"/><Relationship Id="rId2" Type="http://schemas.openxmlformats.org/officeDocument/2006/relationships/hyperlink" Target="#Par36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68900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#Par46"/><Relationship Id="rId3" Type="http://schemas.openxmlformats.org/officeDocument/2006/relationships/hyperlink" Target="#Par38"/><Relationship Id="rId7" Type="http://schemas.openxmlformats.org/officeDocument/2006/relationships/hyperlink" Target="#Par44"/><Relationship Id="rId2" Type="http://schemas.openxmlformats.org/officeDocument/2006/relationships/hyperlink" Target="#Par37"/><Relationship Id="rId1" Type="http://schemas.openxmlformats.org/officeDocument/2006/relationships/slideLayout" Target="../slideLayouts/slideLayout7.xml"/><Relationship Id="rId6" Type="http://schemas.openxmlformats.org/officeDocument/2006/relationships/hyperlink" Target="#Par43"/><Relationship Id="rId5" Type="http://schemas.openxmlformats.org/officeDocument/2006/relationships/hyperlink" Target="#Par41"/><Relationship Id="rId4" Type="http://schemas.openxmlformats.org/officeDocument/2006/relationships/hyperlink" Target="#Par40"/><Relationship Id="rId9" Type="http://schemas.openxmlformats.org/officeDocument/2006/relationships/hyperlink" Target="#Par47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#Par28"/><Relationship Id="rId7" Type="http://schemas.openxmlformats.org/officeDocument/2006/relationships/hyperlink" Target="#Par33"/><Relationship Id="rId2" Type="http://schemas.openxmlformats.org/officeDocument/2006/relationships/hyperlink" Target="#Par31"/><Relationship Id="rId1" Type="http://schemas.openxmlformats.org/officeDocument/2006/relationships/slideLayout" Target="../slideLayouts/slideLayout7.xml"/><Relationship Id="rId6" Type="http://schemas.openxmlformats.org/officeDocument/2006/relationships/hyperlink" Target="#Par32"/><Relationship Id="rId5" Type="http://schemas.openxmlformats.org/officeDocument/2006/relationships/hyperlink" Target="#Par30"/><Relationship Id="rId4" Type="http://schemas.openxmlformats.org/officeDocument/2006/relationships/hyperlink" Target="#Par29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7F2A8333A152620B82DC8B3D40828EE2228E5F554908B162BAD09E2DB21FBC0083FB8E63E46D78CF2965165CB732g9P" TargetMode="External"/><Relationship Id="rId2" Type="http://schemas.openxmlformats.org/officeDocument/2006/relationships/hyperlink" Target="consultantplus://offline/ref=7F2A8333A152620B82DC8B3D40828EE2278B545D4901B162BAD09E2DB21FBC0083FB8E63E46D78CF2965165CB732g9P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#Par3495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&amp;date=03.07.2023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x.mbpenza.ru/news/youtu.be/xOF-Xvo2ozE?si=xJ-AVGaq3IyrsgPH" TargetMode="External"/><Relationship Id="rId3" Type="http://schemas.openxmlformats.org/officeDocument/2006/relationships/hyperlink" Target="https://youtu.be/PW7FywI3g5s?si=_6-nZejRwZe5LWa8" TargetMode="External"/><Relationship Id="rId7" Type="http://schemas.openxmlformats.org/officeDocument/2006/relationships/hyperlink" Target="https://youtu.be/xOF-Xvo2ozE?si=xJ-AVGaq3IyrsgPH" TargetMode="External"/><Relationship Id="rId2" Type="http://schemas.openxmlformats.org/officeDocument/2006/relationships/hyperlink" Target="https://youtu.be/FDMgzTUWv-A?si=o4u_zKruqlOtLH3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TIrwMJpVC7g?si=baKvV26FErb5gyqO" TargetMode="External"/><Relationship Id="rId5" Type="http://schemas.openxmlformats.org/officeDocument/2006/relationships/hyperlink" Target="https://cx.mbpenza.ru/news/youtu.be/bHQNyKc-3GI?si=c-KSpyILwp_gi20s" TargetMode="External"/><Relationship Id="rId4" Type="http://schemas.openxmlformats.org/officeDocument/2006/relationships/hyperlink" Target="https://youtu.be/bHQNyKc-3GI?si=c-KSpyILwp_gi20s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.me/+7953942009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-platform.mcx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0920" cy="259228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7972" y="1516162"/>
            <a:ext cx="8280920" cy="162081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ведомственной отчетности победителями конкурса,</a:t>
            </a:r>
          </a:p>
          <a:p>
            <a:pPr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получившим  грантовую поддержку на 01 июля 2024 год»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26138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Киров, 2024 год </a:t>
            </a:r>
          </a:p>
        </p:txBody>
      </p:sp>
      <p:pic>
        <p:nvPicPr>
          <p:cNvPr id="1026" name="Picture 2" descr="C:\Users\Владелец\Desktop\7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032"/>
            <a:ext cx="8352928" cy="2376264"/>
          </a:xfrm>
          <a:prstGeom prst="rect">
            <a:avLst/>
          </a:prstGeom>
          <a:noFill/>
        </p:spPr>
      </p:pic>
      <p:pic>
        <p:nvPicPr>
          <p:cNvPr id="6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869" cy="1232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8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7919864" y="0"/>
            <a:ext cx="12241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70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0E25E3-16FB-D79C-FCA6-F173E7F0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988746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E3957-AF68-837F-27EA-5ACED879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" b="44840"/>
          <a:stretch/>
        </p:blipFill>
        <p:spPr>
          <a:xfrm>
            <a:off x="281725" y="3439568"/>
            <a:ext cx="8580550" cy="316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8349B-EF52-D292-7C64-AFB94493BCFE}"/>
              </a:ext>
            </a:extLst>
          </p:cNvPr>
          <p:cNvSpPr txBox="1"/>
          <p:nvPr/>
        </p:nvSpPr>
        <p:spPr>
          <a:xfrm>
            <a:off x="12290" y="781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заявки на доступ(актуально только при первом входе через ЕСИА)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 интерфейсе  заявки  часть  полей  уже  будут  заполнены  информацией  с  портала  Госуслуг. Такие поля отмечены пиктограммой . Оставшиеся поля подлежат заполнению непосредственно в интерфейсе заявки.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«Орган управления АПК по месту регистрации» нужно выбрать Субъект РФ </a:t>
            </a:r>
            <a:r>
              <a:rPr lang="ru-RU" b="1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и продовольствия Кировской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5B899FF-50C5-2DF2-9674-18FB92FA56E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979712" y="2316134"/>
            <a:ext cx="2604578" cy="26970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3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C63DF1-4043-65C5-DACD-72DD198D8D78}"/>
              </a:ext>
            </a:extLst>
          </p:cNvPr>
          <p:cNvSpPr txBox="1"/>
          <p:nvPr/>
        </p:nvSpPr>
        <p:spPr>
          <a:xfrm>
            <a:off x="0" y="3820"/>
            <a:ext cx="9036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КНИГА</a:t>
            </a:r>
          </a:p>
          <a:p>
            <a:pPr algn="ctr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УЧЕТА ДОХОДОВ И РАСХОДОВ ИНДИВИДУАЛЬНЫХ ПРЕДПРИНИМАТЕЛЕЙ, ПРИМЕНЯЮЩИХ СИСТЕМУ НАЛОГООБЛОЖЕНИЯ ДЛЯ СЕЛЬСКОХОЗЯЙСТВЕННЫХ ТОВАРОПРОИЗВОДИТЕЛЕЙ (ЕДИНЫЙ СЕЛЬСКОХОЗЯЙСТВЕННЫЙ НАЛОГ) </a:t>
            </a:r>
            <a:endParaRPr lang="ru-RU" dirty="0">
              <a:highlight>
                <a:srgbClr val="00FF00"/>
              </a:highligh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289225-29E1-9807-89F9-B2D65E31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2001" r="64175" b="17800"/>
          <a:stretch/>
        </p:blipFill>
        <p:spPr>
          <a:xfrm>
            <a:off x="2267744" y="957926"/>
            <a:ext cx="5040560" cy="571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4018E-60E8-C36C-D1C3-332144C63B61}"/>
              </a:ext>
            </a:extLst>
          </p:cNvPr>
          <p:cNvSpPr txBox="1"/>
          <p:nvPr/>
        </p:nvSpPr>
        <p:spPr>
          <a:xfrm>
            <a:off x="14611" y="3429000"/>
            <a:ext cx="2304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предпринимателя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230C-468C-B77D-2C4B-9CB71B60ACAF}"/>
              </a:ext>
            </a:extLst>
          </p:cNvPr>
          <p:cNvSpPr txBox="1"/>
          <p:nvPr/>
        </p:nvSpPr>
        <p:spPr>
          <a:xfrm>
            <a:off x="395536" y="2924944"/>
            <a:ext cx="1133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9F40F-02E9-C69C-EF0F-2739C168BAD6}"/>
              </a:ext>
            </a:extLst>
          </p:cNvPr>
          <p:cNvSpPr txBox="1"/>
          <p:nvPr/>
        </p:nvSpPr>
        <p:spPr>
          <a:xfrm>
            <a:off x="368755" y="4478872"/>
            <a:ext cx="843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79B8A-3E81-DF16-3DE0-13E94FCF5546}"/>
              </a:ext>
            </a:extLst>
          </p:cNvPr>
          <p:cNvSpPr txBox="1"/>
          <p:nvPr/>
        </p:nvSpPr>
        <p:spPr>
          <a:xfrm>
            <a:off x="7434064" y="5229200"/>
            <a:ext cx="17099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расчетных и иных счетов, открытых в банках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8C212-5F88-C21D-500B-52F665F12A12}"/>
              </a:ext>
            </a:extLst>
          </p:cNvPr>
          <p:cNvSpPr txBox="1"/>
          <p:nvPr/>
        </p:nvSpPr>
        <p:spPr>
          <a:xfrm>
            <a:off x="8156376" y="2948955"/>
            <a:ext cx="775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D3039F1-48DB-4591-7625-2B39E150F509}"/>
              </a:ext>
            </a:extLst>
          </p:cNvPr>
          <p:cNvCxnSpPr>
            <a:cxnSpLocks/>
          </p:cNvCxnSpPr>
          <p:nvPr/>
        </p:nvCxnSpPr>
        <p:spPr>
          <a:xfrm>
            <a:off x="962472" y="3087816"/>
            <a:ext cx="1737320" cy="512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6E2FDF7-B1D5-21AF-80FF-869BE76B603E}"/>
              </a:ext>
            </a:extLst>
          </p:cNvPr>
          <p:cNvCxnSpPr>
            <a:cxnSpLocks/>
          </p:cNvCxnSpPr>
          <p:nvPr/>
        </p:nvCxnSpPr>
        <p:spPr>
          <a:xfrm>
            <a:off x="1212635" y="3702937"/>
            <a:ext cx="104560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EC3FD51-8656-E79A-E341-8420D2672BFF}"/>
              </a:ext>
            </a:extLst>
          </p:cNvPr>
          <p:cNvCxnSpPr>
            <a:cxnSpLocks/>
          </p:cNvCxnSpPr>
          <p:nvPr/>
        </p:nvCxnSpPr>
        <p:spPr>
          <a:xfrm>
            <a:off x="962472" y="4632760"/>
            <a:ext cx="1233153" cy="95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5014D65-252E-5DDE-A7F3-79C1D8053B3E}"/>
              </a:ext>
            </a:extLst>
          </p:cNvPr>
          <p:cNvCxnSpPr>
            <a:cxnSpLocks/>
          </p:cNvCxnSpPr>
          <p:nvPr/>
        </p:nvCxnSpPr>
        <p:spPr>
          <a:xfrm flipH="1">
            <a:off x="5724128" y="5517232"/>
            <a:ext cx="170993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5BE0B45-30E9-5B9B-848C-BE96AC41163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236296" y="3102844"/>
            <a:ext cx="92008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90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CC474C-2EB7-1015-48AD-50908D4C4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54636"/>
              </p:ext>
            </p:extLst>
          </p:nvPr>
        </p:nvGraphicFramePr>
        <p:xfrm>
          <a:off x="739341" y="764704"/>
          <a:ext cx="7665317" cy="5724323"/>
        </p:xfrm>
        <a:graphic>
          <a:graphicData uri="http://schemas.openxmlformats.org/drawingml/2006/table">
            <a:tbl>
              <a:tblPr/>
              <a:tblGrid>
                <a:gridCol w="431015">
                  <a:extLst>
                    <a:ext uri="{9D8B030D-6E8A-4147-A177-3AD203B41FA5}">
                      <a16:colId xmlns:a16="http://schemas.microsoft.com/office/drawing/2014/main" val="745871094"/>
                    </a:ext>
                  </a:extLst>
                </a:gridCol>
                <a:gridCol w="1197547">
                  <a:extLst>
                    <a:ext uri="{9D8B030D-6E8A-4147-A177-3AD203B41FA5}">
                      <a16:colId xmlns:a16="http://schemas.microsoft.com/office/drawing/2014/main" val="2022249579"/>
                    </a:ext>
                  </a:extLst>
                </a:gridCol>
                <a:gridCol w="2924177">
                  <a:extLst>
                    <a:ext uri="{9D8B030D-6E8A-4147-A177-3AD203B41FA5}">
                      <a16:colId xmlns:a16="http://schemas.microsoft.com/office/drawing/2014/main" val="84419254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24291017"/>
                    </a:ext>
                  </a:extLst>
                </a:gridCol>
                <a:gridCol w="1672418">
                  <a:extLst>
                    <a:ext uri="{9D8B030D-6E8A-4147-A177-3AD203B41FA5}">
                      <a16:colId xmlns:a16="http://schemas.microsoft.com/office/drawing/2014/main" val="1219453038"/>
                    </a:ext>
                  </a:extLst>
                </a:gridCol>
              </a:tblGrid>
              <a:tr h="612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номер первичного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операции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68412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23088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67440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17.01.2024 N 22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аванс в размере 27% за продукцию по Договору поставки от 17.01.2024 N 01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19226"/>
                  </a:ext>
                </a:extLst>
              </a:tr>
              <a:tr h="88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13.02.2024 N 37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арендной платы помещения по Договору аренды от 29.12.2023 N 17-ар за январь 2024 г.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942710"/>
                  </a:ext>
                </a:extLst>
              </a:tr>
              <a:tr h="6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27.02.2024 N 38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оплаты по счету ООО "</a:t>
                      </a:r>
                      <a:r>
                        <a:rPr lang="ru-RU" sz="1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СтройГигант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от 22.02.2024 N 158к за строительные материалы, списанные для ремонта тракторного парка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14512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I квартал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148500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47500 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649004"/>
                  </a:ext>
                </a:extLst>
              </a:tr>
              <a:tr h="42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год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05531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8CBBF5-089E-098D-7ABD-C3CDF6A829F6}"/>
              </a:ext>
            </a:extLst>
          </p:cNvPr>
          <p:cNvSpPr txBox="1"/>
          <p:nvPr/>
        </p:nvSpPr>
        <p:spPr>
          <a:xfrm>
            <a:off x="107504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Доходы и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72313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8BD61-D48E-22C9-283D-6F3D43D3F23C}"/>
              </a:ext>
            </a:extLst>
          </p:cNvPr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Расчет расходов налогоплательщика на приобретение (сооружение, изготовление), достройку, дооборудование, реконструкцию, модернизацию и техническое перевооружение) основных средств, а также расходы на приобретение (создание самим налогоплательщиком) нематериальных активов, учитываемых при исчислении налоговой базы</a:t>
            </a:r>
          </a:p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единому сельскохозяйственному налогу</a:t>
            </a:r>
          </a:p>
          <a:p>
            <a:pPr indent="34290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2F43ED7-C58C-DC85-E55A-BF3839AA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53863"/>
              </p:ext>
            </p:extLst>
          </p:nvPr>
        </p:nvGraphicFramePr>
        <p:xfrm>
          <a:off x="0" y="966616"/>
          <a:ext cx="9108503" cy="5558728"/>
        </p:xfrm>
        <a:graphic>
          <a:graphicData uri="http://schemas.openxmlformats.org/drawingml/2006/table">
            <a:tbl>
              <a:tblPr/>
              <a:tblGrid>
                <a:gridCol w="399388">
                  <a:extLst>
                    <a:ext uri="{9D8B030D-6E8A-4147-A177-3AD203B41FA5}">
                      <a16:colId xmlns:a16="http://schemas.microsoft.com/office/drawing/2014/main" val="26468139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2282134726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3220102732"/>
                    </a:ext>
                  </a:extLst>
                </a:gridCol>
                <a:gridCol w="554935">
                  <a:extLst>
                    <a:ext uri="{9D8B030D-6E8A-4147-A177-3AD203B41FA5}">
                      <a16:colId xmlns:a16="http://schemas.microsoft.com/office/drawing/2014/main" val="1565431282"/>
                    </a:ext>
                  </a:extLst>
                </a:gridCol>
                <a:gridCol w="457972">
                  <a:extLst>
                    <a:ext uri="{9D8B030D-6E8A-4147-A177-3AD203B41FA5}">
                      <a16:colId xmlns:a16="http://schemas.microsoft.com/office/drawing/2014/main" val="3914518509"/>
                    </a:ext>
                  </a:extLst>
                </a:gridCol>
                <a:gridCol w="537880">
                  <a:extLst>
                    <a:ext uri="{9D8B030D-6E8A-4147-A177-3AD203B41FA5}">
                      <a16:colId xmlns:a16="http://schemas.microsoft.com/office/drawing/2014/main" val="730063630"/>
                    </a:ext>
                  </a:extLst>
                </a:gridCol>
                <a:gridCol w="455475">
                  <a:extLst>
                    <a:ext uri="{9D8B030D-6E8A-4147-A177-3AD203B41FA5}">
                      <a16:colId xmlns:a16="http://schemas.microsoft.com/office/drawing/2014/main" val="3629325348"/>
                    </a:ext>
                  </a:extLst>
                </a:gridCol>
                <a:gridCol w="990859">
                  <a:extLst>
                    <a:ext uri="{9D8B030D-6E8A-4147-A177-3AD203B41FA5}">
                      <a16:colId xmlns:a16="http://schemas.microsoft.com/office/drawing/2014/main" val="3019443916"/>
                    </a:ext>
                  </a:extLst>
                </a:gridCol>
                <a:gridCol w="546371">
                  <a:extLst>
                    <a:ext uri="{9D8B030D-6E8A-4147-A177-3AD203B41FA5}">
                      <a16:colId xmlns:a16="http://schemas.microsoft.com/office/drawing/2014/main" val="1723559682"/>
                    </a:ext>
                  </a:extLst>
                </a:gridCol>
                <a:gridCol w="769900">
                  <a:extLst>
                    <a:ext uri="{9D8B030D-6E8A-4147-A177-3AD203B41FA5}">
                      <a16:colId xmlns:a16="http://schemas.microsoft.com/office/drawing/2014/main" val="3779124855"/>
                    </a:ext>
                  </a:extLst>
                </a:gridCol>
                <a:gridCol w="878654">
                  <a:extLst>
                    <a:ext uri="{9D8B030D-6E8A-4147-A177-3AD203B41FA5}">
                      <a16:colId xmlns:a16="http://schemas.microsoft.com/office/drawing/2014/main" val="129217848"/>
                    </a:ext>
                  </a:extLst>
                </a:gridCol>
                <a:gridCol w="658288">
                  <a:extLst>
                    <a:ext uri="{9D8B030D-6E8A-4147-A177-3AD203B41FA5}">
                      <a16:colId xmlns:a16="http://schemas.microsoft.com/office/drawing/2014/main" val="4143454403"/>
                    </a:ext>
                  </a:extLst>
                </a:gridCol>
                <a:gridCol w="659241">
                  <a:extLst>
                    <a:ext uri="{9D8B030D-6E8A-4147-A177-3AD203B41FA5}">
                      <a16:colId xmlns:a16="http://schemas.microsoft.com/office/drawing/2014/main" val="886330084"/>
                    </a:ext>
                  </a:extLst>
                </a:gridCol>
                <a:gridCol w="584826">
                  <a:extLst>
                    <a:ext uri="{9D8B030D-6E8A-4147-A177-3AD203B41FA5}">
                      <a16:colId xmlns:a16="http://schemas.microsoft.com/office/drawing/2014/main" val="2529185518"/>
                    </a:ext>
                  </a:extLst>
                </a:gridCol>
                <a:gridCol w="496428">
                  <a:extLst>
                    <a:ext uri="{9D8B030D-6E8A-4147-A177-3AD203B41FA5}">
                      <a16:colId xmlns:a16="http://schemas.microsoft.com/office/drawing/2014/main" val="3330677142"/>
                    </a:ext>
                  </a:extLst>
                </a:gridCol>
              </a:tblGrid>
              <a:tr h="5558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оплаты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подачи документов на государственную регистрацию объектов основных средств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ввода в эксплуатацию объекта основных средств или принятия к учету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Первоначальная стоимость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полезного использования объекта основных средств или нематериальных активов (количество лет)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Остаточная стоимость приобретенных (сооруженных, изготовленных) основных средств или приобретенных (созданных самим налогоплательщиком) нематериальных активов, а также расходы на достройку, дооборудование, реконструкцию, модернизацию и техническое перевооружение основных средств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полугодий эксплуатации в налоговом периоде оплаченного и введенного в эксплуатацию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за налоговый период (%)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в каждом полугодии налогового периода (%)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10"/>
                        </a:rPr>
                        <a:t>графа 10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file" tooltip="9"/>
                        </a:rPr>
                        <a:t>графа 9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расходов, учитываемая при исчислении налоговой базы (рублей), в том числе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Учтено в составе расходов при исчислении налоговой базы за предыдущие налоговые периоды применения единого сельскохозяйственного налога (рублей) (графа 13 Раздела II Книги учета доходов и расходов за предыдущие налоговые периоды)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Оставшаяся часть расходов, подлежащая списанию в последующих отчетных (налоговых) периодах (рублей)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file" tooltip="8"/>
                        </a:rPr>
                        <a:t>графа 8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file" tooltip="13"/>
                        </a:rPr>
                        <a:t>графа 13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file" tooltip="14"/>
                        </a:rPr>
                        <a:t>графа 14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выбытия (реализации)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52051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0204CE5-A493-39C3-A9B1-46F4DB0C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400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8911" tIns="914112" rIns="35866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9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26CB58-50F5-7AE3-B3EC-F7EE57D3A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93396"/>
              </p:ext>
            </p:extLst>
          </p:nvPr>
        </p:nvGraphicFramePr>
        <p:xfrm>
          <a:off x="539552" y="773996"/>
          <a:ext cx="8229601" cy="3160059"/>
        </p:xfrm>
        <a:graphic>
          <a:graphicData uri="http://schemas.openxmlformats.org/drawingml/2006/table">
            <a:tbl>
              <a:tblPr/>
              <a:tblGrid>
                <a:gridCol w="442393">
                  <a:extLst>
                    <a:ext uri="{9D8B030D-6E8A-4147-A177-3AD203B41FA5}">
                      <a16:colId xmlns:a16="http://schemas.microsoft.com/office/drawing/2014/main" val="1654204637"/>
                    </a:ext>
                  </a:extLst>
                </a:gridCol>
                <a:gridCol w="559346">
                  <a:extLst>
                    <a:ext uri="{9D8B030D-6E8A-4147-A177-3AD203B41FA5}">
                      <a16:colId xmlns:a16="http://schemas.microsoft.com/office/drawing/2014/main" val="2781537082"/>
                    </a:ext>
                  </a:extLst>
                </a:gridCol>
                <a:gridCol w="459356">
                  <a:extLst>
                    <a:ext uri="{9D8B030D-6E8A-4147-A177-3AD203B41FA5}">
                      <a16:colId xmlns:a16="http://schemas.microsoft.com/office/drawing/2014/main" val="2102715487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788074014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2750646343"/>
                    </a:ext>
                  </a:extLst>
                </a:gridCol>
                <a:gridCol w="485979">
                  <a:extLst>
                    <a:ext uri="{9D8B030D-6E8A-4147-A177-3AD203B41FA5}">
                      <a16:colId xmlns:a16="http://schemas.microsoft.com/office/drawing/2014/main" val="1971089690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840615756"/>
                    </a:ext>
                  </a:extLst>
                </a:gridCol>
                <a:gridCol w="895248">
                  <a:extLst>
                    <a:ext uri="{9D8B030D-6E8A-4147-A177-3AD203B41FA5}">
                      <a16:colId xmlns:a16="http://schemas.microsoft.com/office/drawing/2014/main" val="801953200"/>
                    </a:ext>
                  </a:extLst>
                </a:gridCol>
                <a:gridCol w="493650">
                  <a:extLst>
                    <a:ext uri="{9D8B030D-6E8A-4147-A177-3AD203B41FA5}">
                      <a16:colId xmlns:a16="http://schemas.microsoft.com/office/drawing/2014/main" val="1461594824"/>
                    </a:ext>
                  </a:extLst>
                </a:gridCol>
                <a:gridCol w="514406">
                  <a:extLst>
                    <a:ext uri="{9D8B030D-6E8A-4147-A177-3AD203B41FA5}">
                      <a16:colId xmlns:a16="http://schemas.microsoft.com/office/drawing/2014/main" val="2075124639"/>
                    </a:ext>
                  </a:extLst>
                </a:gridCol>
                <a:gridCol w="588409">
                  <a:extLst>
                    <a:ext uri="{9D8B030D-6E8A-4147-A177-3AD203B41FA5}">
                      <a16:colId xmlns:a16="http://schemas.microsoft.com/office/drawing/2014/main" val="621949907"/>
                    </a:ext>
                  </a:extLst>
                </a:gridCol>
                <a:gridCol w="567652">
                  <a:extLst>
                    <a:ext uri="{9D8B030D-6E8A-4147-A177-3AD203B41FA5}">
                      <a16:colId xmlns:a16="http://schemas.microsoft.com/office/drawing/2014/main" val="1690568680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1213402133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995916849"/>
                    </a:ext>
                  </a:extLst>
                </a:gridCol>
                <a:gridCol w="528395">
                  <a:extLst>
                    <a:ext uri="{9D8B030D-6E8A-4147-A177-3AD203B41FA5}">
                      <a16:colId xmlns:a16="http://schemas.microsoft.com/office/drawing/2014/main" val="3544648418"/>
                    </a:ext>
                  </a:extLst>
                </a:gridCol>
                <a:gridCol w="448526">
                  <a:extLst>
                    <a:ext uri="{9D8B030D-6E8A-4147-A177-3AD203B41FA5}">
                      <a16:colId xmlns:a16="http://schemas.microsoft.com/office/drawing/2014/main" val="2459809673"/>
                    </a:ext>
                  </a:extLst>
                </a:gridCol>
              </a:tblGrid>
              <a:tr h="221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18275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Многолетние насаждения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57 500,00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723152"/>
                  </a:ext>
                </a:extLst>
              </a:tr>
              <a:tr h="2218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1082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отчетный (налоговый) период</a:t>
                      </a:r>
                    </a:p>
                  </a:txBody>
                  <a:tcPr marL="27996" marR="27996" marT="46059" marB="4605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516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470176-1B1C-7839-107B-4C42D5794C0B}"/>
              </a:ext>
            </a:extLst>
          </p:cNvPr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kumimoji="0" lang="ru-RU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20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59046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21 от 17.04.2024 г.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1" name="Picture 3" descr="C:\Users\Владелец\Desktop\ashgrthttrthrthtrhyhhh6y6yy56y65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980728"/>
            <a:ext cx="3024336" cy="2633507"/>
          </a:xfrm>
          <a:prstGeom prst="rect">
            <a:avLst/>
          </a:prstGeom>
          <a:noFill/>
        </p:spPr>
      </p:pic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140968"/>
            <a:ext cx="7056784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7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9" y="1844824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24 от 18.04.2024 г.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429000"/>
            <a:ext cx="6984776" cy="3429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82948-A800-A8C2-FC57-1500054B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59282"/>
            <a:ext cx="3024336" cy="241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9AD59-1228-5ABB-33A1-ABAE7CFAA9F0}"/>
              </a:ext>
            </a:extLst>
          </p:cNvPr>
          <p:cNvSpPr txBox="1"/>
          <p:nvPr/>
        </p:nvSpPr>
        <p:spPr>
          <a:xfrm>
            <a:off x="5860588" y="2664788"/>
            <a:ext cx="1735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Грант «Семейная ферма»</a:t>
            </a:r>
          </a:p>
        </p:txBody>
      </p:sp>
    </p:spTree>
    <p:extLst>
      <p:ext uri="{BB962C8B-B14F-4D97-AF65-F5344CB8AC3E}">
        <p14:creationId xmlns:p14="http://schemas.microsoft.com/office/powerpoint/2010/main" val="403111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7664" y="260648"/>
            <a:ext cx="260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сдачи отчетности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88042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Агростартап</a:t>
            </a:r>
            <a:endParaRPr lang="ru-RU" dirty="0">
              <a:highlight>
                <a:srgbClr val="FFFF00"/>
              </a:highligh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Акселерация субъектов малого и среднего предпринимательства в Кировской области»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июля 2024 г.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Семейная ферма и начинающая ферма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финансово-экономическом состоянии победителя конкурса, получившего грантовую поддержку.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20 июля 2024 г.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lang="ru-RU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грантавики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 год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План мероприятий по достижению результатов предоставления субсидии».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июля 2024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проверку в Центр компетенций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kleverkirov@mail.ru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Представляется в министерство сельского хозяйства и продовольствия Кировской области</a:t>
            </a:r>
            <a:r>
              <a:rPr lang="ru-RU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mfh43@mail.ru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Документы-основания для составления отчетности за 2024 г.: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4104456" cy="748680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27" name="Picture 3" descr="C:\Users\Владелец\Desktop\2-Biznes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3960440" cy="2520280"/>
          </a:xfrm>
          <a:prstGeom prst="rect">
            <a:avLst/>
          </a:prstGeom>
          <a:noFill/>
        </p:spPr>
      </p:pic>
      <p:pic>
        <p:nvPicPr>
          <p:cNvPr id="1028" name="Picture 4" descr="C:\Users\Владелец\Desktop\podpis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744416" cy="2370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1904" y="1321722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Бизнес –план , а в случаях внесения изменений –актуализированный бизнес-план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1196752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Соглашение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соглашение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заключенное с министерством (с приложением показателей по контрольным точкам)  </a:t>
            </a:r>
          </a:p>
        </p:txBody>
      </p:sp>
    </p:spTree>
    <p:extLst>
      <p:ext uri="{BB962C8B-B14F-4D97-AF65-F5344CB8AC3E}">
        <p14:creationId xmlns:p14="http://schemas.microsoft.com/office/powerpoint/2010/main" val="314965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Крестьянское (фермерское) хозяйство (КФХ)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это малая экономическая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сельского хозяйства, которая зачастую решает серьезные продовольственные вопросы в определенном районе.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Бухгалтерский учет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это документальный учет всех хозяйственных операций фермера.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https://www.ruspitomniki.ru/img/work/article/a_2007_11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08920"/>
            <a:ext cx="7272808" cy="3564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99CD2-1F43-762D-DFD5-45DA6F5910EE}"/>
              </a:ext>
            </a:extLst>
          </p:cNvPr>
          <p:cNvSpPr txBox="1"/>
          <p:nvPr/>
        </p:nvSpPr>
        <p:spPr>
          <a:xfrm>
            <a:off x="107504" y="188640"/>
            <a:ext cx="84969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B611-CB4C-2C77-58CE-1534351C7890}"/>
              </a:ext>
            </a:extLst>
          </p:cNvPr>
          <p:cNvSpPr txBox="1"/>
          <p:nvPr/>
        </p:nvSpPr>
        <p:spPr>
          <a:xfrm>
            <a:off x="899592" y="988859"/>
            <a:ext cx="6984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00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01 июля 2024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4326E-6DF2-AADC-FB7C-D470608CFB33}"/>
              </a:ext>
            </a:extLst>
          </p:cNvPr>
          <p:cNvSpPr txBox="1"/>
          <p:nvPr/>
        </p:nvSpPr>
        <p:spPr>
          <a:xfrm>
            <a:off x="1448780" y="2815436"/>
            <a:ext cx="617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Отчет сдают все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2019, 2020, 2021, 2022, 2023 год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79ADEF40-36A7-F2EF-FF3F-C7AE4767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66617"/>
            <a:ext cx="5400600" cy="28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95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A6B9183-5196-6E9F-79B3-32E3416BF7EC}"/>
              </a:ext>
            </a:extLst>
          </p:cNvPr>
          <p:cNvSpPr txBox="1"/>
          <p:nvPr/>
        </p:nvSpPr>
        <p:spPr>
          <a:xfrm>
            <a:off x="323528" y="305068"/>
            <a:ext cx="806489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и продовольствия Кировской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17.04.2024 № 21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области», </a:t>
            </a:r>
          </a:p>
          <a:p>
            <a:pPr algn="ctr"/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июля 2024 года</a:t>
            </a:r>
          </a:p>
          <a:p>
            <a:pPr algn="ctr"/>
            <a:endParaRPr lang="ru-RU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____________________Иванов Иван Иванович_____________________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победителя конкурса)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победителем конкурса по отбору заявителей для предоставления грантов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(или) развитие хозяйств 1 раз в квартал не позднее 10-го числа квартала, следующего за отчетным, на бумажном носителе и в электронном формате на адрес электронной почты mfh43@mail.ru.</a:t>
            </a:r>
          </a:p>
        </p:txBody>
      </p:sp>
    </p:spTree>
    <p:extLst>
      <p:ext uri="{BB962C8B-B14F-4D97-AF65-F5344CB8AC3E}">
        <p14:creationId xmlns:p14="http://schemas.microsoft.com/office/powerpoint/2010/main" val="330185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12EF5-92DD-169E-9169-8A411DFC2D7B}"/>
              </a:ext>
            </a:extLst>
          </p:cNvPr>
          <p:cNvSpPr txBox="1"/>
          <p:nvPr/>
        </p:nvSpPr>
        <p:spPr>
          <a:xfrm>
            <a:off x="0" y="20880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Информация о крестьянском (фермерском) хозяйстве или индивидуальном предпринимателе – главе крестьянского (фермерского) хозяйства (далее – КФХ или ИП), получившем грант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130224-2F65-09B6-8588-5021B814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33016"/>
              </p:ext>
            </p:extLst>
          </p:nvPr>
        </p:nvGraphicFramePr>
        <p:xfrm>
          <a:off x="143510" y="465453"/>
          <a:ext cx="8856979" cy="6359766"/>
        </p:xfrm>
        <a:graphic>
          <a:graphicData uri="http://schemas.openxmlformats.org/drawingml/2006/table">
            <a:tbl>
              <a:tblPr/>
              <a:tblGrid>
                <a:gridCol w="400357">
                  <a:extLst>
                    <a:ext uri="{9D8B030D-6E8A-4147-A177-3AD203B41FA5}">
                      <a16:colId xmlns:a16="http://schemas.microsoft.com/office/drawing/2014/main" val="1904971429"/>
                    </a:ext>
                  </a:extLst>
                </a:gridCol>
                <a:gridCol w="448355">
                  <a:extLst>
                    <a:ext uri="{9D8B030D-6E8A-4147-A177-3AD203B41FA5}">
                      <a16:colId xmlns:a16="http://schemas.microsoft.com/office/drawing/2014/main" val="183464051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418067888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2115692090"/>
                    </a:ext>
                  </a:extLst>
                </a:gridCol>
                <a:gridCol w="416168">
                  <a:extLst>
                    <a:ext uri="{9D8B030D-6E8A-4147-A177-3AD203B41FA5}">
                      <a16:colId xmlns:a16="http://schemas.microsoft.com/office/drawing/2014/main" val="3471799516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405642976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301098943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955581378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645548902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142883708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2668804557"/>
                    </a:ext>
                  </a:extLst>
                </a:gridCol>
                <a:gridCol w="560726">
                  <a:extLst>
                    <a:ext uri="{9D8B030D-6E8A-4147-A177-3AD203B41FA5}">
                      <a16:colId xmlns:a16="http://schemas.microsoft.com/office/drawing/2014/main" val="66778606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87793815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2041955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556636774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307522148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1761695546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369223507"/>
                    </a:ext>
                  </a:extLst>
                </a:gridCol>
                <a:gridCol w="479977">
                  <a:extLst>
                    <a:ext uri="{9D8B030D-6E8A-4147-A177-3AD203B41FA5}">
                      <a16:colId xmlns:a16="http://schemas.microsoft.com/office/drawing/2014/main" val="1270406074"/>
                    </a:ext>
                  </a:extLst>
                </a:gridCol>
              </a:tblGrid>
              <a:tr h="135318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лия, имя,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гран-та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Иден-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фика-цион-ный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пла-тель-щика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- ИНН)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номер/основ-ной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государ-ственный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соответ-ственно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ОГРН, ОГРНИП)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реги-стра-ции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нало-говом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органе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 данных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месту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жительст-ва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(послед-нее - при наличии)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населен-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пункта,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находит-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который получен грант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воз-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врате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 гранта (во-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зврат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полном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-ме/час-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тич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014878"/>
                  </a:ext>
                </a:extLst>
              </a:tr>
              <a:tr h="73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чле-нов семьи главы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16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графа1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7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550331"/>
                  </a:ext>
                </a:extLst>
              </a:tr>
              <a:tr h="2134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 Россий-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Федера-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9473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897266"/>
                  </a:ext>
                </a:extLst>
              </a:tr>
              <a:tr h="174761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ж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4345 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3194350000 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1990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высшее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612601, Киров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д.Мир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89127150914, nika15@bk.ru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Санчурский муниципальный округ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330222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если был возврат гранта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79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103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4A756EB-7747-A537-9074-FAF9DF1DE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606138"/>
              </p:ext>
            </p:extLst>
          </p:nvPr>
        </p:nvGraphicFramePr>
        <p:xfrm>
          <a:off x="53752" y="496672"/>
          <a:ext cx="9036496" cy="6361328"/>
        </p:xfrm>
        <a:graphic>
          <a:graphicData uri="http://schemas.openxmlformats.org/drawingml/2006/table">
            <a:tbl>
              <a:tblPr/>
              <a:tblGrid>
                <a:gridCol w="382432">
                  <a:extLst>
                    <a:ext uri="{9D8B030D-6E8A-4147-A177-3AD203B41FA5}">
                      <a16:colId xmlns:a16="http://schemas.microsoft.com/office/drawing/2014/main" val="2500723971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907391391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2165814481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3850107809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3851001080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662939606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1827123498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102004176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2293378653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885766430"/>
                    </a:ext>
                  </a:extLst>
                </a:gridCol>
                <a:gridCol w="382431">
                  <a:extLst>
                    <a:ext uri="{9D8B030D-6E8A-4147-A177-3AD203B41FA5}">
                      <a16:colId xmlns:a16="http://schemas.microsoft.com/office/drawing/2014/main" val="2108630447"/>
                    </a:ext>
                  </a:extLst>
                </a:gridCol>
                <a:gridCol w="535080">
                  <a:extLst>
                    <a:ext uri="{9D8B030D-6E8A-4147-A177-3AD203B41FA5}">
                      <a16:colId xmlns:a16="http://schemas.microsoft.com/office/drawing/2014/main" val="181216483"/>
                    </a:ext>
                  </a:extLst>
                </a:gridCol>
                <a:gridCol w="535621">
                  <a:extLst>
                    <a:ext uri="{9D8B030D-6E8A-4147-A177-3AD203B41FA5}">
                      <a16:colId xmlns:a16="http://schemas.microsoft.com/office/drawing/2014/main" val="1252887280"/>
                    </a:ext>
                  </a:extLst>
                </a:gridCol>
                <a:gridCol w="535621">
                  <a:extLst>
                    <a:ext uri="{9D8B030D-6E8A-4147-A177-3AD203B41FA5}">
                      <a16:colId xmlns:a16="http://schemas.microsoft.com/office/drawing/2014/main" val="2072744870"/>
                    </a:ext>
                  </a:extLst>
                </a:gridCol>
                <a:gridCol w="459025">
                  <a:extLst>
                    <a:ext uri="{9D8B030D-6E8A-4147-A177-3AD203B41FA5}">
                      <a16:colId xmlns:a16="http://schemas.microsoft.com/office/drawing/2014/main" val="2838380605"/>
                    </a:ext>
                  </a:extLst>
                </a:gridCol>
                <a:gridCol w="459025">
                  <a:extLst>
                    <a:ext uri="{9D8B030D-6E8A-4147-A177-3AD203B41FA5}">
                      <a16:colId xmlns:a16="http://schemas.microsoft.com/office/drawing/2014/main" val="2494170939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259989129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2296657473"/>
                    </a:ext>
                  </a:extLst>
                </a:gridCol>
                <a:gridCol w="458486">
                  <a:extLst>
                    <a:ext uri="{9D8B030D-6E8A-4147-A177-3AD203B41FA5}">
                      <a16:colId xmlns:a16="http://schemas.microsoft.com/office/drawing/2014/main" val="59440710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1628156732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91565528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3494138085"/>
                    </a:ext>
                  </a:extLst>
                </a:gridCol>
                <a:gridCol w="307456">
                  <a:extLst>
                    <a:ext uri="{9D8B030D-6E8A-4147-A177-3AD203B41FA5}">
                      <a16:colId xmlns:a16="http://schemas.microsoft.com/office/drawing/2014/main" val="4280004156"/>
                    </a:ext>
                  </a:extLst>
                </a:gridCol>
              </a:tblGrid>
              <a:tr h="5864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нее - при на-ли-чии)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-вы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14279"/>
                  </a:ext>
                </a:extLst>
              </a:tr>
              <a:tr h="264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=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8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9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учас-тков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раз-ра-бот-ка про-ект-ной до-ку-ме-нта-ции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приоб-ретение, строи-тельство, ремонт, модерни-зация и (или) пере-устрой-ство произ-вод-ствен-ных и склад-ских зданий, поме-щений, при-строек и соору-жений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подклю-чение произ-водст-венных и склад-ских зданий, поме-щений, при-строек и (или) соору-жений к электри-ческим, водо-, газо- и тепло-провод-ным сетям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-вот-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пти-цы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-ала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обрете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тары, обору-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авто-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-спорта, желе-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дорож-ных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соста-вов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средств в неделимый фонд сельско-хозяйствен-ного потре-бительского кооператива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 поса-дочного мате-риала для заклад-ки много-летних наса-ждений, в том числе вино-град-ных и земля-ники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погашение основного долга по кредитам и займам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при-об-ре-те-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сре-дств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сне-го-ход-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до-став-ка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тех-ни-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-спор-та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791764"/>
                  </a:ext>
                </a:extLst>
              </a:tr>
              <a:tr h="1769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6814"/>
                  </a:ext>
                </a:extLst>
              </a:tr>
              <a:tr h="25594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чис-ле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за-ем-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адрес в пределах места нахождения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зай-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(банк/СКПК)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82634"/>
                  </a:ext>
                </a:extLst>
              </a:tr>
              <a:tr h="220857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06636"/>
                  </a:ext>
                </a:extLst>
              </a:tr>
              <a:tr h="25010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0532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4A8D5-98BA-3F26-D5A6-8CDD774EC8D3}"/>
              </a:ext>
            </a:extLst>
          </p:cNvPr>
          <p:cNvSpPr txBox="1"/>
          <p:nvPr/>
        </p:nvSpPr>
        <p:spPr>
          <a:xfrm>
            <a:off x="0" y="19201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2. Сведения о расходах средств гранта "</a:t>
            </a:r>
            <a:r>
              <a:rPr lang="ru-RU" sz="1200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", полученных КФХ и ИП, реализующими проекты создания и (или) развития хозяйства</a:t>
            </a:r>
            <a:endParaRPr lang="ru-RU" sz="120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1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2FBA7-07F2-79D7-B784-5C87F20234CE}"/>
              </a:ext>
            </a:extLst>
          </p:cNvPr>
          <p:cNvSpPr txBox="1"/>
          <p:nvPr/>
        </p:nvSpPr>
        <p:spPr>
          <a:xfrm>
            <a:off x="0" y="25152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приобретении имущества КФХ и ИП, получившими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6F76F7-C2C4-8ECB-B560-613A9A12F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56227"/>
              </p:ext>
            </p:extLst>
          </p:nvPr>
        </p:nvGraphicFramePr>
        <p:xfrm>
          <a:off x="107504" y="404665"/>
          <a:ext cx="8928992" cy="5188091"/>
        </p:xfrm>
        <a:graphic>
          <a:graphicData uri="http://schemas.openxmlformats.org/drawingml/2006/table">
            <a:tbl>
              <a:tblPr/>
              <a:tblGrid>
                <a:gridCol w="391531">
                  <a:extLst>
                    <a:ext uri="{9D8B030D-6E8A-4147-A177-3AD203B41FA5}">
                      <a16:colId xmlns:a16="http://schemas.microsoft.com/office/drawing/2014/main" val="176105975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001982711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764604163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45405296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2116233351"/>
                    </a:ext>
                  </a:extLst>
                </a:gridCol>
                <a:gridCol w="469946">
                  <a:extLst>
                    <a:ext uri="{9D8B030D-6E8A-4147-A177-3AD203B41FA5}">
                      <a16:colId xmlns:a16="http://schemas.microsoft.com/office/drawing/2014/main" val="385631296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98762937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181685652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65239486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27641685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35514214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989658600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78627524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7376132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423814305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158963125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362124689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478563640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687536493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797619591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605268292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3094835411"/>
                    </a:ext>
                  </a:extLst>
                </a:gridCol>
              </a:tblGrid>
              <a:tr h="415573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ва-ние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по-след-нее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-ци-паль-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95993"/>
                  </a:ext>
                </a:extLst>
              </a:tr>
              <a:tr h="575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 сель-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назна-чения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 мате-риала, центне-ров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 мате-риала для закладки многолет-них насажде-ний, в том числе виноград-ных и земляники,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снего-ходных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средств, единиц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38516"/>
                  </a:ext>
                </a:extLst>
              </a:tr>
              <a:tr h="255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ком-бай-нов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-ход-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спец-авто-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 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-ней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-лов,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пче-ло-се-мей,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007314"/>
                  </a:ext>
                </a:extLst>
              </a:tr>
              <a:tr h="3061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-за-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37050"/>
                  </a:ext>
                </a:extLst>
              </a:tr>
              <a:tr h="201791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400335"/>
                  </a:ext>
                </a:extLst>
              </a:tr>
              <a:tr h="22851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02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921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BEF1DA-0092-9301-7EF3-095CE557BD1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расходах средств сельскохозяйственным потребительским кооперативом (далее – 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 неделимый фонд которого внесены средства гранта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столбцах ставим ноль так, как ничего не приобретали в кооперативы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39241-805A-3D6C-94A5-24F864E0C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98177"/>
              </p:ext>
            </p:extLst>
          </p:nvPr>
        </p:nvGraphicFramePr>
        <p:xfrm>
          <a:off x="107504" y="708512"/>
          <a:ext cx="8928989" cy="5144478"/>
        </p:xfrm>
        <a:graphic>
          <a:graphicData uri="http://schemas.openxmlformats.org/drawingml/2006/table">
            <a:tbl>
              <a:tblPr/>
              <a:tblGrid>
                <a:gridCol w="384468">
                  <a:extLst>
                    <a:ext uri="{9D8B030D-6E8A-4147-A177-3AD203B41FA5}">
                      <a16:colId xmlns:a16="http://schemas.microsoft.com/office/drawing/2014/main" val="1850226320"/>
                    </a:ext>
                  </a:extLst>
                </a:gridCol>
                <a:gridCol w="309094">
                  <a:extLst>
                    <a:ext uri="{9D8B030D-6E8A-4147-A177-3AD203B41FA5}">
                      <a16:colId xmlns:a16="http://schemas.microsoft.com/office/drawing/2014/main" val="3291375344"/>
                    </a:ext>
                  </a:extLst>
                </a:gridCol>
                <a:gridCol w="442491">
                  <a:extLst>
                    <a:ext uri="{9D8B030D-6E8A-4147-A177-3AD203B41FA5}">
                      <a16:colId xmlns:a16="http://schemas.microsoft.com/office/drawing/2014/main" val="2867071471"/>
                    </a:ext>
                  </a:extLst>
                </a:gridCol>
                <a:gridCol w="479908">
                  <a:extLst>
                    <a:ext uri="{9D8B030D-6E8A-4147-A177-3AD203B41FA5}">
                      <a16:colId xmlns:a16="http://schemas.microsoft.com/office/drawing/2014/main" val="1354780956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4271859311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81326584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925179868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1032377736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782133895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2157541519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97783192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24099882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15599166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19162146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8119347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66366535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262914995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4230273887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397910131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991155629"/>
                    </a:ext>
                  </a:extLst>
                </a:gridCol>
              </a:tblGrid>
              <a:tr h="480030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Пол-ное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"Агро-стар-тап", часть средств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в даль-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нейшем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была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внес-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эко-номи-чес-кой дея-тель-ности СПоК по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-лены сред-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"Агро-стартап"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объем средств грантов "Агро-стартап",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ИП, часть которых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 "Агро-стартап", внесен-ная в недели-мый фонд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СПоК в соответствии с планом расходов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00289"/>
                  </a:ext>
                </a:extLst>
              </a:tr>
              <a:tr h="1931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производ-ственных объектов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оборудование, предназначен-ное для объектов аквакультуры и рыбоводства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транспорта и сельскохозяй-ственной техники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средств транспортных снегоходных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доставка и монтаж оборудова-ния, техники и транспорта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33900"/>
                  </a:ext>
                </a:extLst>
              </a:tr>
              <a:tr h="218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нату-раль-ном выра-же-нии, еди-ниц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выраже-нии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рублей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742992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657878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2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5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01468-FA50-B5CE-1FDF-FF12DFB8CA68}"/>
              </a:ext>
            </a:extLst>
          </p:cNvPr>
          <p:cNvSpPr txBox="1"/>
          <p:nvPr/>
        </p:nvSpPr>
        <p:spPr>
          <a:xfrm>
            <a:off x="-3" y="27271"/>
            <a:ext cx="9036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Сведения о возвратах средств гранта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8B02206-2A15-E300-4D9C-41A8AF38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514939"/>
              </p:ext>
            </p:extLst>
          </p:nvPr>
        </p:nvGraphicFramePr>
        <p:xfrm>
          <a:off x="107504" y="284639"/>
          <a:ext cx="8928989" cy="6454142"/>
        </p:xfrm>
        <a:graphic>
          <a:graphicData uri="http://schemas.openxmlformats.org/drawingml/2006/table">
            <a:tbl>
              <a:tblPr/>
              <a:tblGrid>
                <a:gridCol w="398731">
                  <a:extLst>
                    <a:ext uri="{9D8B030D-6E8A-4147-A177-3AD203B41FA5}">
                      <a16:colId xmlns:a16="http://schemas.microsoft.com/office/drawing/2014/main" val="287707778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19406771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621134545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223875910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72449517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1813393826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65627595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72484571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14762459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06926632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336349179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3718599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793826690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6982154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136912944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415785505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78064340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519449098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79241360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2614400000"/>
                    </a:ext>
                  </a:extLst>
                </a:gridCol>
              </a:tblGrid>
              <a:tr h="1276179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 ОГРНИП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муници-паль-ного обра-зова-ния, на терри-тории кото-рого заре-гистри-рова-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Причи-на возвра-та средств (по личным обстоя-тель-ствам/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выявле-но нару-шение)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нецеле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-вое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использо-вание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несоблю-дение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предоста-вления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исполь-зования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0474"/>
                  </a:ext>
                </a:extLst>
              </a:tr>
              <a:tr h="10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9 =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11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12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13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14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15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17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18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action="ppaction://hlinkfile"/>
                        </a:rPr>
                        <a:t>графа 19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action="ppaction://hlinkfile"/>
                        </a:rPr>
                        <a:t>графа 20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090576"/>
                  </a:ext>
                </a:extLst>
              </a:tr>
              <a:tr h="3244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 бюд-жета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04191"/>
                  </a:ext>
                </a:extLst>
              </a:tr>
              <a:tr h="31766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239316"/>
                  </a:ext>
                </a:extLst>
              </a:tr>
              <a:tr h="3520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1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865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1DFA1-56BC-6314-463B-0CD9A1FBC355}"/>
              </a:ext>
            </a:extLst>
          </p:cNvPr>
          <p:cNvSpPr txBox="1"/>
          <p:nvPr/>
        </p:nvSpPr>
        <p:spPr>
          <a:xfrm>
            <a:off x="0" y="-26486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Сведения об экономических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FBFF0-A527-1B35-272B-CE12723E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6438"/>
              </p:ext>
            </p:extLst>
          </p:nvPr>
        </p:nvGraphicFramePr>
        <p:xfrm>
          <a:off x="251520" y="404664"/>
          <a:ext cx="8640957" cy="6264696"/>
        </p:xfrm>
        <a:graphic>
          <a:graphicData uri="http://schemas.openxmlformats.org/drawingml/2006/table">
            <a:tbl>
              <a:tblPr/>
              <a:tblGrid>
                <a:gridCol w="513845">
                  <a:extLst>
                    <a:ext uri="{9D8B030D-6E8A-4147-A177-3AD203B41FA5}">
                      <a16:colId xmlns:a16="http://schemas.microsoft.com/office/drawing/2014/main" val="4275326228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2961075647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120173603"/>
                    </a:ext>
                  </a:extLst>
                </a:gridCol>
                <a:gridCol w="327753">
                  <a:extLst>
                    <a:ext uri="{9D8B030D-6E8A-4147-A177-3AD203B41FA5}">
                      <a16:colId xmlns:a16="http://schemas.microsoft.com/office/drawing/2014/main" val="2155988967"/>
                    </a:ext>
                  </a:extLst>
                </a:gridCol>
                <a:gridCol w="535751">
                  <a:extLst>
                    <a:ext uri="{9D8B030D-6E8A-4147-A177-3AD203B41FA5}">
                      <a16:colId xmlns:a16="http://schemas.microsoft.com/office/drawing/2014/main" val="1003920202"/>
                    </a:ext>
                  </a:extLst>
                </a:gridCol>
                <a:gridCol w="476398">
                  <a:extLst>
                    <a:ext uri="{9D8B030D-6E8A-4147-A177-3AD203B41FA5}">
                      <a16:colId xmlns:a16="http://schemas.microsoft.com/office/drawing/2014/main" val="113650282"/>
                    </a:ext>
                  </a:extLst>
                </a:gridCol>
                <a:gridCol w="506336">
                  <a:extLst>
                    <a:ext uri="{9D8B030D-6E8A-4147-A177-3AD203B41FA5}">
                      <a16:colId xmlns:a16="http://schemas.microsoft.com/office/drawing/2014/main" val="3789778911"/>
                    </a:ext>
                  </a:extLst>
                </a:gridCol>
                <a:gridCol w="524720">
                  <a:extLst>
                    <a:ext uri="{9D8B030D-6E8A-4147-A177-3AD203B41FA5}">
                      <a16:colId xmlns:a16="http://schemas.microsoft.com/office/drawing/2014/main" val="3040579547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236674594"/>
                    </a:ext>
                  </a:extLst>
                </a:gridCol>
                <a:gridCol w="446457">
                  <a:extLst>
                    <a:ext uri="{9D8B030D-6E8A-4147-A177-3AD203B41FA5}">
                      <a16:colId xmlns:a16="http://schemas.microsoft.com/office/drawing/2014/main" val="748859400"/>
                    </a:ext>
                  </a:extLst>
                </a:gridCol>
                <a:gridCol w="744271">
                  <a:extLst>
                    <a:ext uri="{9D8B030D-6E8A-4147-A177-3AD203B41FA5}">
                      <a16:colId xmlns:a16="http://schemas.microsoft.com/office/drawing/2014/main" val="2930784499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3148778292"/>
                    </a:ext>
                  </a:extLst>
                </a:gridCol>
                <a:gridCol w="968026">
                  <a:extLst>
                    <a:ext uri="{9D8B030D-6E8A-4147-A177-3AD203B41FA5}">
                      <a16:colId xmlns:a16="http://schemas.microsoft.com/office/drawing/2014/main" val="3343076654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3570753183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2960768482"/>
                    </a:ext>
                  </a:extLst>
                </a:gridCol>
              </a:tblGrid>
              <a:tr h="152594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зарегист-рирова-ны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сельскохозяйственной продукции собственного производства и продуктов ее первичной и промышленной переработки, процентов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(графа 13 = (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7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* 100-100</a:t>
                      </a:r>
                      <a:endParaRPr lang="ru-RU" sz="11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810728"/>
                  </a:ext>
                </a:extLst>
              </a:tr>
              <a:tr h="786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13823"/>
                  </a:ext>
                </a:extLst>
              </a:tr>
              <a:tr h="372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78134"/>
                  </a:ext>
                </a:extLst>
              </a:tr>
              <a:tr h="458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про-дукции расте-ние-водства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расте-ние-водства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30702"/>
                  </a:ext>
                </a:extLst>
              </a:tr>
              <a:tr h="2073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046662"/>
                  </a:ext>
                </a:extLst>
              </a:tr>
              <a:tr h="29328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11888"/>
                  </a:ext>
                </a:extLst>
              </a:tr>
              <a:tr h="7537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16,67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71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44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FFD0-0EEF-35DA-2F0E-7D4DFC0AA3BB}"/>
              </a:ext>
            </a:extLst>
          </p:cNvPr>
          <p:cNvSpPr txBox="1"/>
          <p:nvPr/>
        </p:nvSpPr>
        <p:spPr>
          <a:xfrm>
            <a:off x="242467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Трудовые ресурсы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197F11B-62CE-7C8C-430B-9280FBBD0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27862"/>
              </p:ext>
            </p:extLst>
          </p:nvPr>
        </p:nvGraphicFramePr>
        <p:xfrm>
          <a:off x="251520" y="404664"/>
          <a:ext cx="8712968" cy="5112568"/>
        </p:xfrm>
        <a:graphic>
          <a:graphicData uri="http://schemas.openxmlformats.org/drawingml/2006/table">
            <a:tbl>
              <a:tblPr/>
              <a:tblGrid>
                <a:gridCol w="763692">
                  <a:extLst>
                    <a:ext uri="{9D8B030D-6E8A-4147-A177-3AD203B41FA5}">
                      <a16:colId xmlns:a16="http://schemas.microsoft.com/office/drawing/2014/main" val="3356408181"/>
                    </a:ext>
                  </a:extLst>
                </a:gridCol>
                <a:gridCol w="580039">
                  <a:extLst>
                    <a:ext uri="{9D8B030D-6E8A-4147-A177-3AD203B41FA5}">
                      <a16:colId xmlns:a16="http://schemas.microsoft.com/office/drawing/2014/main" val="2940926201"/>
                    </a:ext>
                  </a:extLst>
                </a:gridCol>
                <a:gridCol w="442165">
                  <a:extLst>
                    <a:ext uri="{9D8B030D-6E8A-4147-A177-3AD203B41FA5}">
                      <a16:colId xmlns:a16="http://schemas.microsoft.com/office/drawing/2014/main" val="4267827617"/>
                    </a:ext>
                  </a:extLst>
                </a:gridCol>
                <a:gridCol w="396925">
                  <a:extLst>
                    <a:ext uri="{9D8B030D-6E8A-4147-A177-3AD203B41FA5}">
                      <a16:colId xmlns:a16="http://schemas.microsoft.com/office/drawing/2014/main" val="2476818700"/>
                    </a:ext>
                  </a:extLst>
                </a:gridCol>
                <a:gridCol w="553483">
                  <a:extLst>
                    <a:ext uri="{9D8B030D-6E8A-4147-A177-3AD203B41FA5}">
                      <a16:colId xmlns:a16="http://schemas.microsoft.com/office/drawing/2014/main" val="12201698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798172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79732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4328534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9080920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121110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883526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9035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6463758"/>
                    </a:ext>
                  </a:extLst>
                </a:gridCol>
              </a:tblGrid>
              <a:tr h="24131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образования, на территории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зарегистри-рованы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нанятых в соответствии с условиями получения гранта (без учета главы КФХ/ИП),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55490"/>
                  </a:ext>
                </a:extLst>
              </a:tr>
              <a:tr h="1173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671191"/>
                  </a:ext>
                </a:extLst>
              </a:tr>
              <a:tr h="38329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486875"/>
                  </a:ext>
                </a:extLst>
              </a:tr>
              <a:tr h="11421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7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734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599F7-7712-B48F-CD6A-50BB6800EBEB}"/>
              </a:ext>
            </a:extLst>
          </p:cNvPr>
          <p:cNvSpPr txBox="1"/>
          <p:nvPr/>
        </p:nvSpPr>
        <p:spPr>
          <a:xfrm>
            <a:off x="35496" y="0"/>
            <a:ext cx="9108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Сведения о плановых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(по годам)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30C1EE5-D30C-5C2E-063E-D9F7FA646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3759"/>
              </p:ext>
            </p:extLst>
          </p:nvPr>
        </p:nvGraphicFramePr>
        <p:xfrm>
          <a:off x="25730" y="540390"/>
          <a:ext cx="9092539" cy="6205511"/>
        </p:xfrm>
        <a:graphic>
          <a:graphicData uri="http://schemas.openxmlformats.org/drawingml/2006/table">
            <a:tbl>
              <a:tblPr/>
              <a:tblGrid>
                <a:gridCol w="409763">
                  <a:extLst>
                    <a:ext uri="{9D8B030D-6E8A-4147-A177-3AD203B41FA5}">
                      <a16:colId xmlns:a16="http://schemas.microsoft.com/office/drawing/2014/main" val="88605592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1955067310"/>
                    </a:ext>
                  </a:extLst>
                </a:gridCol>
                <a:gridCol w="355289">
                  <a:extLst>
                    <a:ext uri="{9D8B030D-6E8A-4147-A177-3AD203B41FA5}">
                      <a16:colId xmlns:a16="http://schemas.microsoft.com/office/drawing/2014/main" val="3178040408"/>
                    </a:ext>
                  </a:extLst>
                </a:gridCol>
                <a:gridCol w="280084">
                  <a:extLst>
                    <a:ext uri="{9D8B030D-6E8A-4147-A177-3AD203B41FA5}">
                      <a16:colId xmlns:a16="http://schemas.microsoft.com/office/drawing/2014/main" val="441480101"/>
                    </a:ext>
                  </a:extLst>
                </a:gridCol>
                <a:gridCol w="447365">
                  <a:extLst>
                    <a:ext uri="{9D8B030D-6E8A-4147-A177-3AD203B41FA5}">
                      <a16:colId xmlns:a16="http://schemas.microsoft.com/office/drawing/2014/main" val="464937155"/>
                    </a:ext>
                  </a:extLst>
                </a:gridCol>
                <a:gridCol w="365908">
                  <a:extLst>
                    <a:ext uri="{9D8B030D-6E8A-4147-A177-3AD203B41FA5}">
                      <a16:colId xmlns:a16="http://schemas.microsoft.com/office/drawing/2014/main" val="617728157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58205663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80831348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12773707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3970062733"/>
                    </a:ext>
                  </a:extLst>
                </a:gridCol>
                <a:gridCol w="287899">
                  <a:extLst>
                    <a:ext uri="{9D8B030D-6E8A-4147-A177-3AD203B41FA5}">
                      <a16:colId xmlns:a16="http://schemas.microsoft.com/office/drawing/2014/main" val="407874333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511991571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346167431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63656155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07197554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85696110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085169616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115642910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3494521665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94811727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887528459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405179580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742506386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54214932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354251214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227039689"/>
                    </a:ext>
                  </a:extLst>
                </a:gridCol>
              </a:tblGrid>
              <a:tr h="5843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(послед-нее - при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по-лу-че-ния гран-та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муни-ципаль-ного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48514"/>
                  </a:ext>
                </a:extLst>
              </a:tr>
              <a:tr h="95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сельскохозяйственной продукции собственного производства и продуктов ее первичной и промышленной переработки (в плановых ценах),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промышлен-ной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обслужива-ние кредитов и займов (оплата процентов, банковские комиссии),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обязатель-ные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платежи,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34060"/>
                  </a:ext>
                </a:extLst>
              </a:tr>
              <a:tr h="2490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27974"/>
                  </a:ext>
                </a:extLst>
              </a:tr>
              <a:tr h="788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8388"/>
                  </a:ext>
                </a:extLst>
              </a:tr>
              <a:tr h="4438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612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6003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70625E8-2DA6-C02D-77AB-54E18A77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408"/>
            <a:ext cx="8091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8.1. Плановые экономические показатели деятельности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7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E42CBDE-DCB5-BD3E-DC3F-5EB5B3AC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8" y="-27384"/>
            <a:ext cx="9150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20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E8E3E-8B94-43C1-49A8-19AA89E4E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49192"/>
              </p:ext>
            </p:extLst>
          </p:nvPr>
        </p:nvGraphicFramePr>
        <p:xfrm>
          <a:off x="323528" y="359405"/>
          <a:ext cx="8424936" cy="3620931"/>
        </p:xfrm>
        <a:graphic>
          <a:graphicData uri="http://schemas.openxmlformats.org/drawingml/2006/table">
            <a:tbl>
              <a:tblPr/>
              <a:tblGrid>
                <a:gridCol w="598892">
                  <a:extLst>
                    <a:ext uri="{9D8B030D-6E8A-4147-A177-3AD203B41FA5}">
                      <a16:colId xmlns:a16="http://schemas.microsoft.com/office/drawing/2014/main" val="2071913539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4148029572"/>
                    </a:ext>
                  </a:extLst>
                </a:gridCol>
                <a:gridCol w="446543">
                  <a:extLst>
                    <a:ext uri="{9D8B030D-6E8A-4147-A177-3AD203B41FA5}">
                      <a16:colId xmlns:a16="http://schemas.microsoft.com/office/drawing/2014/main" val="3377492671"/>
                    </a:ext>
                  </a:extLst>
                </a:gridCol>
                <a:gridCol w="521667">
                  <a:extLst>
                    <a:ext uri="{9D8B030D-6E8A-4147-A177-3AD203B41FA5}">
                      <a16:colId xmlns:a16="http://schemas.microsoft.com/office/drawing/2014/main" val="2665015177"/>
                    </a:ext>
                  </a:extLst>
                </a:gridCol>
                <a:gridCol w="967684">
                  <a:extLst>
                    <a:ext uri="{9D8B030D-6E8A-4147-A177-3AD203B41FA5}">
                      <a16:colId xmlns:a16="http://schemas.microsoft.com/office/drawing/2014/main" val="2274478081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59829860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83595899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8608004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2620510552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85546705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02704667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5386118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932228424"/>
                    </a:ext>
                  </a:extLst>
                </a:gridCol>
              </a:tblGrid>
              <a:tr h="90935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муниципального образования, на территории которого зарегистрированы КФХ, 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18240"/>
                  </a:ext>
                </a:extLst>
              </a:tr>
              <a:tr h="732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земельных участков и объектов природопользования, всего,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159512"/>
                  </a:ext>
                </a:extLst>
              </a:tr>
              <a:tr h="34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614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комбайны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3973"/>
                  </a:ext>
                </a:extLst>
              </a:tr>
              <a:tr h="251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74347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690600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1233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8AA357-6D8B-C637-48A6-C7C2D10C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7" y="97794"/>
            <a:ext cx="82295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8.2. Плановые производственные показатели растениеводства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8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15921D-B84B-47AC-7C3D-F475F2EB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03335"/>
              </p:ext>
            </p:extLst>
          </p:nvPr>
        </p:nvGraphicFramePr>
        <p:xfrm>
          <a:off x="179512" y="476672"/>
          <a:ext cx="8640957" cy="5024108"/>
        </p:xfrm>
        <a:graphic>
          <a:graphicData uri="http://schemas.openxmlformats.org/drawingml/2006/table">
            <a:tbl>
              <a:tblPr/>
              <a:tblGrid>
                <a:gridCol w="578670">
                  <a:extLst>
                    <a:ext uri="{9D8B030D-6E8A-4147-A177-3AD203B41FA5}">
                      <a16:colId xmlns:a16="http://schemas.microsoft.com/office/drawing/2014/main" val="3547125731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25693532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737047916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353139991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91791297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624476882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232678145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2271530615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75079470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87851100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82160026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410011172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159210040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1493554318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61450169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1223317594"/>
                    </a:ext>
                  </a:extLst>
                </a:gridCol>
                <a:gridCol w="359384">
                  <a:extLst>
                    <a:ext uri="{9D8B030D-6E8A-4147-A177-3AD203B41FA5}">
                      <a16:colId xmlns:a16="http://schemas.microsoft.com/office/drawing/2014/main" val="3389806615"/>
                    </a:ext>
                  </a:extLst>
                </a:gridCol>
                <a:gridCol w="578670">
                  <a:extLst>
                    <a:ext uri="{9D8B030D-6E8A-4147-A177-3AD203B41FA5}">
                      <a16:colId xmlns:a16="http://schemas.microsoft.com/office/drawing/2014/main" val="3740515842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948961891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116169160"/>
                    </a:ext>
                  </a:extLst>
                </a:gridCol>
              </a:tblGrid>
              <a:tr h="928308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КФХ, ИП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58163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2218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подсолнечника (на зерно) и семян,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открытого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защищенного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картофеля,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159607"/>
                  </a:ext>
                </a:extLst>
              </a:tr>
              <a:tr h="26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 (с указанием единицы измере-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202913"/>
                  </a:ext>
                </a:extLst>
              </a:tr>
              <a:tr h="10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42425"/>
                  </a:ext>
                </a:extLst>
              </a:tr>
              <a:tr h="14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992985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037410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979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68BE47E-1ED3-0DC8-2D92-25504038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7794"/>
            <a:ext cx="1800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8.2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56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867F86-B343-8D87-514D-54AFB74F8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58199"/>
              </p:ext>
            </p:extLst>
          </p:nvPr>
        </p:nvGraphicFramePr>
        <p:xfrm>
          <a:off x="323528" y="584684"/>
          <a:ext cx="8424934" cy="5688632"/>
        </p:xfrm>
        <a:graphic>
          <a:graphicData uri="http://schemas.openxmlformats.org/drawingml/2006/table">
            <a:tbl>
              <a:tblPr/>
              <a:tblGrid>
                <a:gridCol w="430609">
                  <a:extLst>
                    <a:ext uri="{9D8B030D-6E8A-4147-A177-3AD203B41FA5}">
                      <a16:colId xmlns:a16="http://schemas.microsoft.com/office/drawing/2014/main" val="1156040277"/>
                    </a:ext>
                  </a:extLst>
                </a:gridCol>
                <a:gridCol w="372924">
                  <a:extLst>
                    <a:ext uri="{9D8B030D-6E8A-4147-A177-3AD203B41FA5}">
                      <a16:colId xmlns:a16="http://schemas.microsoft.com/office/drawing/2014/main" val="1787538246"/>
                    </a:ext>
                  </a:extLst>
                </a:gridCol>
                <a:gridCol w="347117">
                  <a:extLst>
                    <a:ext uri="{9D8B030D-6E8A-4147-A177-3AD203B41FA5}">
                      <a16:colId xmlns:a16="http://schemas.microsoft.com/office/drawing/2014/main" val="425316855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259848104"/>
                    </a:ext>
                  </a:extLst>
                </a:gridCol>
                <a:gridCol w="501954">
                  <a:extLst>
                    <a:ext uri="{9D8B030D-6E8A-4147-A177-3AD203B41FA5}">
                      <a16:colId xmlns:a16="http://schemas.microsoft.com/office/drawing/2014/main" val="189650399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862187544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176029868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52705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62755406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17357625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17402138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1917731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32127976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80259168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956251181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177683222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76720989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51153058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11898376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564909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7576555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0662809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0897637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61853760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75641372"/>
                    </a:ext>
                  </a:extLst>
                </a:gridCol>
                <a:gridCol w="430609">
                  <a:extLst>
                    <a:ext uri="{9D8B030D-6E8A-4147-A177-3AD203B41FA5}">
                      <a16:colId xmlns:a16="http://schemas.microsoft.com/office/drawing/2014/main" val="160835840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84483022"/>
                    </a:ext>
                  </a:extLst>
                </a:gridCol>
                <a:gridCol w="215051">
                  <a:extLst>
                    <a:ext uri="{9D8B030D-6E8A-4147-A177-3AD203B41FA5}">
                      <a16:colId xmlns:a16="http://schemas.microsoft.com/office/drawing/2014/main" val="2804345871"/>
                    </a:ext>
                  </a:extLst>
                </a:gridCol>
              </a:tblGrid>
              <a:tr h="73501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На-име-но-ва-ние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(последнее - при наличии) главы КФХ, ИП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25550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01929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рыб-произ-води-телей,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кроликов,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18843"/>
                  </a:ext>
                </a:extLst>
              </a:tr>
              <a:tr h="1805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ука-занием едини-цы измере-ния)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96752"/>
                  </a:ext>
                </a:extLst>
              </a:tr>
              <a:tr h="1250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241847"/>
                  </a:ext>
                </a:extLst>
              </a:tr>
              <a:tr h="477117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865355"/>
                  </a:ext>
                </a:extLst>
              </a:tr>
              <a:tr h="466132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71070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4E87588-ED2B-A730-5288-89AC09EA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9"/>
            <a:ext cx="745588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8.3. Плановые производственные показатели животноводства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A60D0D-B825-EE93-D9C5-85AA78A11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57925"/>
              </p:ext>
            </p:extLst>
          </p:nvPr>
        </p:nvGraphicFramePr>
        <p:xfrm>
          <a:off x="395536" y="404664"/>
          <a:ext cx="8147252" cy="3888432"/>
        </p:xfrm>
        <a:graphic>
          <a:graphicData uri="http://schemas.openxmlformats.org/drawingml/2006/table">
            <a:tbl>
              <a:tblPr/>
              <a:tblGrid>
                <a:gridCol w="481666">
                  <a:extLst>
                    <a:ext uri="{9D8B030D-6E8A-4147-A177-3AD203B41FA5}">
                      <a16:colId xmlns:a16="http://schemas.microsoft.com/office/drawing/2014/main" val="391152855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2037824021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61718028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08487938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2448215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5675297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25413442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125141642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4229995474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783261095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2041031631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02504881"/>
                    </a:ext>
                  </a:extLst>
                </a:gridCol>
                <a:gridCol w="486422">
                  <a:extLst>
                    <a:ext uri="{9D8B030D-6E8A-4147-A177-3AD203B41FA5}">
                      <a16:colId xmlns:a16="http://schemas.microsoft.com/office/drawing/2014/main" val="454284004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713908189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1100248963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73092051"/>
                    </a:ext>
                  </a:extLst>
                </a:gridCol>
              </a:tblGrid>
              <a:tr h="671303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5059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9162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13465"/>
                  </a:ext>
                </a:extLst>
              </a:tr>
              <a:tr h="971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 (с указанием единицы измерения)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131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699163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01044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9800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B1F522C-9324-D755-3043-C61E1DC5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4" y="3919"/>
            <a:ext cx="171874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8.3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EEF47-26A8-C325-FCFB-9BBB77898F71}"/>
              </a:ext>
            </a:extLst>
          </p:cNvPr>
          <p:cNvSpPr txBox="1"/>
          <p:nvPr/>
        </p:nvSpPr>
        <p:spPr>
          <a:xfrm>
            <a:off x="431540" y="4869160"/>
            <a:ext cx="828092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      </a:t>
            </a:r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(победитель конкурса)                                                   (подпись)                                             (инициалы, фамилия)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М.П. (при наличии)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«___» _______________ 20__ г.   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7149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88127-C24F-1F0C-122C-75DC35220698}"/>
              </a:ext>
            </a:extLst>
          </p:cNvPr>
          <p:cNvSpPr txBox="1"/>
          <p:nvPr/>
        </p:nvSpPr>
        <p:spPr>
          <a:xfrm>
            <a:off x="179512" y="24805"/>
            <a:ext cx="856895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Семейная ферма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сдают все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2020, 2021, 2022, 2023 г.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01 июля 2024 год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EA49320-97EB-B12B-D872-7B9230C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2998"/>
            <a:ext cx="6480720" cy="2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39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12AF5-B682-47AA-1359-C939AE0261AC}"/>
              </a:ext>
            </a:extLst>
          </p:cNvPr>
          <p:cNvSpPr txBox="1"/>
          <p:nvPr/>
        </p:nvSpPr>
        <p:spPr>
          <a:xfrm>
            <a:off x="5647534" y="-30083"/>
            <a:ext cx="3510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 хозяйства и продовольствия Кировской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18.04.2024 № 24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12C9-B1B8-00FC-0BF5-78B94A57BC75}"/>
              </a:ext>
            </a:extLst>
          </p:cNvPr>
          <p:cNvSpPr txBox="1"/>
          <p:nvPr/>
        </p:nvSpPr>
        <p:spPr>
          <a:xfrm>
            <a:off x="323528" y="2132856"/>
            <a:ext cx="864096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поддержку,  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июля 2024 года</a:t>
            </a:r>
          </a:p>
          <a:p>
            <a:pPr algn="ctr"/>
            <a:endParaRPr lang="ru-RU" sz="1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К(Ф)Х Иванов Иван </a:t>
            </a:r>
            <a:r>
              <a:rPr lang="ru-RU" sz="1400" u="sng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иИванович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получателя гранта)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крестьянским (фермерским) хозяйством 1 раз в квартал, не позднее 20-го числа месяца, следующего за отчетным кварталом, начиная со II квартала, на бумажном носителе и в электронном формате на адрес электронной почты mfh43@mail.ru.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68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D6C03-8FA0-44DB-C3BE-4C14D8003E9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Сведения о крестьянских (фермерских) хозяйствах и индивидуальных предпринимателях, реализующих проекты на создание и (или) развитие хозяйства с помощью средств грантовой поддержки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1B1718-024F-3F0B-39EA-67D64D921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57920"/>
              </p:ext>
            </p:extLst>
          </p:nvPr>
        </p:nvGraphicFramePr>
        <p:xfrm>
          <a:off x="107504" y="980728"/>
          <a:ext cx="9001001" cy="4021103"/>
        </p:xfrm>
        <a:graphic>
          <a:graphicData uri="http://schemas.openxmlformats.org/drawingml/2006/table">
            <a:tbl>
              <a:tblPr/>
              <a:tblGrid>
                <a:gridCol w="667587">
                  <a:extLst>
                    <a:ext uri="{9D8B030D-6E8A-4147-A177-3AD203B41FA5}">
                      <a16:colId xmlns:a16="http://schemas.microsoft.com/office/drawing/2014/main" val="4245375515"/>
                    </a:ext>
                  </a:extLst>
                </a:gridCol>
                <a:gridCol w="751315">
                  <a:extLst>
                    <a:ext uri="{9D8B030D-6E8A-4147-A177-3AD203B41FA5}">
                      <a16:colId xmlns:a16="http://schemas.microsoft.com/office/drawing/2014/main" val="3892998801"/>
                    </a:ext>
                  </a:extLst>
                </a:gridCol>
                <a:gridCol w="356678">
                  <a:extLst>
                    <a:ext uri="{9D8B030D-6E8A-4147-A177-3AD203B41FA5}">
                      <a16:colId xmlns:a16="http://schemas.microsoft.com/office/drawing/2014/main" val="1484970534"/>
                    </a:ext>
                  </a:extLst>
                </a:gridCol>
                <a:gridCol w="553717">
                  <a:extLst>
                    <a:ext uri="{9D8B030D-6E8A-4147-A177-3AD203B41FA5}">
                      <a16:colId xmlns:a16="http://schemas.microsoft.com/office/drawing/2014/main" val="1248296448"/>
                    </a:ext>
                  </a:extLst>
                </a:gridCol>
                <a:gridCol w="372867">
                  <a:extLst>
                    <a:ext uri="{9D8B030D-6E8A-4147-A177-3AD203B41FA5}">
                      <a16:colId xmlns:a16="http://schemas.microsoft.com/office/drawing/2014/main" val="268539339"/>
                    </a:ext>
                  </a:extLst>
                </a:gridCol>
                <a:gridCol w="526367">
                  <a:extLst>
                    <a:ext uri="{9D8B030D-6E8A-4147-A177-3AD203B41FA5}">
                      <a16:colId xmlns:a16="http://schemas.microsoft.com/office/drawing/2014/main" val="583632409"/>
                    </a:ext>
                  </a:extLst>
                </a:gridCol>
                <a:gridCol w="683215">
                  <a:extLst>
                    <a:ext uri="{9D8B030D-6E8A-4147-A177-3AD203B41FA5}">
                      <a16:colId xmlns:a16="http://schemas.microsoft.com/office/drawing/2014/main" val="1124930159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1324145787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2317825057"/>
                    </a:ext>
                  </a:extLst>
                </a:gridCol>
                <a:gridCol w="723406">
                  <a:extLst>
                    <a:ext uri="{9D8B030D-6E8A-4147-A177-3AD203B41FA5}">
                      <a16:colId xmlns:a16="http://schemas.microsoft.com/office/drawing/2014/main" val="234153715"/>
                    </a:ext>
                  </a:extLst>
                </a:gridCol>
                <a:gridCol w="662004">
                  <a:extLst>
                    <a:ext uri="{9D8B030D-6E8A-4147-A177-3AD203B41FA5}">
                      <a16:colId xmlns:a16="http://schemas.microsoft.com/office/drawing/2014/main" val="1380415007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1374590618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560932840"/>
                    </a:ext>
                  </a:extLst>
                </a:gridCol>
                <a:gridCol w="605629">
                  <a:extLst>
                    <a:ext uri="{9D8B030D-6E8A-4147-A177-3AD203B41FA5}">
                      <a16:colId xmlns:a16="http://schemas.microsoft.com/office/drawing/2014/main" val="2929756012"/>
                    </a:ext>
                  </a:extLst>
                </a:gridCol>
                <a:gridCol w="815244">
                  <a:extLst>
                    <a:ext uri="{9D8B030D-6E8A-4147-A177-3AD203B41FA5}">
                      <a16:colId xmlns:a16="http://schemas.microsoft.com/office/drawing/2014/main" val="888182525"/>
                    </a:ext>
                  </a:extLst>
                </a:gridCol>
              </a:tblGrid>
              <a:tr h="1440160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крестьянс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-кого (фермер-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хозяйства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(далее – КФХ)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главы КФХ,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– ИП)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-приятия, в рамках которого получен гра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получен-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наличии данных сведений)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налоговом органе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 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преобразо-вании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личного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подсоб-ного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хозяйства в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населенно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пункта, на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находится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-ческой деятель-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получен грант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рублей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72838"/>
                  </a:ext>
                </a:extLst>
              </a:tr>
              <a:tr h="104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членов семьи главы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73527"/>
                  </a:ext>
                </a:extLst>
              </a:tr>
              <a:tr h="45954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893365"/>
                  </a:ext>
                </a:extLst>
              </a:tr>
              <a:tr h="10521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ИП глава К(Ф)Х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Иванов Иван Иванович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431000540897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613592, Оричевский район, д. Иванов, 898231222, 25847@mail.ru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33617444101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64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B841A3-EEA1-3EFF-03E3-B9B691AE8D48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Сведения о расходах средств гранта, полученных КФХ и ИП, реализующими проекты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D4953FC-C3F9-4B7A-0080-BF66EBE00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85782"/>
              </p:ext>
            </p:extLst>
          </p:nvPr>
        </p:nvGraphicFramePr>
        <p:xfrm>
          <a:off x="107504" y="476672"/>
          <a:ext cx="9143997" cy="6349066"/>
        </p:xfrm>
        <a:graphic>
          <a:graphicData uri="http://schemas.openxmlformats.org/drawingml/2006/table">
            <a:tbl>
              <a:tblPr/>
              <a:tblGrid>
                <a:gridCol w="541462">
                  <a:extLst>
                    <a:ext uri="{9D8B030D-6E8A-4147-A177-3AD203B41FA5}">
                      <a16:colId xmlns:a16="http://schemas.microsoft.com/office/drawing/2014/main" val="3650284833"/>
                    </a:ext>
                  </a:extLst>
                </a:gridCol>
                <a:gridCol w="399118">
                  <a:extLst>
                    <a:ext uri="{9D8B030D-6E8A-4147-A177-3AD203B41FA5}">
                      <a16:colId xmlns:a16="http://schemas.microsoft.com/office/drawing/2014/main" val="912579986"/>
                    </a:ext>
                  </a:extLst>
                </a:gridCol>
                <a:gridCol w="439310">
                  <a:extLst>
                    <a:ext uri="{9D8B030D-6E8A-4147-A177-3AD203B41FA5}">
                      <a16:colId xmlns:a16="http://schemas.microsoft.com/office/drawing/2014/main" val="4049016687"/>
                    </a:ext>
                  </a:extLst>
                </a:gridCol>
                <a:gridCol w="352787">
                  <a:extLst>
                    <a:ext uri="{9D8B030D-6E8A-4147-A177-3AD203B41FA5}">
                      <a16:colId xmlns:a16="http://schemas.microsoft.com/office/drawing/2014/main" val="2520480726"/>
                    </a:ext>
                  </a:extLst>
                </a:gridCol>
                <a:gridCol w="474478">
                  <a:extLst>
                    <a:ext uri="{9D8B030D-6E8A-4147-A177-3AD203B41FA5}">
                      <a16:colId xmlns:a16="http://schemas.microsoft.com/office/drawing/2014/main" val="4200024062"/>
                    </a:ext>
                  </a:extLst>
                </a:gridCol>
                <a:gridCol w="395769">
                  <a:extLst>
                    <a:ext uri="{9D8B030D-6E8A-4147-A177-3AD203B41FA5}">
                      <a16:colId xmlns:a16="http://schemas.microsoft.com/office/drawing/2014/main" val="3233264541"/>
                    </a:ext>
                  </a:extLst>
                </a:gridCol>
                <a:gridCol w="395769">
                  <a:extLst>
                    <a:ext uri="{9D8B030D-6E8A-4147-A177-3AD203B41FA5}">
                      <a16:colId xmlns:a16="http://schemas.microsoft.com/office/drawing/2014/main" val="1303364918"/>
                    </a:ext>
                  </a:extLst>
                </a:gridCol>
                <a:gridCol w="553743">
                  <a:extLst>
                    <a:ext uri="{9D8B030D-6E8A-4147-A177-3AD203B41FA5}">
                      <a16:colId xmlns:a16="http://schemas.microsoft.com/office/drawing/2014/main" val="3259547448"/>
                    </a:ext>
                  </a:extLst>
                </a:gridCol>
                <a:gridCol w="553743">
                  <a:extLst>
                    <a:ext uri="{9D8B030D-6E8A-4147-A177-3AD203B41FA5}">
                      <a16:colId xmlns:a16="http://schemas.microsoft.com/office/drawing/2014/main" val="761739419"/>
                    </a:ext>
                  </a:extLst>
                </a:gridCol>
                <a:gridCol w="448240">
                  <a:extLst>
                    <a:ext uri="{9D8B030D-6E8A-4147-A177-3AD203B41FA5}">
                      <a16:colId xmlns:a16="http://schemas.microsoft.com/office/drawing/2014/main" val="1251890044"/>
                    </a:ext>
                  </a:extLst>
                </a:gridCol>
                <a:gridCol w="448240">
                  <a:extLst>
                    <a:ext uri="{9D8B030D-6E8A-4147-A177-3AD203B41FA5}">
                      <a16:colId xmlns:a16="http://schemas.microsoft.com/office/drawing/2014/main" val="1071713354"/>
                    </a:ext>
                  </a:extLst>
                </a:gridCol>
                <a:gridCol w="448240">
                  <a:extLst>
                    <a:ext uri="{9D8B030D-6E8A-4147-A177-3AD203B41FA5}">
                      <a16:colId xmlns:a16="http://schemas.microsoft.com/office/drawing/2014/main" val="1886790951"/>
                    </a:ext>
                  </a:extLst>
                </a:gridCol>
                <a:gridCol w="395769">
                  <a:extLst>
                    <a:ext uri="{9D8B030D-6E8A-4147-A177-3AD203B41FA5}">
                      <a16:colId xmlns:a16="http://schemas.microsoft.com/office/drawing/2014/main" val="2870770197"/>
                    </a:ext>
                  </a:extLst>
                </a:gridCol>
                <a:gridCol w="395769">
                  <a:extLst>
                    <a:ext uri="{9D8B030D-6E8A-4147-A177-3AD203B41FA5}">
                      <a16:colId xmlns:a16="http://schemas.microsoft.com/office/drawing/2014/main" val="4287136717"/>
                    </a:ext>
                  </a:extLst>
                </a:gridCol>
                <a:gridCol w="475034">
                  <a:extLst>
                    <a:ext uri="{9D8B030D-6E8A-4147-A177-3AD203B41FA5}">
                      <a16:colId xmlns:a16="http://schemas.microsoft.com/office/drawing/2014/main" val="2101652957"/>
                    </a:ext>
                  </a:extLst>
                </a:gridCol>
                <a:gridCol w="475034">
                  <a:extLst>
                    <a:ext uri="{9D8B030D-6E8A-4147-A177-3AD203B41FA5}">
                      <a16:colId xmlns:a16="http://schemas.microsoft.com/office/drawing/2014/main" val="2039701406"/>
                    </a:ext>
                  </a:extLst>
                </a:gridCol>
                <a:gridCol w="554300">
                  <a:extLst>
                    <a:ext uri="{9D8B030D-6E8A-4147-A177-3AD203B41FA5}">
                      <a16:colId xmlns:a16="http://schemas.microsoft.com/office/drawing/2014/main" val="3541331376"/>
                    </a:ext>
                  </a:extLst>
                </a:gridCol>
                <a:gridCol w="554300">
                  <a:extLst>
                    <a:ext uri="{9D8B030D-6E8A-4147-A177-3AD203B41FA5}">
                      <a16:colId xmlns:a16="http://schemas.microsoft.com/office/drawing/2014/main" val="2817250449"/>
                    </a:ext>
                  </a:extLst>
                </a:gridCol>
                <a:gridCol w="421446">
                  <a:extLst>
                    <a:ext uri="{9D8B030D-6E8A-4147-A177-3AD203B41FA5}">
                      <a16:colId xmlns:a16="http://schemas.microsoft.com/office/drawing/2014/main" val="866930526"/>
                    </a:ext>
                  </a:extLst>
                </a:gridCol>
                <a:gridCol w="421446">
                  <a:extLst>
                    <a:ext uri="{9D8B030D-6E8A-4147-A177-3AD203B41FA5}">
                      <a16:colId xmlns:a16="http://schemas.microsoft.com/office/drawing/2014/main" val="993881753"/>
                    </a:ext>
                  </a:extLst>
                </a:gridCol>
              </a:tblGrid>
              <a:tr h="32648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 (рублей)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(включая собственные средства) в соответствии с планом расходов (рублей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906211"/>
                  </a:ext>
                </a:extLst>
              </a:tr>
              <a:tr h="510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начинающими фермерами и семейными фермами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начинающими фермерами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семейными фермами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99700"/>
                  </a:ext>
                </a:extLst>
              </a:tr>
              <a:tr h="326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разра-ботка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проек-тной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доку-мента-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приобре-тение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сельско-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-венных живот-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(за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исклю-чением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свиней) и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приоб-рете-ние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риа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приоб-рете-ние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авто-ном-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-ников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элект-ро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 газо- и водо-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снаб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жения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пога-шение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 более 20%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прив-лекае-мого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льгот-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инвес-тици-онного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льст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-во, ре-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пере-уст-рой-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объектов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кохо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зяйствен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обо-рудо-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авто-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транс-порта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мате-риала для заклад-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много-летних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насаж-дений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вклю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-чая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виног-радни-ки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подк-лючение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производственных объектов к электрическим, </a:t>
                      </a:r>
                      <a:r>
                        <a:rPr lang="ru-RU" sz="1100" spc="-1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 газо- и теплопроводным сетям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строи-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тельство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реконст-рукция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капи-тальный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ремонт или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модер-низация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объектов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лектация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семей-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ферм 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объек-тов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пере-работ-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обору-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нием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-кой, а также их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уплата про-цен-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</a:t>
                      </a:r>
                      <a:r>
                        <a:rPr lang="ru-RU" sz="1100" dirty="0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dirty="0" err="1"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кре-диту</a:t>
                      </a:r>
                      <a:endParaRPr lang="ru-RU" sz="1100" dirty="0">
                        <a:effectLst/>
                        <a:highlight>
                          <a:srgbClr val="FF006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91892"/>
                  </a:ext>
                </a:extLst>
              </a:tr>
              <a:tr h="6948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получателя гранта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22533"/>
                  </a:ext>
                </a:extLst>
              </a:tr>
              <a:tr h="210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заем-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545400"/>
                  </a:ext>
                </a:extLst>
              </a:tr>
              <a:tr h="346952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2210" marR="32210" marT="52990" marB="529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746478"/>
                  </a:ext>
                </a:extLst>
              </a:tr>
              <a:tr h="3348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И. 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3 336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531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796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281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73374-4D50-E7F5-1B6C-F91B3D65A12C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возвратах средств гранта,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9091003-CBFE-B3EE-8EB1-7EFD09E14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68507"/>
              </p:ext>
            </p:extLst>
          </p:nvPr>
        </p:nvGraphicFramePr>
        <p:xfrm>
          <a:off x="457200" y="836712"/>
          <a:ext cx="8229599" cy="5745490"/>
        </p:xfrm>
        <a:graphic>
          <a:graphicData uri="http://schemas.openxmlformats.org/drawingml/2006/table">
            <a:tbl>
              <a:tblPr/>
              <a:tblGrid>
                <a:gridCol w="409674">
                  <a:extLst>
                    <a:ext uri="{9D8B030D-6E8A-4147-A177-3AD203B41FA5}">
                      <a16:colId xmlns:a16="http://schemas.microsoft.com/office/drawing/2014/main" val="3028364693"/>
                    </a:ext>
                  </a:extLst>
                </a:gridCol>
                <a:gridCol w="499967">
                  <a:extLst>
                    <a:ext uri="{9D8B030D-6E8A-4147-A177-3AD203B41FA5}">
                      <a16:colId xmlns:a16="http://schemas.microsoft.com/office/drawing/2014/main" val="3090943267"/>
                    </a:ext>
                  </a:extLst>
                </a:gridCol>
                <a:gridCol w="588197">
                  <a:extLst>
                    <a:ext uri="{9D8B030D-6E8A-4147-A177-3AD203B41FA5}">
                      <a16:colId xmlns:a16="http://schemas.microsoft.com/office/drawing/2014/main" val="364221765"/>
                    </a:ext>
                  </a:extLst>
                </a:gridCol>
                <a:gridCol w="359110">
                  <a:extLst>
                    <a:ext uri="{9D8B030D-6E8A-4147-A177-3AD203B41FA5}">
                      <a16:colId xmlns:a16="http://schemas.microsoft.com/office/drawing/2014/main" val="3475180466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1769222688"/>
                    </a:ext>
                  </a:extLst>
                </a:gridCol>
                <a:gridCol w="695001">
                  <a:extLst>
                    <a:ext uri="{9D8B030D-6E8A-4147-A177-3AD203B41FA5}">
                      <a16:colId xmlns:a16="http://schemas.microsoft.com/office/drawing/2014/main" val="2399103551"/>
                    </a:ext>
                  </a:extLst>
                </a:gridCol>
                <a:gridCol w="728539">
                  <a:extLst>
                    <a:ext uri="{9D8B030D-6E8A-4147-A177-3AD203B41FA5}">
                      <a16:colId xmlns:a16="http://schemas.microsoft.com/office/drawing/2014/main" val="1710217367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241813098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2439679952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4058905956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495471777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189708598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003419637"/>
                    </a:ext>
                  </a:extLst>
                </a:gridCol>
                <a:gridCol w="305450">
                  <a:extLst>
                    <a:ext uri="{9D8B030D-6E8A-4147-A177-3AD203B41FA5}">
                      <a16:colId xmlns:a16="http://schemas.microsoft.com/office/drawing/2014/main" val="2606930260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3158908874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4033085638"/>
                    </a:ext>
                  </a:extLst>
                </a:gridCol>
                <a:gridCol w="286875">
                  <a:extLst>
                    <a:ext uri="{9D8B030D-6E8A-4147-A177-3AD203B41FA5}">
                      <a16:colId xmlns:a16="http://schemas.microsoft.com/office/drawing/2014/main" val="1785400117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1535693874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2704644859"/>
                    </a:ext>
                  </a:extLst>
                </a:gridCol>
              </a:tblGrid>
              <a:tr h="5760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главы КФХ, ИП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мероприя-тия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Причина возврата средств (по личным </a:t>
                      </a: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обстоятель-ствам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или выявлено нарушение)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выявленного нарушения или причина возврата гранта (нецелевое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несоблюде-ние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предостав-ления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</a:t>
                      </a:r>
                      <a:endParaRPr lang="ru-RU" sz="140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860"/>
                  </a:ext>
                </a:extLst>
              </a:tr>
              <a:tr h="736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78237"/>
                  </a:ext>
                </a:extLst>
              </a:tr>
              <a:tr h="917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571775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086256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53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0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41F986-EDB6-1BA9-5B9F-7E66A7F9F5A0}"/>
              </a:ext>
            </a:extLst>
          </p:cNvPr>
          <p:cNvSpPr txBox="1"/>
          <p:nvPr/>
        </p:nvSpPr>
        <p:spPr>
          <a:xfrm>
            <a:off x="0" y="1836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приобретении имущества КФХ и ИП, получившими грант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4B048ED-9CE7-1DAA-D1BA-D1B45F027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13936"/>
              </p:ext>
            </p:extLst>
          </p:nvPr>
        </p:nvGraphicFramePr>
        <p:xfrm>
          <a:off x="251520" y="692696"/>
          <a:ext cx="8784975" cy="5323159"/>
        </p:xfrm>
        <a:graphic>
          <a:graphicData uri="http://schemas.openxmlformats.org/drawingml/2006/table">
            <a:tbl>
              <a:tblPr/>
              <a:tblGrid>
                <a:gridCol w="640137">
                  <a:extLst>
                    <a:ext uri="{9D8B030D-6E8A-4147-A177-3AD203B41FA5}">
                      <a16:colId xmlns:a16="http://schemas.microsoft.com/office/drawing/2014/main" val="1341724949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2287506118"/>
                    </a:ext>
                  </a:extLst>
                </a:gridCol>
                <a:gridCol w="454947">
                  <a:extLst>
                    <a:ext uri="{9D8B030D-6E8A-4147-A177-3AD203B41FA5}">
                      <a16:colId xmlns:a16="http://schemas.microsoft.com/office/drawing/2014/main" val="3186198738"/>
                    </a:ext>
                  </a:extLst>
                </a:gridCol>
                <a:gridCol w="558247">
                  <a:extLst>
                    <a:ext uri="{9D8B030D-6E8A-4147-A177-3AD203B41FA5}">
                      <a16:colId xmlns:a16="http://schemas.microsoft.com/office/drawing/2014/main" val="2251736642"/>
                    </a:ext>
                  </a:extLst>
                </a:gridCol>
                <a:gridCol w="467257">
                  <a:extLst>
                    <a:ext uri="{9D8B030D-6E8A-4147-A177-3AD203B41FA5}">
                      <a16:colId xmlns:a16="http://schemas.microsoft.com/office/drawing/2014/main" val="2315759266"/>
                    </a:ext>
                  </a:extLst>
                </a:gridCol>
                <a:gridCol w="454947">
                  <a:extLst>
                    <a:ext uri="{9D8B030D-6E8A-4147-A177-3AD203B41FA5}">
                      <a16:colId xmlns:a16="http://schemas.microsoft.com/office/drawing/2014/main" val="1306180586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3158851302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314204656"/>
                    </a:ext>
                  </a:extLst>
                </a:gridCol>
                <a:gridCol w="394466">
                  <a:extLst>
                    <a:ext uri="{9D8B030D-6E8A-4147-A177-3AD203B41FA5}">
                      <a16:colId xmlns:a16="http://schemas.microsoft.com/office/drawing/2014/main" val="1201012195"/>
                    </a:ext>
                  </a:extLst>
                </a:gridCol>
                <a:gridCol w="406776">
                  <a:extLst>
                    <a:ext uri="{9D8B030D-6E8A-4147-A177-3AD203B41FA5}">
                      <a16:colId xmlns:a16="http://schemas.microsoft.com/office/drawing/2014/main" val="625113474"/>
                    </a:ext>
                  </a:extLst>
                </a:gridCol>
                <a:gridCol w="467257">
                  <a:extLst>
                    <a:ext uri="{9D8B030D-6E8A-4147-A177-3AD203B41FA5}">
                      <a16:colId xmlns:a16="http://schemas.microsoft.com/office/drawing/2014/main" val="859320715"/>
                    </a:ext>
                  </a:extLst>
                </a:gridCol>
                <a:gridCol w="576444">
                  <a:extLst>
                    <a:ext uri="{9D8B030D-6E8A-4147-A177-3AD203B41FA5}">
                      <a16:colId xmlns:a16="http://schemas.microsoft.com/office/drawing/2014/main" val="2636279159"/>
                    </a:ext>
                  </a:extLst>
                </a:gridCol>
                <a:gridCol w="503653">
                  <a:extLst>
                    <a:ext uri="{9D8B030D-6E8A-4147-A177-3AD203B41FA5}">
                      <a16:colId xmlns:a16="http://schemas.microsoft.com/office/drawing/2014/main" val="1076486344"/>
                    </a:ext>
                  </a:extLst>
                </a:gridCol>
                <a:gridCol w="503653">
                  <a:extLst>
                    <a:ext uri="{9D8B030D-6E8A-4147-A177-3AD203B41FA5}">
                      <a16:colId xmlns:a16="http://schemas.microsoft.com/office/drawing/2014/main" val="2390223442"/>
                    </a:ext>
                  </a:extLst>
                </a:gridCol>
                <a:gridCol w="528497">
                  <a:extLst>
                    <a:ext uri="{9D8B030D-6E8A-4147-A177-3AD203B41FA5}">
                      <a16:colId xmlns:a16="http://schemas.microsoft.com/office/drawing/2014/main" val="1144863294"/>
                    </a:ext>
                  </a:extLst>
                </a:gridCol>
                <a:gridCol w="455481">
                  <a:extLst>
                    <a:ext uri="{9D8B030D-6E8A-4147-A177-3AD203B41FA5}">
                      <a16:colId xmlns:a16="http://schemas.microsoft.com/office/drawing/2014/main" val="4264763931"/>
                    </a:ext>
                  </a:extLst>
                </a:gridCol>
                <a:gridCol w="430326">
                  <a:extLst>
                    <a:ext uri="{9D8B030D-6E8A-4147-A177-3AD203B41FA5}">
                      <a16:colId xmlns:a16="http://schemas.microsoft.com/office/drawing/2014/main" val="2851170793"/>
                    </a:ext>
                  </a:extLst>
                </a:gridCol>
                <a:gridCol w="576444">
                  <a:extLst>
                    <a:ext uri="{9D8B030D-6E8A-4147-A177-3AD203B41FA5}">
                      <a16:colId xmlns:a16="http://schemas.microsoft.com/office/drawing/2014/main" val="1912970825"/>
                    </a:ext>
                  </a:extLst>
                </a:gridCol>
              </a:tblGrid>
              <a:tr h="245839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736554"/>
                  </a:ext>
                </a:extLst>
              </a:tr>
              <a:tr h="384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земель сельско-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хозяйст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-венного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назначе-ния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-дочно-го мате-риала, цент-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неров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-ла для закладки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многоле-тних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насажде-ний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штук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795068"/>
                  </a:ext>
                </a:extLst>
              </a:tr>
              <a:tr h="245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74440"/>
                  </a:ext>
                </a:extLst>
              </a:tr>
              <a:tr h="1140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и мара-лов, голов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-лосе-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штук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(наи-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коли-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трак-торов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комба-йнов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само-ход-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специ-ализи-рован-ного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авто-транс-порта</a:t>
                      </a:r>
                      <a:endParaRPr lang="ru-RU" sz="1400" dirty="0"/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дова-ния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009942"/>
                  </a:ext>
                </a:extLst>
              </a:tr>
              <a:tr h="245839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117275"/>
                  </a:ext>
                </a:extLst>
              </a:tr>
              <a:tr h="2458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19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138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D2341F-CC22-1A8A-F186-AC5D02F068F1}"/>
              </a:ext>
            </a:extLst>
          </p:cNvPr>
          <p:cNvSpPr txBox="1"/>
          <p:nvPr/>
        </p:nvSpPr>
        <p:spPr>
          <a:xfrm>
            <a:off x="1727744" y="218761"/>
            <a:ext cx="6480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2024 года начнет действовать новая автоматизированная система сбора и обработки специализированной отчетности АПК «Модуль сбора отчетности». </a:t>
            </a:r>
          </a:p>
          <a:p>
            <a:endParaRPr lang="ru-RU" dirty="0">
              <a:solidFill>
                <a:srgbClr val="000000"/>
              </a:solidFill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ED5B6-BD27-BAD6-84ED-A2D1D6CD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4" t="27879" r="40744" b="7071"/>
          <a:stretch/>
        </p:blipFill>
        <p:spPr>
          <a:xfrm>
            <a:off x="539552" y="1696089"/>
            <a:ext cx="3717519" cy="2584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F912B-5093-CA50-FD72-CD36CDCDAB3B}"/>
              </a:ext>
            </a:extLst>
          </p:cNvPr>
          <p:cNvSpPr txBox="1"/>
          <p:nvPr/>
        </p:nvSpPr>
        <p:spPr>
          <a:xfrm>
            <a:off x="2627784" y="4437112"/>
            <a:ext cx="4680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крестьянских фермерских хозяйств будет формироваться из заполненного фермерами единого листа показателей (далее – ЕЛП), что позволит значительно сократить сроки формирования, согласования и направления отчетов в орган управления АПК.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1E8C8-1AE2-41C0-EF55-BDFB7098E219}"/>
              </a:ext>
            </a:extLst>
          </p:cNvPr>
          <p:cNvSpPr txBox="1"/>
          <p:nvPr/>
        </p:nvSpPr>
        <p:spPr>
          <a:xfrm>
            <a:off x="4644008" y="2204602"/>
            <a:ext cx="4275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лист показателей включает в себя все показатели финансово-хозяйственной деятельности грантополучателей</a:t>
            </a:r>
          </a:p>
        </p:txBody>
      </p:sp>
    </p:spTree>
    <p:extLst>
      <p:ext uri="{BB962C8B-B14F-4D97-AF65-F5344CB8AC3E}">
        <p14:creationId xmlns:p14="http://schemas.microsoft.com/office/powerpoint/2010/main" val="3978521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406289-85C1-AB74-2C26-FBB79265E01E}"/>
              </a:ext>
            </a:extLst>
          </p:cNvPr>
          <p:cNvSpPr txBox="1"/>
          <p:nvPr/>
        </p:nvSpPr>
        <p:spPr>
          <a:xfrm>
            <a:off x="0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Экономические показатели деятельности получателей гранта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7599D-E0BE-F9E3-5687-766C1597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76361"/>
              </p:ext>
            </p:extLst>
          </p:nvPr>
        </p:nvGraphicFramePr>
        <p:xfrm>
          <a:off x="251521" y="360344"/>
          <a:ext cx="8640958" cy="6497656"/>
        </p:xfrm>
        <a:graphic>
          <a:graphicData uri="http://schemas.openxmlformats.org/drawingml/2006/table">
            <a:tbl>
              <a:tblPr/>
              <a:tblGrid>
                <a:gridCol w="821072">
                  <a:extLst>
                    <a:ext uri="{9D8B030D-6E8A-4147-A177-3AD203B41FA5}">
                      <a16:colId xmlns:a16="http://schemas.microsoft.com/office/drawing/2014/main" val="1633844523"/>
                    </a:ext>
                  </a:extLst>
                </a:gridCol>
                <a:gridCol w="472436">
                  <a:extLst>
                    <a:ext uri="{9D8B030D-6E8A-4147-A177-3AD203B41FA5}">
                      <a16:colId xmlns:a16="http://schemas.microsoft.com/office/drawing/2014/main" val="300474117"/>
                    </a:ext>
                  </a:extLst>
                </a:gridCol>
                <a:gridCol w="445461">
                  <a:extLst>
                    <a:ext uri="{9D8B030D-6E8A-4147-A177-3AD203B41FA5}">
                      <a16:colId xmlns:a16="http://schemas.microsoft.com/office/drawing/2014/main" val="167927388"/>
                    </a:ext>
                  </a:extLst>
                </a:gridCol>
                <a:gridCol w="577686">
                  <a:extLst>
                    <a:ext uri="{9D8B030D-6E8A-4147-A177-3AD203B41FA5}">
                      <a16:colId xmlns:a16="http://schemas.microsoft.com/office/drawing/2014/main" val="1267667614"/>
                    </a:ext>
                  </a:extLst>
                </a:gridCol>
                <a:gridCol w="787207">
                  <a:extLst>
                    <a:ext uri="{9D8B030D-6E8A-4147-A177-3AD203B41FA5}">
                      <a16:colId xmlns:a16="http://schemas.microsoft.com/office/drawing/2014/main" val="1595213486"/>
                    </a:ext>
                  </a:extLst>
                </a:gridCol>
                <a:gridCol w="787207">
                  <a:extLst>
                    <a:ext uri="{9D8B030D-6E8A-4147-A177-3AD203B41FA5}">
                      <a16:colId xmlns:a16="http://schemas.microsoft.com/office/drawing/2014/main" val="1967401278"/>
                    </a:ext>
                  </a:extLst>
                </a:gridCol>
                <a:gridCol w="582355">
                  <a:extLst>
                    <a:ext uri="{9D8B030D-6E8A-4147-A177-3AD203B41FA5}">
                      <a16:colId xmlns:a16="http://schemas.microsoft.com/office/drawing/2014/main" val="16546891"/>
                    </a:ext>
                  </a:extLst>
                </a:gridCol>
                <a:gridCol w="801086">
                  <a:extLst>
                    <a:ext uri="{9D8B030D-6E8A-4147-A177-3AD203B41FA5}">
                      <a16:colId xmlns:a16="http://schemas.microsoft.com/office/drawing/2014/main" val="2639548819"/>
                    </a:ext>
                  </a:extLst>
                </a:gridCol>
                <a:gridCol w="787207">
                  <a:extLst>
                    <a:ext uri="{9D8B030D-6E8A-4147-A177-3AD203B41FA5}">
                      <a16:colId xmlns:a16="http://schemas.microsoft.com/office/drawing/2014/main" val="2900701312"/>
                    </a:ext>
                  </a:extLst>
                </a:gridCol>
                <a:gridCol w="1055346">
                  <a:extLst>
                    <a:ext uri="{9D8B030D-6E8A-4147-A177-3AD203B41FA5}">
                      <a16:colId xmlns:a16="http://schemas.microsoft.com/office/drawing/2014/main" val="1155333639"/>
                    </a:ext>
                  </a:extLst>
                </a:gridCol>
                <a:gridCol w="801086">
                  <a:extLst>
                    <a:ext uri="{9D8B030D-6E8A-4147-A177-3AD203B41FA5}">
                      <a16:colId xmlns:a16="http://schemas.microsoft.com/office/drawing/2014/main" val="3365657678"/>
                    </a:ext>
                  </a:extLst>
                </a:gridCol>
                <a:gridCol w="722809">
                  <a:extLst>
                    <a:ext uri="{9D8B030D-6E8A-4147-A177-3AD203B41FA5}">
                      <a16:colId xmlns:a16="http://schemas.microsoft.com/office/drawing/2014/main" val="247921442"/>
                    </a:ext>
                  </a:extLst>
                </a:gridCol>
              </a:tblGrid>
              <a:tr h="934336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Столбец 6/столбец 4*100-100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21973"/>
                  </a:ext>
                </a:extLst>
              </a:tr>
              <a:tr h="145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27067"/>
                  </a:ext>
                </a:extLst>
              </a:tr>
              <a:tr h="312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654443"/>
                  </a:ext>
                </a:extLst>
              </a:tr>
              <a:tr h="2162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861229"/>
                  </a:ext>
                </a:extLst>
              </a:tr>
              <a:tr h="282703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11329"/>
                  </a:ext>
                </a:extLst>
              </a:tr>
              <a:tr h="11712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623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3EAAD-5404-16FE-EFE6-8A0BE973AA0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Трудовые ресурсы сельскохозяйственных товаропроизводителей, получивших грант (заполняется по итогам года)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64936A-8C3C-C935-0B32-A849C57DC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703292"/>
              </p:ext>
            </p:extLst>
          </p:nvPr>
        </p:nvGraphicFramePr>
        <p:xfrm>
          <a:off x="107504" y="1052736"/>
          <a:ext cx="9036495" cy="4395781"/>
        </p:xfrm>
        <a:graphic>
          <a:graphicData uri="http://schemas.openxmlformats.org/drawingml/2006/table">
            <a:tbl>
              <a:tblPr/>
              <a:tblGrid>
                <a:gridCol w="1274788">
                  <a:extLst>
                    <a:ext uri="{9D8B030D-6E8A-4147-A177-3AD203B41FA5}">
                      <a16:colId xmlns:a16="http://schemas.microsoft.com/office/drawing/2014/main" val="596975993"/>
                    </a:ext>
                  </a:extLst>
                </a:gridCol>
                <a:gridCol w="663891">
                  <a:extLst>
                    <a:ext uri="{9D8B030D-6E8A-4147-A177-3AD203B41FA5}">
                      <a16:colId xmlns:a16="http://schemas.microsoft.com/office/drawing/2014/main" val="2827554417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1319325"/>
                    </a:ext>
                  </a:extLst>
                </a:gridCol>
                <a:gridCol w="1319048">
                  <a:extLst>
                    <a:ext uri="{9D8B030D-6E8A-4147-A177-3AD203B41FA5}">
                      <a16:colId xmlns:a16="http://schemas.microsoft.com/office/drawing/2014/main" val="3063879923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3212722752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371273431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2991155068"/>
                    </a:ext>
                  </a:extLst>
                </a:gridCol>
                <a:gridCol w="851994">
                  <a:extLst>
                    <a:ext uri="{9D8B030D-6E8A-4147-A177-3AD203B41FA5}">
                      <a16:colId xmlns:a16="http://schemas.microsoft.com/office/drawing/2014/main" val="1265315189"/>
                    </a:ext>
                  </a:extLst>
                </a:gridCol>
                <a:gridCol w="814141">
                  <a:extLst>
                    <a:ext uri="{9D8B030D-6E8A-4147-A177-3AD203B41FA5}">
                      <a16:colId xmlns:a16="http://schemas.microsoft.com/office/drawing/2014/main" val="3031969185"/>
                    </a:ext>
                  </a:extLst>
                </a:gridCol>
                <a:gridCol w="814141">
                  <a:extLst>
                    <a:ext uri="{9D8B030D-6E8A-4147-A177-3AD203B41FA5}">
                      <a16:colId xmlns:a16="http://schemas.microsoft.com/office/drawing/2014/main" val="4132386239"/>
                    </a:ext>
                  </a:extLst>
                </a:gridCol>
              </a:tblGrid>
              <a:tr h="8723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принятых в соответствии с условиями получения гранта, человек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504935"/>
                  </a:ext>
                </a:extLst>
              </a:tr>
              <a:tr h="56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01.01.2023-30.06.2023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01.01.2024-30.06.2024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50018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76070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1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188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BE81B3-723F-18C8-6666-139DD44396D0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7.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Продуктивность скота и птицы сельскохозяйственных товаропроизводителей, получивших грант (</a:t>
            </a:r>
            <a:r>
              <a:rPr lang="ru-RU" sz="12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заполняется по итогам года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B170F6-1216-85DF-6DC6-08001252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957674"/>
              </p:ext>
            </p:extLst>
          </p:nvPr>
        </p:nvGraphicFramePr>
        <p:xfrm>
          <a:off x="251520" y="1196752"/>
          <a:ext cx="8229600" cy="3525126"/>
        </p:xfrm>
        <a:graphic>
          <a:graphicData uri="http://schemas.openxmlformats.org/drawingml/2006/table">
            <a:tbl>
              <a:tblPr/>
              <a:tblGrid>
                <a:gridCol w="915207">
                  <a:extLst>
                    <a:ext uri="{9D8B030D-6E8A-4147-A177-3AD203B41FA5}">
                      <a16:colId xmlns:a16="http://schemas.microsoft.com/office/drawing/2014/main" val="3182546058"/>
                    </a:ext>
                  </a:extLst>
                </a:gridCol>
                <a:gridCol w="1104167">
                  <a:extLst>
                    <a:ext uri="{9D8B030D-6E8A-4147-A177-3AD203B41FA5}">
                      <a16:colId xmlns:a16="http://schemas.microsoft.com/office/drawing/2014/main" val="2003194424"/>
                    </a:ext>
                  </a:extLst>
                </a:gridCol>
                <a:gridCol w="682642">
                  <a:extLst>
                    <a:ext uri="{9D8B030D-6E8A-4147-A177-3AD203B41FA5}">
                      <a16:colId xmlns:a16="http://schemas.microsoft.com/office/drawing/2014/main" val="2022205935"/>
                    </a:ext>
                  </a:extLst>
                </a:gridCol>
                <a:gridCol w="657725">
                  <a:extLst>
                    <a:ext uri="{9D8B030D-6E8A-4147-A177-3AD203B41FA5}">
                      <a16:colId xmlns:a16="http://schemas.microsoft.com/office/drawing/2014/main" val="3695143110"/>
                    </a:ext>
                  </a:extLst>
                </a:gridCol>
                <a:gridCol w="1014359">
                  <a:extLst>
                    <a:ext uri="{9D8B030D-6E8A-4147-A177-3AD203B41FA5}">
                      <a16:colId xmlns:a16="http://schemas.microsoft.com/office/drawing/2014/main" val="1610036016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145833093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346182767"/>
                    </a:ext>
                  </a:extLst>
                </a:gridCol>
                <a:gridCol w="1074577">
                  <a:extLst>
                    <a:ext uri="{9D8B030D-6E8A-4147-A177-3AD203B41FA5}">
                      <a16:colId xmlns:a16="http://schemas.microsoft.com/office/drawing/2014/main" val="1660367554"/>
                    </a:ext>
                  </a:extLst>
                </a:gridCol>
                <a:gridCol w="1397989">
                  <a:extLst>
                    <a:ext uri="{9D8B030D-6E8A-4147-A177-3AD203B41FA5}">
                      <a16:colId xmlns:a16="http://schemas.microsoft.com/office/drawing/2014/main" val="3257678646"/>
                    </a:ext>
                  </a:extLst>
                </a:gridCol>
              </a:tblGrid>
              <a:tr h="5666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получателя гранта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мероприятия, в рамках которого получен грант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получателя гранта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получения гранта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Среднесуточный привес крупного рогатого скота, грамм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Молочная продуктивность на одну голову в год, килограмм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Яйценоскость кур-несушек, штук на голову в год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сбор меда, килограммов на пчелосемью в год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635060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коров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0224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0925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Поддержка семейных ферм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246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C3A09-F95C-861E-FDD5-D6CCC4AAECDD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 Плановые экономические показатели деятельности получателей грантов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6FE5D1D-BBB7-81E6-77F6-B41AA21D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20877"/>
              </p:ext>
            </p:extLst>
          </p:nvPr>
        </p:nvGraphicFramePr>
        <p:xfrm>
          <a:off x="323528" y="692696"/>
          <a:ext cx="8229605" cy="5524251"/>
        </p:xfrm>
        <a:graphic>
          <a:graphicData uri="http://schemas.openxmlformats.org/drawingml/2006/table">
            <a:tbl>
              <a:tblPr/>
              <a:tblGrid>
                <a:gridCol w="612979">
                  <a:extLst>
                    <a:ext uri="{9D8B030D-6E8A-4147-A177-3AD203B41FA5}">
                      <a16:colId xmlns:a16="http://schemas.microsoft.com/office/drawing/2014/main" val="337743551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1875422432"/>
                    </a:ext>
                  </a:extLst>
                </a:gridCol>
                <a:gridCol w="435645">
                  <a:extLst>
                    <a:ext uri="{9D8B030D-6E8A-4147-A177-3AD203B41FA5}">
                      <a16:colId xmlns:a16="http://schemas.microsoft.com/office/drawing/2014/main" val="1687349779"/>
                    </a:ext>
                  </a:extLst>
                </a:gridCol>
                <a:gridCol w="181747">
                  <a:extLst>
                    <a:ext uri="{9D8B030D-6E8A-4147-A177-3AD203B41FA5}">
                      <a16:colId xmlns:a16="http://schemas.microsoft.com/office/drawing/2014/main" val="103074022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4840064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7546213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615043602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1927418421"/>
                    </a:ext>
                  </a:extLst>
                </a:gridCol>
                <a:gridCol w="550153">
                  <a:extLst>
                    <a:ext uri="{9D8B030D-6E8A-4147-A177-3AD203B41FA5}">
                      <a16:colId xmlns:a16="http://schemas.microsoft.com/office/drawing/2014/main" val="2185224497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867842118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02576110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2260023862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724526490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001153547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558981450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3127674237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598731735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1150913738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263779249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80502447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131565159"/>
                    </a:ext>
                  </a:extLst>
                </a:gridCol>
                <a:gridCol w="343904">
                  <a:extLst>
                    <a:ext uri="{9D8B030D-6E8A-4147-A177-3AD203B41FA5}">
                      <a16:colId xmlns:a16="http://schemas.microsoft.com/office/drawing/2014/main" val="1460010922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932326163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605795405"/>
                    </a:ext>
                  </a:extLst>
                </a:gridCol>
              </a:tblGrid>
              <a:tr h="57842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получате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-ля гранта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432354"/>
                  </a:ext>
                </a:extLst>
              </a:tr>
              <a:tr h="734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постоян-ных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наемных работни-ков по состоя-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нию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31 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декаб-ря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человек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 (в плановых ценах),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дохода от реализации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переработки, процентов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страхо-вых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взносов, тыс. руб.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кредитов и займов (оплата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процен-тов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банков-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комиссии),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обязатель-ные платежи, тыс. руб. 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77491"/>
                  </a:ext>
                </a:extLst>
              </a:tr>
              <a:tr h="140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долгосро-чные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935836"/>
                  </a:ext>
                </a:extLst>
              </a:tr>
              <a:tr h="422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866784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289467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0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731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BEFF2-8964-0E93-5EBB-EF215E8DCE85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9.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растениеводства получателей грантов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7A1E64-1A3A-DD21-0CFA-B87F18E5F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986513"/>
              </p:ext>
            </p:extLst>
          </p:nvPr>
        </p:nvGraphicFramePr>
        <p:xfrm>
          <a:off x="179512" y="548680"/>
          <a:ext cx="8229595" cy="4229290"/>
        </p:xfrm>
        <a:graphic>
          <a:graphicData uri="http://schemas.openxmlformats.org/drawingml/2006/table">
            <a:tbl>
              <a:tblPr/>
              <a:tblGrid>
                <a:gridCol w="471783">
                  <a:extLst>
                    <a:ext uri="{9D8B030D-6E8A-4147-A177-3AD203B41FA5}">
                      <a16:colId xmlns:a16="http://schemas.microsoft.com/office/drawing/2014/main" val="2070531876"/>
                    </a:ext>
                  </a:extLst>
                </a:gridCol>
                <a:gridCol w="359651">
                  <a:extLst>
                    <a:ext uri="{9D8B030D-6E8A-4147-A177-3AD203B41FA5}">
                      <a16:colId xmlns:a16="http://schemas.microsoft.com/office/drawing/2014/main" val="2272072030"/>
                    </a:ext>
                  </a:extLst>
                </a:gridCol>
                <a:gridCol w="362235">
                  <a:extLst>
                    <a:ext uri="{9D8B030D-6E8A-4147-A177-3AD203B41FA5}">
                      <a16:colId xmlns:a16="http://schemas.microsoft.com/office/drawing/2014/main" val="2957843738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2897982841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1553394168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744446964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94971870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495840217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2006280320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32593972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80684200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4479947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073931421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296105730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3594746163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3339075141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2409146033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283305536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2832872259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47272811"/>
                    </a:ext>
                  </a:extLst>
                </a:gridCol>
                <a:gridCol w="257853">
                  <a:extLst>
                    <a:ext uri="{9D8B030D-6E8A-4147-A177-3AD203B41FA5}">
                      <a16:colId xmlns:a16="http://schemas.microsoft.com/office/drawing/2014/main" val="262567792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962866703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4000930594"/>
                    </a:ext>
                  </a:extLst>
                </a:gridCol>
                <a:gridCol w="294542">
                  <a:extLst>
                    <a:ext uri="{9D8B030D-6E8A-4147-A177-3AD203B41FA5}">
                      <a16:colId xmlns:a16="http://schemas.microsoft.com/office/drawing/2014/main" val="1448445060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939516021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218552142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62026392"/>
                    </a:ext>
                  </a:extLst>
                </a:gridCol>
                <a:gridCol w="410291">
                  <a:extLst>
                    <a:ext uri="{9D8B030D-6E8A-4147-A177-3AD203B41FA5}">
                      <a16:colId xmlns:a16="http://schemas.microsoft.com/office/drawing/2014/main" val="1763039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614081331"/>
                    </a:ext>
                  </a:extLst>
                </a:gridCol>
                <a:gridCol w="243901">
                  <a:extLst>
                    <a:ext uri="{9D8B030D-6E8A-4147-A177-3AD203B41FA5}">
                      <a16:colId xmlns:a16="http://schemas.microsoft.com/office/drawing/2014/main" val="2696494953"/>
                    </a:ext>
                  </a:extLst>
                </a:gridCol>
              </a:tblGrid>
              <a:tr h="375664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получа-теля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полу-чения гран-та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436898"/>
                  </a:ext>
                </a:extLst>
              </a:tr>
              <a:tr h="37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земель-ных участков и объектов природо-пользо-вания, всего, га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41631"/>
                  </a:ext>
                </a:extLst>
              </a:tr>
              <a:tr h="24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подсол-нечни-ка (на зерно) и семян,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откры-того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защи-щенно-го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картофе-ля,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насажде-ний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3340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комбай-ны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311644"/>
                  </a:ext>
                </a:extLst>
              </a:tr>
              <a:tr h="88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(с указа-нием едини-цы изме-рения)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89547"/>
                  </a:ext>
                </a:extLst>
              </a:tr>
              <a:tr h="5093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13558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15185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55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946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C6822-BACB-1FB7-BAC9-3DB72535F824}"/>
              </a:ext>
            </a:extLst>
          </p:cNvPr>
          <p:cNvSpPr txBox="1"/>
          <p:nvPr/>
        </p:nvSpPr>
        <p:spPr>
          <a:xfrm>
            <a:off x="0" y="0"/>
            <a:ext cx="647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10.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животноводства получателей грантов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D6894C-986D-AE4A-60A2-DE644AB67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05651"/>
              </p:ext>
            </p:extLst>
          </p:nvPr>
        </p:nvGraphicFramePr>
        <p:xfrm>
          <a:off x="251520" y="276999"/>
          <a:ext cx="8784979" cy="3285652"/>
        </p:xfrm>
        <a:graphic>
          <a:graphicData uri="http://schemas.openxmlformats.org/drawingml/2006/table">
            <a:tbl>
              <a:tblPr/>
              <a:tblGrid>
                <a:gridCol w="572874">
                  <a:extLst>
                    <a:ext uri="{9D8B030D-6E8A-4147-A177-3AD203B41FA5}">
                      <a16:colId xmlns:a16="http://schemas.microsoft.com/office/drawing/2014/main" val="2799678960"/>
                    </a:ext>
                  </a:extLst>
                </a:gridCol>
                <a:gridCol w="540714">
                  <a:extLst>
                    <a:ext uri="{9D8B030D-6E8A-4147-A177-3AD203B41FA5}">
                      <a16:colId xmlns:a16="http://schemas.microsoft.com/office/drawing/2014/main" val="4099581177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4135874553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3575613579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916845557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1444132755"/>
                    </a:ext>
                  </a:extLst>
                </a:gridCol>
                <a:gridCol w="335221">
                  <a:extLst>
                    <a:ext uri="{9D8B030D-6E8A-4147-A177-3AD203B41FA5}">
                      <a16:colId xmlns:a16="http://schemas.microsoft.com/office/drawing/2014/main" val="3528738782"/>
                    </a:ext>
                  </a:extLst>
                </a:gridCol>
                <a:gridCol w="304152">
                  <a:extLst>
                    <a:ext uri="{9D8B030D-6E8A-4147-A177-3AD203B41FA5}">
                      <a16:colId xmlns:a16="http://schemas.microsoft.com/office/drawing/2014/main" val="2432825864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416125068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460996487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412850385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883554768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751233262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3051575454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242009426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3867139133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1596290347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04498822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463790121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688847360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13699296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715115128"/>
                    </a:ext>
                  </a:extLst>
                </a:gridCol>
                <a:gridCol w="572874">
                  <a:extLst>
                    <a:ext uri="{9D8B030D-6E8A-4147-A177-3AD203B41FA5}">
                      <a16:colId xmlns:a16="http://schemas.microsoft.com/office/drawing/2014/main" val="638266916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912143822"/>
                    </a:ext>
                  </a:extLst>
                </a:gridCol>
                <a:gridCol w="273627">
                  <a:extLst>
                    <a:ext uri="{9D8B030D-6E8A-4147-A177-3AD203B41FA5}">
                      <a16:colId xmlns:a16="http://schemas.microsoft.com/office/drawing/2014/main" val="3622322964"/>
                    </a:ext>
                  </a:extLst>
                </a:gridCol>
              </a:tblGrid>
              <a:tr h="43943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полу-чателя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520892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527391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направле-ния,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направле-ния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всего, голов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рыб-произво-дителей,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кроли-ков,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68280"/>
                  </a:ext>
                </a:extLst>
              </a:tr>
              <a:tr h="129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80331"/>
                  </a:ext>
                </a:extLst>
              </a:tr>
              <a:tr h="439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698804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29233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9035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7650E63-B679-F96E-E458-ECA73C196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36735"/>
              </p:ext>
            </p:extLst>
          </p:nvPr>
        </p:nvGraphicFramePr>
        <p:xfrm>
          <a:off x="251520" y="3717033"/>
          <a:ext cx="8784978" cy="2898423"/>
        </p:xfrm>
        <a:graphic>
          <a:graphicData uri="http://schemas.openxmlformats.org/drawingml/2006/table">
            <a:tbl>
              <a:tblPr/>
              <a:tblGrid>
                <a:gridCol w="686980">
                  <a:extLst>
                    <a:ext uri="{9D8B030D-6E8A-4147-A177-3AD203B41FA5}">
                      <a16:colId xmlns:a16="http://schemas.microsoft.com/office/drawing/2014/main" val="2485234932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93781195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694352883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2762256240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3136289281"/>
                    </a:ext>
                  </a:extLst>
                </a:gridCol>
                <a:gridCol w="555597">
                  <a:extLst>
                    <a:ext uri="{9D8B030D-6E8A-4147-A177-3AD203B41FA5}">
                      <a16:colId xmlns:a16="http://schemas.microsoft.com/office/drawing/2014/main" val="2134405055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888753892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1920712379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515988617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1967347327"/>
                    </a:ext>
                  </a:extLst>
                </a:gridCol>
                <a:gridCol w="463434">
                  <a:extLst>
                    <a:ext uri="{9D8B030D-6E8A-4147-A177-3AD203B41FA5}">
                      <a16:colId xmlns:a16="http://schemas.microsoft.com/office/drawing/2014/main" val="2966454167"/>
                    </a:ext>
                  </a:extLst>
                </a:gridCol>
                <a:gridCol w="462781">
                  <a:extLst>
                    <a:ext uri="{9D8B030D-6E8A-4147-A177-3AD203B41FA5}">
                      <a16:colId xmlns:a16="http://schemas.microsoft.com/office/drawing/2014/main" val="879361455"/>
                    </a:ext>
                  </a:extLst>
                </a:gridCol>
                <a:gridCol w="686980">
                  <a:extLst>
                    <a:ext uri="{9D8B030D-6E8A-4147-A177-3AD203B41FA5}">
                      <a16:colId xmlns:a16="http://schemas.microsoft.com/office/drawing/2014/main" val="4245860774"/>
                    </a:ext>
                  </a:extLst>
                </a:gridCol>
                <a:gridCol w="372577">
                  <a:extLst>
                    <a:ext uri="{9D8B030D-6E8A-4147-A177-3AD203B41FA5}">
                      <a16:colId xmlns:a16="http://schemas.microsoft.com/office/drawing/2014/main" val="153509036"/>
                    </a:ext>
                  </a:extLst>
                </a:gridCol>
                <a:gridCol w="737965">
                  <a:extLst>
                    <a:ext uri="{9D8B030D-6E8A-4147-A177-3AD203B41FA5}">
                      <a16:colId xmlns:a16="http://schemas.microsoft.com/office/drawing/2014/main" val="3441858459"/>
                    </a:ext>
                  </a:extLst>
                </a:gridCol>
              </a:tblGrid>
              <a:tr h="4301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62596"/>
                  </a:ext>
                </a:extLst>
              </a:tr>
              <a:tr h="27131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12597"/>
                  </a:ext>
                </a:extLst>
              </a:tr>
              <a:tr h="430131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9456"/>
                  </a:ext>
                </a:extLst>
              </a:tr>
              <a:tr h="3176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9272"/>
                  </a:ext>
                </a:extLst>
              </a:tr>
              <a:tr h="90658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101051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783400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47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59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B3935-D053-C1E1-62FC-DE54B738F46E}"/>
              </a:ext>
            </a:extLst>
          </p:cNvPr>
          <p:cNvSpPr txBox="1"/>
          <p:nvPr/>
        </p:nvSpPr>
        <p:spPr>
          <a:xfrm>
            <a:off x="1187624" y="692696"/>
            <a:ext cx="6696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___________      _____________________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(ИП Глава К(Ф)Х)                                                   (подпись)           (инициалы, фамилия)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М.П. </a:t>
            </a:r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(при наличии</a:t>
            </a:r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«___» _______________ 20__ г.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58029-2D97-1641-3060-D3623C55FBB5}"/>
              </a:ext>
            </a:extLst>
          </p:cNvPr>
          <p:cNvSpPr txBox="1"/>
          <p:nvPr/>
        </p:nvSpPr>
        <p:spPr>
          <a:xfrm>
            <a:off x="2915816" y="1993407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167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7B9A0F-BFA3-84E5-5167-AB5AB6D0F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536839"/>
              </p:ext>
            </p:extLst>
          </p:nvPr>
        </p:nvGraphicFramePr>
        <p:xfrm>
          <a:off x="390364" y="450974"/>
          <a:ext cx="8363272" cy="2110002"/>
        </p:xfrm>
        <a:graphic>
          <a:graphicData uri="http://schemas.openxmlformats.org/drawingml/2006/table">
            <a:tbl>
              <a:tblPr/>
              <a:tblGrid>
                <a:gridCol w="8363272">
                  <a:extLst>
                    <a:ext uri="{9D8B030D-6E8A-4147-A177-3AD203B41FA5}">
                      <a16:colId xmlns:a16="http://schemas.microsoft.com/office/drawing/2014/main" val="4179508136"/>
                    </a:ext>
                  </a:extLst>
                </a:gridCol>
              </a:tblGrid>
              <a:tr h="474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сдают </a:t>
                      </a:r>
                      <a:r>
                        <a:rPr lang="ru-RU" sz="1600" b="1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грантовики</a:t>
                      </a: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50795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июля 2024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652220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63607CE-B88D-1276-DC83-B51C5774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912768" cy="32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69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8DBFA6-B124-8F4E-8FC3-27E05E59317E}"/>
              </a:ext>
            </a:extLst>
          </p:cNvPr>
          <p:cNvSpPr txBox="1"/>
          <p:nvPr/>
        </p:nvSpPr>
        <p:spPr>
          <a:xfrm>
            <a:off x="6796815" y="17044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5 к Соглашению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31.03.2024 N30-2024-000111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0EC4600-89A7-A940-F125-B726D607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390290"/>
              </p:ext>
            </p:extLst>
          </p:nvPr>
        </p:nvGraphicFramePr>
        <p:xfrm>
          <a:off x="107504" y="478709"/>
          <a:ext cx="8928992" cy="6356051"/>
        </p:xfrm>
        <a:graphic>
          <a:graphicData uri="http://schemas.openxmlformats.org/drawingml/2006/table">
            <a:tbl>
              <a:tblPr/>
              <a:tblGrid>
                <a:gridCol w="1804747">
                  <a:extLst>
                    <a:ext uri="{9D8B030D-6E8A-4147-A177-3AD203B41FA5}">
                      <a16:colId xmlns:a16="http://schemas.microsoft.com/office/drawing/2014/main" val="2952242306"/>
                    </a:ext>
                  </a:extLst>
                </a:gridCol>
                <a:gridCol w="139469">
                  <a:extLst>
                    <a:ext uri="{9D8B030D-6E8A-4147-A177-3AD203B41FA5}">
                      <a16:colId xmlns:a16="http://schemas.microsoft.com/office/drawing/2014/main" val="653210285"/>
                    </a:ext>
                  </a:extLst>
                </a:gridCol>
                <a:gridCol w="4489560">
                  <a:extLst>
                    <a:ext uri="{9D8B030D-6E8A-4147-A177-3AD203B41FA5}">
                      <a16:colId xmlns:a16="http://schemas.microsoft.com/office/drawing/2014/main" val="1054273871"/>
                    </a:ext>
                  </a:extLst>
                </a:gridCol>
                <a:gridCol w="323391">
                  <a:extLst>
                    <a:ext uri="{9D8B030D-6E8A-4147-A177-3AD203B41FA5}">
                      <a16:colId xmlns:a16="http://schemas.microsoft.com/office/drawing/2014/main" val="2334519769"/>
                    </a:ext>
                  </a:extLst>
                </a:gridCol>
                <a:gridCol w="947689">
                  <a:extLst>
                    <a:ext uri="{9D8B030D-6E8A-4147-A177-3AD203B41FA5}">
                      <a16:colId xmlns:a16="http://schemas.microsoft.com/office/drawing/2014/main" val="41132892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79367075"/>
                    </a:ext>
                  </a:extLst>
                </a:gridCol>
              </a:tblGrid>
              <a:tr h="474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348425"/>
                  </a:ext>
                </a:extLst>
              </a:tr>
              <a:tr h="27496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июля 2024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34810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9184" marR="29184" marT="48012" marB="480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96616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01.07.2024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651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547428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предприниматель Иванов Иван Иванович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5162081560007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4787"/>
                  </a:ext>
                </a:extLst>
              </a:tr>
              <a:tr h="994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субъекта Российской Федерации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Кировской области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335884"/>
                  </a:ext>
                </a:extLst>
              </a:tr>
              <a:tr h="117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элемента государственной программы (федерального проекта) </a:t>
                      </a:r>
                      <a:r>
                        <a:rPr lang="ru-RU" sz="12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&lt;3&gt; Указывается в случае, если Субсидия предоставляется в целях достижения результатов (выполнения мероприятий) структурных элементов государственной программы (результатов федерального проекта). В кодовой зоне указываются 4 и 5 разряды целевой статьи рас"/>
                        </a:rPr>
                        <a:t>&lt;3&gt;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95170"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830501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субсидии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«</a:t>
                      </a:r>
                      <a:r>
                        <a:rPr lang="ru-RU" sz="12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Агростартап</a:t>
                      </a: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из областного бюджета на создание и (или) развитие хозяйств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5106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30-2024-000111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31885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31.03.2024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346197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990133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DA0DBF7-0095-C9EF-231B-10BBFEA6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" y="1563688"/>
            <a:ext cx="9608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41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70B54B5-521F-EB26-62E3-CF35FF089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64093"/>
              </p:ext>
            </p:extLst>
          </p:nvPr>
        </p:nvGraphicFramePr>
        <p:xfrm>
          <a:off x="251520" y="116632"/>
          <a:ext cx="8712968" cy="6559513"/>
        </p:xfrm>
        <a:graphic>
          <a:graphicData uri="http://schemas.openxmlformats.org/drawingml/2006/table">
            <a:tbl>
              <a:tblPr/>
              <a:tblGrid>
                <a:gridCol w="1426851">
                  <a:extLst>
                    <a:ext uri="{9D8B030D-6E8A-4147-A177-3AD203B41FA5}">
                      <a16:colId xmlns:a16="http://schemas.microsoft.com/office/drawing/2014/main" val="1842030083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4056076181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2932252664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1065623282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3073026148"/>
                    </a:ext>
                  </a:extLst>
                </a:gridCol>
                <a:gridCol w="464874">
                  <a:extLst>
                    <a:ext uri="{9D8B030D-6E8A-4147-A177-3AD203B41FA5}">
                      <a16:colId xmlns:a16="http://schemas.microsoft.com/office/drawing/2014/main" val="266959809"/>
                    </a:ext>
                  </a:extLst>
                </a:gridCol>
                <a:gridCol w="541897">
                  <a:extLst>
                    <a:ext uri="{9D8B030D-6E8A-4147-A177-3AD203B41FA5}">
                      <a16:colId xmlns:a16="http://schemas.microsoft.com/office/drawing/2014/main" val="30706359"/>
                    </a:ext>
                  </a:extLst>
                </a:gridCol>
                <a:gridCol w="774607">
                  <a:extLst>
                    <a:ext uri="{9D8B030D-6E8A-4147-A177-3AD203B41FA5}">
                      <a16:colId xmlns:a16="http://schemas.microsoft.com/office/drawing/2014/main" val="1093615073"/>
                    </a:ext>
                  </a:extLst>
                </a:gridCol>
                <a:gridCol w="1006225">
                  <a:extLst>
                    <a:ext uri="{9D8B030D-6E8A-4147-A177-3AD203B41FA5}">
                      <a16:colId xmlns:a16="http://schemas.microsoft.com/office/drawing/2014/main" val="224315144"/>
                    </a:ext>
                  </a:extLst>
                </a:gridCol>
                <a:gridCol w="1083795">
                  <a:extLst>
                    <a:ext uri="{9D8B030D-6E8A-4147-A177-3AD203B41FA5}">
                      <a16:colId xmlns:a16="http://schemas.microsoft.com/office/drawing/2014/main" val="2802611277"/>
                    </a:ext>
                  </a:extLst>
                </a:gridCol>
                <a:gridCol w="697038">
                  <a:extLst>
                    <a:ext uri="{9D8B030D-6E8A-4147-A177-3AD203B41FA5}">
                      <a16:colId xmlns:a16="http://schemas.microsoft.com/office/drawing/2014/main" val="798092507"/>
                    </a:ext>
                  </a:extLst>
                </a:gridCol>
                <a:gridCol w="698677">
                  <a:extLst>
                    <a:ext uri="{9D8B030D-6E8A-4147-A177-3AD203B41FA5}">
                      <a16:colId xmlns:a16="http://schemas.microsoft.com/office/drawing/2014/main" val="2818703556"/>
                    </a:ext>
                  </a:extLst>
                </a:gridCol>
              </a:tblGrid>
              <a:tr h="50883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Субсидии, контрольные точки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достижения (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дд.мм.гггг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237057"/>
                  </a:ext>
                </a:extLst>
              </a:tr>
              <a:tr h="508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ОКЕИ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(прогнозный)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596438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187589"/>
                  </a:ext>
                </a:extLst>
              </a:tr>
              <a:tr h="727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63394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34891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145310"/>
                  </a:ext>
                </a:extLst>
              </a:tr>
              <a:tr h="1193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1.1.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Фактическая дата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1259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76327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686459"/>
                  </a:ext>
                </a:extLst>
              </a:tr>
              <a:tr h="859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1.2.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Прогнозная 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92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5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BA11DA-3E40-A132-C44E-A9BC11D90E30}"/>
              </a:ext>
            </a:extLst>
          </p:cNvPr>
          <p:cNvSpPr txBox="1"/>
          <p:nvPr/>
        </p:nvSpPr>
        <p:spPr>
          <a:xfrm>
            <a:off x="467544" y="2348880"/>
            <a:ext cx="83529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effectLst/>
                <a:highlight>
                  <a:srgbClr val="F9F8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Видеоинструкции к просмотру: </a:t>
            </a:r>
          </a:p>
          <a:p>
            <a:pPr algn="ctr"/>
            <a:endParaRPr lang="ru-RU" sz="2000" b="1" i="0" dirty="0">
              <a:solidFill>
                <a:srgbClr val="FF0000"/>
              </a:solidFill>
              <a:effectLst/>
              <a:highlight>
                <a:srgbClr val="F9F8F4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2"/>
              </a:rPr>
              <a:t>1. Заполнение единого листа показателей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3"/>
              </a:rPr>
              <a:t>2. Заявка на доступ СХТП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3. Личный кабинет СХТП в системе 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5"/>
              </a:rPr>
              <a:t>Модуль сбора отчетности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6"/>
              </a:rPr>
              <a:t>4. Проверка ФЛК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7"/>
              </a:rPr>
              <a:t>5. Электронная цифровая подпись в системе 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"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8"/>
              </a:rPr>
              <a:t>Модуль сбора отчетности"</a:t>
            </a: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39F61-FF92-21FF-1787-5C24D20E9E13}"/>
              </a:ext>
            </a:extLst>
          </p:cNvPr>
          <p:cNvSpPr txBox="1"/>
          <p:nvPr/>
        </p:nvSpPr>
        <p:spPr>
          <a:xfrm>
            <a:off x="123332" y="137338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https://yandex.ru/video/preview/8081606189094613247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3B7E0-9025-5B6B-2F30-8730EE135D95}"/>
              </a:ext>
            </a:extLst>
          </p:cNvPr>
          <p:cNvSpPr txBox="1"/>
          <p:nvPr/>
        </p:nvSpPr>
        <p:spPr>
          <a:xfrm>
            <a:off x="123332" y="357589"/>
            <a:ext cx="3728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Вебинар на тему "Единый лист показателей. Как работать в системе"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6EDFD-F852-EFFE-77A8-65682E0097E4}"/>
              </a:ext>
            </a:extLst>
          </p:cNvPr>
          <p:cNvSpPr txBox="1"/>
          <p:nvPr/>
        </p:nvSpPr>
        <p:spPr>
          <a:xfrm>
            <a:off x="5339685" y="137776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https://www.fond83.ru/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Руководство%20пользователя%20(СХТП).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24658-551C-CF0E-3AF2-9A32EB989D22}"/>
              </a:ext>
            </a:extLst>
          </p:cNvPr>
          <p:cNvSpPr txBox="1"/>
          <p:nvPr/>
        </p:nvSpPr>
        <p:spPr>
          <a:xfrm>
            <a:off x="5076056" y="357589"/>
            <a:ext cx="395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 пользователя по работе в системе «МОДУЛЬ СБОРА ОТЧЕТОСТИ»</a:t>
            </a:r>
          </a:p>
        </p:txBody>
      </p:sp>
    </p:spTree>
    <p:extLst>
      <p:ext uri="{BB962C8B-B14F-4D97-AF65-F5344CB8AC3E}">
        <p14:creationId xmlns:p14="http://schemas.microsoft.com/office/powerpoint/2010/main" val="1770872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D8565C-67D3-9C09-7527-E8AA3C16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74827"/>
              </p:ext>
            </p:extLst>
          </p:nvPr>
        </p:nvGraphicFramePr>
        <p:xfrm>
          <a:off x="611560" y="548680"/>
          <a:ext cx="8352928" cy="2391257"/>
        </p:xfrm>
        <a:graphic>
          <a:graphicData uri="http://schemas.openxmlformats.org/drawingml/2006/table">
            <a:tbl>
              <a:tblPr/>
              <a:tblGrid>
                <a:gridCol w="1651696">
                  <a:extLst>
                    <a:ext uri="{9D8B030D-6E8A-4147-A177-3AD203B41FA5}">
                      <a16:colId xmlns:a16="http://schemas.microsoft.com/office/drawing/2014/main" val="2746271793"/>
                    </a:ext>
                  </a:extLst>
                </a:gridCol>
                <a:gridCol w="336747">
                  <a:extLst>
                    <a:ext uri="{9D8B030D-6E8A-4147-A177-3AD203B41FA5}">
                      <a16:colId xmlns:a16="http://schemas.microsoft.com/office/drawing/2014/main" val="3423601785"/>
                    </a:ext>
                  </a:extLst>
                </a:gridCol>
                <a:gridCol w="1692682">
                  <a:extLst>
                    <a:ext uri="{9D8B030D-6E8A-4147-A177-3AD203B41FA5}">
                      <a16:colId xmlns:a16="http://schemas.microsoft.com/office/drawing/2014/main" val="3163858551"/>
                    </a:ext>
                  </a:extLst>
                </a:gridCol>
                <a:gridCol w="380203">
                  <a:extLst>
                    <a:ext uri="{9D8B030D-6E8A-4147-A177-3AD203B41FA5}">
                      <a16:colId xmlns:a16="http://schemas.microsoft.com/office/drawing/2014/main" val="2494571704"/>
                    </a:ext>
                  </a:extLst>
                </a:gridCol>
                <a:gridCol w="1822889">
                  <a:extLst>
                    <a:ext uri="{9D8B030D-6E8A-4147-A177-3AD203B41FA5}">
                      <a16:colId xmlns:a16="http://schemas.microsoft.com/office/drawing/2014/main" val="4016045862"/>
                    </a:ext>
                  </a:extLst>
                </a:gridCol>
                <a:gridCol w="435410">
                  <a:extLst>
                    <a:ext uri="{9D8B030D-6E8A-4147-A177-3AD203B41FA5}">
                      <a16:colId xmlns:a16="http://schemas.microsoft.com/office/drawing/2014/main" val="1014981646"/>
                    </a:ext>
                  </a:extLst>
                </a:gridCol>
                <a:gridCol w="2033301">
                  <a:extLst>
                    <a:ext uri="{9D8B030D-6E8A-4147-A177-3AD203B41FA5}">
                      <a16:colId xmlns:a16="http://schemas.microsoft.com/office/drawing/2014/main" val="2381073601"/>
                    </a:ext>
                  </a:extLst>
                </a:gridCol>
              </a:tblGrid>
              <a:tr h="43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ИП Глава КФХ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59467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161869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</a:p>
                  </a:txBody>
                  <a:tcPr marL="32000" marR="32000" marT="52645" marB="526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219132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54742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"09" июля 2024 г.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88106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55FB9B-C167-6C1D-CA13-AD14AE62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826" y="4333465"/>
            <a:ext cx="11261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(должность)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12C6B-CAA9-EDC4-DD7C-1AC96066328A}"/>
              </a:ext>
            </a:extLst>
          </p:cNvPr>
          <p:cNvSpPr txBox="1"/>
          <p:nvPr/>
        </p:nvSpPr>
        <p:spPr>
          <a:xfrm>
            <a:off x="899592" y="3759457"/>
            <a:ext cx="19545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Руководитель (уполномоченное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главного распорядителя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«__» ______ 20__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BEE76-14B4-5823-1FB6-2FD8D003DF9D}"/>
              </a:ext>
            </a:extLst>
          </p:cNvPr>
          <p:cNvSpPr txBox="1"/>
          <p:nvPr/>
        </p:nvSpPr>
        <p:spPr>
          <a:xfrm>
            <a:off x="3759517" y="4365104"/>
            <a:ext cx="11921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(наименование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главного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распорядителя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бюджетных средств)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5A23A-E97B-E56A-C4C7-A5B6600DD6A8}"/>
              </a:ext>
            </a:extLst>
          </p:cNvPr>
          <p:cNvSpPr txBox="1"/>
          <p:nvPr/>
        </p:nvSpPr>
        <p:spPr>
          <a:xfrm>
            <a:off x="7646497" y="4306140"/>
            <a:ext cx="1497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ru-RU" sz="1400" b="0" i="0" u="none" strike="noStrike" baseline="0" dirty="0" err="1">
                <a:latin typeface="Times New Roman" panose="02020603050405020304" pitchFamily="18" charset="0"/>
              </a:rPr>
              <a:t>расшифров</a:t>
            </a:r>
            <a:endParaRPr lang="ru-RU" sz="14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ка подписи)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B7B51-4F8D-AF63-532B-3637D3F42ABA}"/>
              </a:ext>
            </a:extLst>
          </p:cNvPr>
          <p:cNvSpPr txBox="1"/>
          <p:nvPr/>
        </p:nvSpPr>
        <p:spPr>
          <a:xfrm>
            <a:off x="6588224" y="4333465"/>
            <a:ext cx="112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Times New Roman" panose="02020603050405020304" pitchFamily="18" charset="0"/>
              </a:rPr>
              <a:t>(подпись)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C02A3-9D37-B8C9-A487-07A51ADF251F}"/>
              </a:ext>
            </a:extLst>
          </p:cNvPr>
          <p:cNvSpPr txBox="1"/>
          <p:nvPr/>
        </p:nvSpPr>
        <p:spPr>
          <a:xfrm>
            <a:off x="4003866" y="37782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527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75AD0D-99B0-3180-655B-E80D4951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6FBC4-5F6C-D6D2-4BA1-67B716763E7A}"/>
              </a:ext>
            </a:extLst>
          </p:cNvPr>
          <p:cNvSpPr txBox="1"/>
          <p:nvPr/>
        </p:nvSpPr>
        <p:spPr>
          <a:xfrm>
            <a:off x="0" y="19472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статье 29 Федерального закона от 06.12.2011 № 402-ФЗ «О бухгалтерском учёте», срок хранения бухгалтерских документов составляет:</a:t>
            </a:r>
          </a:p>
          <a:p>
            <a:pPr algn="ctr"/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учётные документы, регистры бухгалтерского учёта, бухгалтерская (финансовая) отчётность, аудиторские заключения о ней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отчётного года.</a:t>
            </a:r>
          </a:p>
          <a:p>
            <a:pPr algn="ctr">
              <a:buFont typeface="+mj-lt"/>
              <a:buAutoNum type="arabicPeriod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учётной политики, стандарты экономического субъекта, другие документы, связанные с организацией и ведением бухгалтерского учёта,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года, в котором они использовались для составления бухгалтерской (финансовой) отчётности в последний раз.</a:t>
            </a:r>
          </a:p>
          <a:p>
            <a:pPr algn="ctr"/>
            <a:endParaRPr lang="ru-RU" b="0" i="0" dirty="0">
              <a:effectLst/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субъект должен обеспечить безопасные условия хранения документов бухгалтерского учёта и их защиту от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1074465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857250"/>
            <a:ext cx="9144000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  <a:endParaRPr lang="en-US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u="sng" dirty="0" err="1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1875" b="1" u="sng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875" b="1" u="sng" dirty="0" err="1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55157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юрисконсульт, консультант: Черных Алёна Дмитриевна тел. 64-99-98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бухгалтер, консультант: Русских Татьяна Васильевна, тел. 64-01-91</a:t>
            </a:r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8993" y="5014105"/>
            <a:ext cx="5977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49" y="2969271"/>
            <a:ext cx="3074881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  <a:hlinkClick r:id="rId4"/>
              </a:rPr>
              <a:t>8-953-942-00-93</a:t>
            </a:r>
            <a:endParaRPr lang="ru-RU" sz="18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972" y="857250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17</a:t>
            </a:r>
            <a:endParaRPr lang="ru-RU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28E05-7321-6E9F-B832-D040EC25CB89}"/>
              </a:ext>
            </a:extLst>
          </p:cNvPr>
          <p:cNvSpPr txBox="1"/>
          <p:nvPr/>
        </p:nvSpPr>
        <p:spPr>
          <a:xfrm>
            <a:off x="0" y="116632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сокращения</a:t>
            </a: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–комплексная  информационная  система сбора  и  обработки  специализированной отчетности АПК.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–агропромышленный комплекс.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–модуль сбора отчетности.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ЕСИА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–единая   система   идентификации   и   аутентификации   в   инфраструктуре, обеспечивающей   информационно-технологическое   взаимодействие   информационных   систем, используемых для предоставления государственных и муниципальных услуг в электронной форме.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ОУ АПК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–орган управления АПК.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BBE-329C-4498-F965-F8D4347F532F}"/>
              </a:ext>
            </a:extLst>
          </p:cNvPr>
          <p:cNvSpPr txBox="1"/>
          <p:nvPr/>
        </p:nvSpPr>
        <p:spPr>
          <a:xfrm>
            <a:off x="755576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Авторизация и доступ к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СистемеСтартовая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страница входа в Систему располагается по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ссылке: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hlinkClick r:id="rId2"/>
              </a:rPr>
              <a:t>https://digital-platform.mcx.ru/</a:t>
            </a:r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Войти в Систему через Госуслуги (ЕСИА).</a:t>
            </a:r>
            <a:b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</a:br>
            <a:endParaRPr lang="ru-RU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572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05BF1-36EF-53C0-EA26-53C3C0B89C00}"/>
              </a:ext>
            </a:extLst>
          </p:cNvPr>
          <p:cNvSpPr txBox="1"/>
          <p:nvPr/>
        </p:nvSpPr>
        <p:spPr>
          <a:xfrm>
            <a:off x="539552" y="116632"/>
            <a:ext cx="7884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Вход с использованием ЕСИА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авторизации через ЕСИА (госуслуги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выбрать соответствующий вариант (логин и пароль на начальной странице при этом типе авторизации вводить не нужно):На открывшейся странице следует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ввестиданные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своего аккаунта на Госуслугах и нажать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накнопку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«Войти»: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CA903-DDC0-A9AC-97DA-826E4185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8" t="4119" r="37095" b="45085"/>
          <a:stretch/>
        </p:blipFill>
        <p:spPr>
          <a:xfrm>
            <a:off x="2267744" y="2204864"/>
            <a:ext cx="4824536" cy="41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97784-B159-10BE-707C-42BB1AC9A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"/>
          <a:stretch/>
        </p:blipFill>
        <p:spPr>
          <a:xfrm>
            <a:off x="35496" y="1052736"/>
            <a:ext cx="9001000" cy="51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171FE-C861-15C7-91E6-D38E64D7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5" y="980728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60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7153</Words>
  <Application>Microsoft Office PowerPoint</Application>
  <PresentationFormat>Экран (4:3)</PresentationFormat>
  <Paragraphs>2135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Courier New</vt:lpstr>
      <vt:lpstr>montserrat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Нормативно-правовые акты Министерства по формам отчетов </vt:lpstr>
      <vt:lpstr>Нормативно-правовые акты Министерства по формам отчетов </vt:lpstr>
      <vt:lpstr>Презентация PowerPoint</vt:lpstr>
      <vt:lpstr>Документы-основания для составления отчетности за 2024 г.: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государственной поддержки сельскохозяйственным потребительским кооперативам</dc:title>
  <dc:creator>Владелец</dc:creator>
  <cp:lastModifiedBy>Владелец</cp:lastModifiedBy>
  <cp:revision>498</cp:revision>
  <cp:lastPrinted>2024-06-19T13:04:16Z</cp:lastPrinted>
  <dcterms:created xsi:type="dcterms:W3CDTF">2019-09-09T09:44:44Z</dcterms:created>
  <dcterms:modified xsi:type="dcterms:W3CDTF">2024-06-20T11:09:40Z</dcterms:modified>
</cp:coreProperties>
</file>