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80" r:id="rId4"/>
    <p:sldId id="277" r:id="rId5"/>
    <p:sldId id="274" r:id="rId6"/>
    <p:sldId id="286" r:id="rId7"/>
    <p:sldId id="287" r:id="rId8"/>
    <p:sldId id="288" r:id="rId9"/>
    <p:sldId id="261" r:id="rId10"/>
    <p:sldId id="284" r:id="rId11"/>
    <p:sldId id="285" r:id="rId12"/>
    <p:sldId id="263" r:id="rId13"/>
    <p:sldId id="264" r:id="rId14"/>
    <p:sldId id="265" r:id="rId15"/>
    <p:sldId id="271" r:id="rId16"/>
    <p:sldId id="272" r:id="rId17"/>
    <p:sldId id="270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7274&amp;dst=100470&amp;field=134&amp;date=02.12.2021" TargetMode="External"/><Relationship Id="rId2" Type="http://schemas.openxmlformats.org/officeDocument/2006/relationships/hyperlink" Target="https://login.consultant.ru/link/?req=doc&amp;base=LAW&amp;n=47274&amp;dst=100019&amp;field=134&amp;date=02.12.202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ogin.consultant.ru/link/?req=doc&amp;base=LAW&amp;n=426999&amp;date=17.05.2023&amp;dst=100008&amp;field=13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RLAW240&amp;n=207776&amp;date=17.05.2023&amp;dst=100231&amp;field=134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leverkirov@mail.ru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1%D1%89%D0%B5%D1%80%D0%BE%D1%81%D1%81%D0%B8%D0%B9%D1%81%D0%BA%D0%B8%D0%B5_%D0%BA%D0%BB%D0%B0%D1%81%D1%81%D0%B8%D1%84%D0%B8%D0%BA%D0%B0%D1%82%D0%BE%D1%80%D1%8B_%D1%82%D0%B5%D1%85%D0%BD%D0%B8%D0%BA%D0%BE-%D1%8D%D0%BA%D0%BE%D0%BD%D0%BE%D0%BC%D0%B8%D1%87%D0%B5%D1%81%D0%BA%D0%BE%D0%B9_%D0%B8_%D1%81%D0%BE%D1%86%D0%B8%D0%B0%D0%BB%D1%8C%D0%BD%D0%BE%D0%B9_%D0%B8%D0%BD%D1%84%D0%BE%D1%80%D0%BC%D0%B0%D1%86%D0%B8%D0%B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eg.open.ru/gosposhlina-za-registraciyu-ip.do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oskey.ru/map/" TargetMode="External"/><Relationship Id="rId13" Type="http://schemas.openxmlformats.org/officeDocument/2006/relationships/hyperlink" Target="https://www.gosuslugi.ru/help/faq/esignature/3663" TargetMode="External"/><Relationship Id="rId3" Type="http://schemas.openxmlformats.org/officeDocument/2006/relationships/hyperlink" Target="http://www.consultant.ru/document/cons_doc_LAW_112701/" TargetMode="External"/><Relationship Id="rId7" Type="http://schemas.openxmlformats.org/officeDocument/2006/relationships/hyperlink" Target="https://www.gosuslugi.ru/ebs_verification" TargetMode="External"/><Relationship Id="rId12" Type="http://schemas.openxmlformats.org/officeDocument/2006/relationships/hyperlink" Target="https://digital.gov.ru/ru/activity/govservices/certification_authority/" TargetMode="External"/><Relationship Id="rId2" Type="http://schemas.openxmlformats.org/officeDocument/2006/relationships/hyperlink" Target="https://tensor.ru/uc/ep/vidy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suslugi.ru/600101/1/form" TargetMode="External"/><Relationship Id="rId11" Type="http://schemas.openxmlformats.org/officeDocument/2006/relationships/hyperlink" Target="https://partners.gosuslugi.ru/catalog/goskey" TargetMode="External"/><Relationship Id="rId5" Type="http://schemas.openxmlformats.org/officeDocument/2006/relationships/hyperlink" Target="https://www.gosuslugi.ru/help/faq/state_key/174540" TargetMode="External"/><Relationship Id="rId10" Type="http://schemas.openxmlformats.org/officeDocument/2006/relationships/hyperlink" Target="https://www.gosuslugi.ru/help/faq/state_key/55503" TargetMode="External"/><Relationship Id="rId4" Type="http://schemas.openxmlformats.org/officeDocument/2006/relationships/hyperlink" Target="https://www.gosuslugi.ru/goskey" TargetMode="External"/><Relationship Id="rId9" Type="http://schemas.openxmlformats.org/officeDocument/2006/relationships/hyperlink" Target="https://www.gosuslugi.ru/600373/1/for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oskey.ru/map/" TargetMode="External"/><Relationship Id="rId13" Type="http://schemas.openxmlformats.org/officeDocument/2006/relationships/hyperlink" Target="https://www.gosuslugi.ru/600373/1/form" TargetMode="External"/><Relationship Id="rId3" Type="http://schemas.openxmlformats.org/officeDocument/2006/relationships/hyperlink" Target="https://www.gosuslugi.ru/help/faq/popular/2" TargetMode="External"/><Relationship Id="rId7" Type="http://schemas.openxmlformats.org/officeDocument/2006/relationships/hyperlink" Target="https://www.gosuslugi.ru/ebs_verification" TargetMode="External"/><Relationship Id="rId12" Type="http://schemas.openxmlformats.org/officeDocument/2006/relationships/hyperlink" Target="https://apps.rustore.ru/app/ru.gosuslugi.goskey" TargetMode="External"/><Relationship Id="rId2" Type="http://schemas.openxmlformats.org/officeDocument/2006/relationships/hyperlink" Target="https://www.gosuslugi.ru/help/faq/login/206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suslugi.ru/600101/1/form" TargetMode="External"/><Relationship Id="rId11" Type="http://schemas.openxmlformats.org/officeDocument/2006/relationships/hyperlink" Target="https://appgallery.huawei.com/#/app/C104297607" TargetMode="External"/><Relationship Id="rId5" Type="http://schemas.openxmlformats.org/officeDocument/2006/relationships/hyperlink" Target="https://lk.gosuslugi.ru/settings/account" TargetMode="External"/><Relationship Id="rId15" Type="http://schemas.openxmlformats.org/officeDocument/2006/relationships/hyperlink" Target="https://partners.gosuslugi.ru/catalog/goskey" TargetMode="External"/><Relationship Id="rId10" Type="http://schemas.openxmlformats.org/officeDocument/2006/relationships/hyperlink" Target="https://apps.apple.com/ru/app/id1566096745" TargetMode="External"/><Relationship Id="rId4" Type="http://schemas.openxmlformats.org/officeDocument/2006/relationships/hyperlink" Target="https://lk.gosuslugi.ru/profile/personal" TargetMode="External"/><Relationship Id="rId9" Type="http://schemas.openxmlformats.org/officeDocument/2006/relationships/hyperlink" Target="https://play.google.com/store/apps/details?id=ru.gosuslugi.goskey" TargetMode="External"/><Relationship Id="rId14" Type="http://schemas.openxmlformats.org/officeDocument/2006/relationships/hyperlink" Target="https://www.gosuslugi.ru/help/faq/state_key/5550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#Par253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491880" y="623731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Киров 2024</a:t>
            </a:r>
          </a:p>
        </p:txBody>
      </p:sp>
      <p:pic>
        <p:nvPicPr>
          <p:cNvPr id="38915" name="Picture 3" descr="http://dsx-kirov.ru/images/header-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946" y="176840"/>
            <a:ext cx="1165738" cy="1162207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979712" y="316055"/>
            <a:ext cx="388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</p:txBody>
      </p:sp>
      <p:pic>
        <p:nvPicPr>
          <p:cNvPr id="12" name="Picture 812" descr="https://static1.bigstockphoto.com/1/7/2/large1500/271970413.jpg"/>
          <p:cNvPicPr>
            <a:picLocks noChangeAspect="1" noChangeArrowheads="1"/>
          </p:cNvPicPr>
          <p:nvPr/>
        </p:nvPicPr>
        <p:blipFill>
          <a:blip r:embed="rId3" cstate="print"/>
          <a:srcRect r="-89" b="10042"/>
          <a:stretch>
            <a:fillRect/>
          </a:stretch>
        </p:blipFill>
        <p:spPr bwMode="auto">
          <a:xfrm>
            <a:off x="7884368" y="235328"/>
            <a:ext cx="1008112" cy="83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2638" y="1601592"/>
            <a:ext cx="6659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Памятка </a:t>
            </a:r>
            <a:r>
              <a:rPr lang="ru-RU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грантовику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победителю в конкурсе</a:t>
            </a:r>
          </a:p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Агростартап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 что дальше?!»</a:t>
            </a:r>
          </a:p>
        </p:txBody>
      </p:sp>
      <p:pic>
        <p:nvPicPr>
          <p:cNvPr id="1026" name="Picture 2" descr="https://familystr.com/wp-content/uploads/2019/04/izo-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3973" y="3895666"/>
            <a:ext cx="2908489" cy="1938992"/>
          </a:xfrm>
          <a:prstGeom prst="rect">
            <a:avLst/>
          </a:prstGeom>
          <a:noFill/>
        </p:spPr>
      </p:pic>
      <p:pic>
        <p:nvPicPr>
          <p:cNvPr id="11" name="Рисунок 10" descr="https://my-clothing-shop.ru/pictures/102343769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36985">
            <a:off x="3685106" y="4005390"/>
            <a:ext cx="948498" cy="51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cf2.ppt-online.org/files2/slide/k/ktOFQRVnCof83GqvIcXw5sM2iN10zdEZubLKep/slide-2.jpg"/>
          <p:cNvPicPr/>
          <p:nvPr/>
        </p:nvPicPr>
        <p:blipFill>
          <a:blip r:embed="rId6" cstate="print"/>
          <a:srcRect l="4251" t="1071" r="62446" b="52500"/>
          <a:stretch>
            <a:fillRect/>
          </a:stretch>
        </p:blipFill>
        <p:spPr bwMode="auto">
          <a:xfrm>
            <a:off x="6623720" y="1830016"/>
            <a:ext cx="19442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lki-rt.ru/images/uploads/news/2019/9/16/99537f780258decb97f33be5f32a9cb1.jpg"/>
          <p:cNvPicPr/>
          <p:nvPr/>
        </p:nvPicPr>
        <p:blipFill>
          <a:blip r:embed="rId7" cstate="print"/>
          <a:srcRect l="25913" t="16466" r="34201" b="8925"/>
          <a:stretch>
            <a:fillRect/>
          </a:stretch>
        </p:blipFill>
        <p:spPr bwMode="auto">
          <a:xfrm>
            <a:off x="7452320" y="4653136"/>
            <a:ext cx="169168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ic.pics.livejournal.com/olgaboyko/62420786/227858/227858_900.jpg"/>
          <p:cNvPicPr>
            <a:picLocks noChangeAspect="1" noChangeArrowheads="1"/>
          </p:cNvPicPr>
          <p:nvPr/>
        </p:nvPicPr>
        <p:blipFill>
          <a:blip r:embed="rId8" cstate="print"/>
          <a:srcRect t="6720" r="1721" b="6761"/>
          <a:stretch>
            <a:fillRect/>
          </a:stretch>
        </p:blipFill>
        <p:spPr bwMode="auto">
          <a:xfrm>
            <a:off x="72639" y="4653136"/>
            <a:ext cx="1560643" cy="206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6678171"/>
      </p:ext>
    </p:extLst>
  </p:cSld>
  <p:clrMapOvr>
    <a:masterClrMapping/>
  </p:clrMapOvr>
  <p:transition advTm="4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П. 2.26 Постановления: 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Победитель конкурса имеет право внести изменения в бизнес-план не более 2 раз в течение периода реализации бизнес-плана в следующем порядке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Победитель конкурса направляет в конкурсную комиссию ходатайство о внесении изменений в бизнес-план, включающее обоснование необходимости предполагаемых изменений (далее - ходатайство), и актуализированный бизнес-план.</a:t>
            </a:r>
          </a:p>
          <a:p>
            <a:pPr marL="342900" indent="-3429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     Конкурсной комиссией в срок, не превышающий 60 календарных дней со дня поступления ходатайства, принимается решение о согласовании (об отказе в согласовании) изменений в бизнес-плане. </a:t>
            </a:r>
          </a:p>
          <a:p>
            <a:pPr marL="342900" indent="-3429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     Министерство направляет победителю конкурса письменное уведомление о решении, принятом по результатам рассмотрения ходатайства, в течение 5 рабочих дней после принятия конкурсной комиссией решения о возможности внесения изменений в бизнес-план или об отказе в согласовании изменений в бизнес-плане с нарочным (под подпись) или заказным письмом с уведомлением о вручении.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12779" t="20640" r="51853" b="13953"/>
          <a:stretch>
            <a:fillRect/>
          </a:stretch>
        </p:blipFill>
        <p:spPr bwMode="auto">
          <a:xfrm>
            <a:off x="683568" y="2708920"/>
            <a:ext cx="35283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21621" t="15116" r="50543" b="27765"/>
          <a:stretch>
            <a:fillRect/>
          </a:stretch>
        </p:blipFill>
        <p:spPr bwMode="auto">
          <a:xfrm>
            <a:off x="5436096" y="2780928"/>
            <a:ext cx="3096344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8856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П. 2.26 Постановления.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76672"/>
            <a:ext cx="87849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Победитель конкурса имеет право внести изменения 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плановые значения показателей деятельности - в случае их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недостижения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по итогам отчетного года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следующем порядке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Победитель конкурса в срок до 1 апреля года, следующего за отчетным годом, в котором значения показателей деятельности были не достигнуты, представляет в министерство письменное обоснование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недостижения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плановых показателей деятельности и проект бизнес-плана с уточненными значениями показателей деятельности.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Министерство в срок, не превышающий 30 календарных дней со дня получения письменного обоснования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недостижения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плановых показателей деятельности, рассматривает, оценивает исполнение значений плановых показателей деятельности по методике и в порядке, утвержденными правовым актом министерства, и принимает решение о необходимости внесения изменений в бизнес-план и в соглашение в случаях, установленных правовым актом министерства.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924944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Министерство направляет победителю конкурса письменное уведомление о решении, принятом по результатам рассмотрения письменного обоснования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недостижения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плановых показателей деятельности и проекта бизнес-плана, в течение 5 рабочих дней после принятия министерством решения о возможности внесения изменений в плановые значения показателей деятельности в бизнес-плане и в соглашении или об отказе в согласовании изменений в плановых значениях показателей деятельности в бизнес-плане и в соглашении с нарочным (под подпись) или заказным письмом с уведомлением о вручении.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Победитель конкурса представляет актуализированный бизнес-план в министерство в срок, не превышающий 60 календарных дней со дня получения решения о возможности внесения изменений в плановые значения показателей деятельности в бизнес-плане и в соглашении.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Министерство в срок не позднее 10 рабочих дней со дня получения актуализированного бизнес-плана от победителя конкурса готовит проект дополнительного соглашения к соглашению, предусматривающий изменения в плановых значениях показателей деятельности в бизнес-плане победителя конкурса.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 Победитель конкурса заключает с министерством дополнительное соглашение к соглашению в течение 20 рабочих дней со дня получения министерством актуализированного бизнес-плана от победителя конкурса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0"/>
            <a:ext cx="47715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ОТЧЕТНОСТЬ в течении 5 лет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Победитель конкурса представляет в министерство: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980728"/>
            <a:ext cx="59401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отчет о финансово-экономическом состоянии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победителя конкурса, получившего грантовую поддержку в рамках регионального проекта "Акселерация субъектов малого и среднего предпринимательства в Кировской области", по формам (в том числе в электронном формате), утверждаемым правовым актом министерства,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срок до 20-го числа квартала, следующего за отчетным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256490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отчет о достижении значений результатов предоставления гранта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 форме, предусмотренной типовой формой соглашения, установленной Министерством финансов Российской Федерации, </a:t>
            </a:r>
            <a:r>
              <a:rPr lang="ru-RU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 раз в полугодие, не позднее 10-го календарного дня месяца, следующего за отчетным периодом, за отчетный год - не позднее 15 января года, следующего за отчетным периодом.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49170" y="5846803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>В случае если победитель конкурса планирует направить не менее 25% и не более 50% средств гранта на формирование неделимого фонда кооператива, кооператив представляет в министерство отчет о результатах своей деятельности по форме, установленной правовым актом министерства, в срок до 10 января года, следующего за отчетным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630267-D986-7CCD-9135-E3FDBB40D022}"/>
              </a:ext>
            </a:extLst>
          </p:cNvPr>
          <p:cNvSpPr txBox="1"/>
          <p:nvPr/>
        </p:nvSpPr>
        <p:spPr>
          <a:xfrm>
            <a:off x="107504" y="4564814"/>
            <a:ext cx="46213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i="0" u="none" strike="noStrike" baseline="0" dirty="0">
                <a:latin typeface="Times New Roman" panose="02020603050405020304" pitchFamily="18" charset="0"/>
              </a:rPr>
              <a:t>отчет о реализации плана мероприятий по достижению результатов предоставления Субсидии </a:t>
            </a:r>
            <a:r>
              <a:rPr lang="ru-RU" sz="1400" b="0" i="0" u="none" strike="noStrike" baseline="0" dirty="0">
                <a:latin typeface="Times New Roman" panose="02020603050405020304" pitchFamily="18" charset="0"/>
              </a:rPr>
              <a:t>(контрольных точек), </a:t>
            </a:r>
            <a:r>
              <a:rPr lang="ru-RU" sz="1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не позднее 10 рабочего дня, следующего за отчетным кварталом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Победитель конкурса в целях подтверждения выполнения обязательств, взятых на себя, представляет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в отдел реализации программ развития сельских территорий и малых форм хозяйствования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отчетность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по формам и в сроки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установленные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4.1 п. 4 Постановления, а также дополнительные документы и отчетность по перечню,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формам и в сроки, установленные соглашением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предоставлении гранта.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340768"/>
            <a:ext cx="87129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Победитель конкурса принимает новых постоянных работников в количестве, определенном соглашением, в следующие сроки: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случае принятия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одного постоянного рабо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тника - не позднее 15 декабря года получения гранта,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случае принятия второго и более постоянных работников в году, следующем за годом получения гранта, - не позднее срока использования гранта и представляет сведения о принятых новых постоянных работниках в Пенсионный фонд РФ в срок не позднее 15 календарных дней с даты принятия работника, но не позднее срока освоения гранта.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2924944"/>
            <a:ext cx="352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Перечень документов указан в соглашении: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3284984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копия трудовой книжки (копия титульного листа трудовой книжки и страницы с записью о приеме на работу) или основная информация о трудовой деятельности и трудовом стаже в форме электронного документа, подписанного усиленной квалифицированной электронной подписью, 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трудовой договор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приказ о приеме на работу в отношении каждого из работников, принимаемых в целях исполнения обязательства о принятии работников.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9592" y="4725144"/>
            <a:ext cx="6912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однократно не позднее одного месяца с даты принятия на работу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515719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копию формы по КНД 1151162 "Персонифицированные сведения о физических лицах", утверждаемой приказом Федеральной налоговой службы от 29.09.2022 № ЕД-7-11/878@, с отметкой о принятии налоговым органом,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 декабрь отчетного года один раз в год до 01 февраля ежегодно в течение пяти лет, начиная с года следующего за годом предоставления гранта.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188640"/>
            <a:ext cx="348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ПРИНИМАЕМ    РАБОТНИКА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277" y="156885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Работник пишет заявление о приеме на работу (свободная форма).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277" y="204706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400" dirty="0"/>
              <a:t>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Между работником и работодателем заключаем  трудовой договор (гл.10, разд.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часть 3 ТК РФ)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346" y="2704957"/>
            <a:ext cx="87182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Работодатель издает приказ о приеме на работу (по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"/>
              </a:rPr>
              <a:t>форме N Т-1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3"/>
              </a:rPr>
              <a:t>Указания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 ее заполнению утверждены Постановлением Госкомстата России от 05.01.2004 № 1. Применяйте указанную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"/>
              </a:rPr>
              <a:t>форму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для оформления приема на работу, если у вас не разработана собственная форма такого приказа).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575" y="37890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Работодатель вносит в трудовую книжку работника запись о приеме на работу на основании приказа или иного решения работодателя в срок, не позднее 5 рабочих дней.</a:t>
            </a:r>
          </a:p>
        </p:txBody>
      </p:sp>
      <p:sp>
        <p:nvSpPr>
          <p:cNvPr id="22530" name="AutoShape 2" descr="https://pechati61.ru/image/cache/catalog/image/cache/catalog/pictures/Staty/TKnijka-1000x10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pechati61.ru/image/cache/catalog/image/cache/catalog/pictures/Staty/TKnijka-1000x10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://rk.karelia.ru/wp-content/uploads/2020/02/hoie5htbhm8soosss8.jpg"/>
          <p:cNvPicPr>
            <a:picLocks noChangeAspect="1" noChangeArrowheads="1"/>
          </p:cNvPicPr>
          <p:nvPr/>
        </p:nvPicPr>
        <p:blipFill>
          <a:blip r:embed="rId4" cstate="print"/>
          <a:srcRect t="1310" r="33654"/>
          <a:stretch>
            <a:fillRect/>
          </a:stretch>
        </p:blipFill>
        <p:spPr bwMode="auto">
          <a:xfrm>
            <a:off x="5580112" y="4267251"/>
            <a:ext cx="2592288" cy="2569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Госдума ввела в УК понятия &quot;мобилизация&quot; и &quot;военное положение&quot;"/>
          <p:cNvPicPr>
            <a:picLocks noChangeAspect="1" noChangeArrowheads="1"/>
          </p:cNvPicPr>
          <p:nvPr/>
        </p:nvPicPr>
        <p:blipFill>
          <a:blip r:embed="rId2" cstate="print"/>
          <a:srcRect r="36790"/>
          <a:stretch>
            <a:fillRect/>
          </a:stretch>
        </p:blipFill>
        <p:spPr bwMode="auto">
          <a:xfrm>
            <a:off x="-1" y="0"/>
            <a:ext cx="2592145" cy="1772816"/>
          </a:xfrm>
          <a:prstGeom prst="rect">
            <a:avLst/>
          </a:prstGeom>
          <a:noFill/>
        </p:spPr>
      </p:pic>
      <p:pic>
        <p:nvPicPr>
          <p:cNvPr id="27652" name="Picture 4" descr="Частичная мобилизация в России: сколько будут платить призывника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"/>
            <a:ext cx="3059832" cy="17216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55776" y="0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случае если получателя гранта призвали на военную службу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мобилизации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Вооруженные Силы РФ в соответствии с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4"/>
              </a:rPr>
              <a:t>пунктом 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Указа Президента РФ от 21.09.2022 N 647 "Об объявлении частичной мобилизации в РФ" (далее - призыв на военную службу)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988840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министерство принимает одно из следующих решений: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276872"/>
            <a:ext cx="88204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признает бизнес-план завершенным в случае,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если средства гранта использованы в полном объеме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а в отношении получателя гранта в связи с призывом на военную службу осуществлена государственная регистрация прекращения деятельности в качестве ИП или государственная регистрация прекращения КФХ.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При этом получатель гранта освобождается от ответственности за </a:t>
            </a:r>
            <a:r>
              <a:rPr lang="ru-RU" sz="1400" u="sng" dirty="0" err="1">
                <a:latin typeface="Times New Roman" pitchFamily="18" charset="0"/>
                <a:cs typeface="Times New Roman" pitchFamily="18" charset="0"/>
              </a:rPr>
              <a:t>недостижение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 плановых показателей деятельности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429000"/>
            <a:ext cx="9036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обеспечивает возврат средств гранта в объеме неиспользованных средств гранта в случае,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если средства гранта не использованы или использованы не в полном объеме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а в отношении получателя гранта в связи с призывом на военную службу осуществлена государственная регистрация прекращения деятельности в качестве ИП или государственная регистрация прекращения КФХ. При этом бизнес-план признается завершенным, а получатель гранта освобождается от ответственности за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недостижение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плановых показателей деятельности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79715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Решение о признании бизнес-плана завершенным или об обеспечении возврата средств гранта в объеме неиспользованных средств гранта принимается министерством по соответствующему заявлению победителя конкурса при представлении им документа, подтверждающего факт мобилизации, и (или) в соответствии со сведениями о призыве на военную службу, полученными от призывной комиссии по мобилизации Кировской области (муниципального образования Кировской области), которой победитель конкурса призывался на военную службу.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Министерство в течение 5 рабочих дней после принятия соответствующего решения направляет получателю гранта письменное уведомление о принятом решении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случае призыва на военную службу главы КФХ - победителя конкурса или ИП, являющегося главой КФХ, - победителя конкурса в процессе реализации бизнес-плана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допускается замена такого главы КФХ или ИП, являющегося главой КФХ, в порядке, установленном законодательством РФ, что не влечет изменения (прекращения) статуса КФХ в качестве получателя гранта. При этом министерство вносит изменение в соглашение в части замены главы КФХ или ИП, являющегося главой КФХ. 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Дальнейшую реализацию бизнес-плана в соответствии с соглашением осуществляет новый глава КФХ или ИП, являющийся главой КФХ.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АМЭУ подготовила пояснения по порядку удостоверения форс-мажорных  обстоятельств – logist.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ТПП напоминает порядок выдачи заключений о форс-мажоре | Новости Саратова и  области — Информационное агентство &quot;Взгляд-инфо&quot;"/>
          <p:cNvPicPr>
            <a:picLocks noChangeAspect="1" noChangeArrowheads="1"/>
          </p:cNvPicPr>
          <p:nvPr/>
        </p:nvPicPr>
        <p:blipFill>
          <a:blip r:embed="rId2" cstate="print"/>
          <a:srcRect l="5721" r="6446"/>
          <a:stretch>
            <a:fillRect/>
          </a:stretch>
        </p:blipFill>
        <p:spPr bwMode="auto">
          <a:xfrm>
            <a:off x="0" y="0"/>
            <a:ext cx="2771800" cy="1775105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1918186"/>
            <a:ext cx="9144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6.1. Победитель конкурса в случае наступления обстоятельств непреодолимой силы, препятствующих освоению средств гранта в установленные сроки, в целях продления срока освоения гранта или части средств гранта представляет в министерство следующие документы: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6.1.1.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Ходатайство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продлении срока освоения гранта или части средств гранта с указанием непреодолимых при конкретных условиях обстоятельств и их влияния на невозможность освоения гранта в установленный срок.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6.1.2.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Сертификат, выданный Вятской торгово-промышленной палатой Кировской области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или иной документ, выданный компетентным органом, подтверждающий наступление обстоятельств непреодолимой силы.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6.2. Отдел организационной, кадровой и мобилизационной работы министерства регистрирует ходатайство в день его поступления и передает на рассмотрение в отдел реализации программ развития сельских территорий и малых форм хозяйствования министерства в установленном порядке.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6.3. Отдел реализации программ развития сельских территорий и малых форм хозяйствования министерства в течение 30 календарных дней: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6.3.1. Рассматривает документы, представленные победителем конкурса.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6.3.2. Готовит проект письма с информацией о согласовании продления срока освоения гранта или части средств гранта (но не более чем на 6 месяцев) или отказе в согласовании с рекомендацией о необходимости (отсутствием необходимости) внесения изменений в бизнес-план и представляет на подпись министру (заместителю министра).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6.3.3. Направляет победителю конкурса с нарочным (под подпись) или заказным письмом с уведомлением о вручении письмо о решении, принятом по результатам рассмотрения ходатайства.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6.3.4. Внесение изменений в бизнес-план осуществляется победителем конкурса в порядке, предусмотренном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подпунктом 2.26.1 подпункта 2.26 пункта 2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Порядка предоставления грантов.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0"/>
            <a:ext cx="6228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Представление и рассмотрение документов, подтверждающих наступление обстоятельств непреодолимой силы, в целях продления срока освоения гранта или части средств гранта осуществляются в следующем порядке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левер — Природа, флора - Stock Photo | #34518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 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(структурное подразделение  КОГБУ «ЦСХК «Клевера Нечерноземья»):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Киров, ул. Преображенская, 66,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215.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(8332) 64-02-56</a:t>
            </a:r>
          </a:p>
          <a:p>
            <a:pPr algn="ctr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u="sng" dirty="0" err="1">
                <a:latin typeface="Times New Roman" pitchFamily="18" charset="0"/>
                <a:cs typeface="Times New Roman" pitchFamily="18" charset="0"/>
                <a:hlinkClick r:id="rId3"/>
              </a:rPr>
              <a:t>kleverkirov</a:t>
            </a:r>
            <a:r>
              <a:rPr lang="ru-RU" sz="2500" b="1" u="sng" dirty="0"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2500" b="1" u="sng" dirty="0">
                <a:latin typeface="Times New Roman" pitchFamily="18" charset="0"/>
                <a:cs typeface="Times New Roman" pitchFamily="18" charset="0"/>
                <a:hlinkClick r:id="rId3"/>
              </a:rPr>
              <a:t>mail</a:t>
            </a:r>
            <a:r>
              <a:rPr lang="ru-RU" sz="2500" b="1" u="sng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500" b="1" u="sng" dirty="0" err="1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kleverkirov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3054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юрисконсульт, консультант: </a:t>
            </a:r>
          </a:p>
          <a:p>
            <a:pPr algn="ctr"/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Черных Алёна Дмитриевна тел. 64-99-98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бухгалтер, консультант: </a:t>
            </a:r>
          </a:p>
          <a:p>
            <a:pPr algn="ctr"/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Русских Татьяна Васильевна, тел. 64-01-91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6518" y="5542473"/>
            <a:ext cx="7902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 !!!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22" y="1124744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данной брошюре мы размещаем наиболее важную информацию, т.е. ключевые моменты, о которых подробно необходимо самим прочитать и изучить.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Поздравляем, Вы стали победителем конкурса «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Агростартап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из областного бюджета на создание и (или) развитие хозяйств.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397367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Постановление  Правительства Кировской области от 30.04.2021 № 224-П «О предоставлении грантов «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Агростартап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 из областного бюджета на создание и (или) развитие хозяйств» (далее – Постановление)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3789040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Распоряжение министерства сельского хозяйства и продовольствия Кировской области от 18.05.2021 № 49 «О представлении и рассмотрении документов для предоставления грантов «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Агростартап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 из областного бюджета на создание и (или) развитие хозяйств» (далее – Распоряжение).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64.userapi.com/impf/c639631/v639631890/2ee93/R36rPMdvrbw.jpg?size=604x604&amp;quality=96&amp;sign=cf78a6439c60a6e7410e534783057164&amp;type=album"/>
          <p:cNvPicPr>
            <a:picLocks noChangeAspect="1" noChangeArrowheads="1"/>
          </p:cNvPicPr>
          <p:nvPr/>
        </p:nvPicPr>
        <p:blipFill>
          <a:blip r:embed="rId2" cstate="print"/>
          <a:srcRect l="17484" t="22253" r="14168" b="3042"/>
          <a:stretch>
            <a:fillRect/>
          </a:stretch>
        </p:blipFill>
        <p:spPr bwMode="auto">
          <a:xfrm>
            <a:off x="0" y="1081567"/>
            <a:ext cx="2051720" cy="22425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62472" y="1515056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Пакет документов для регистрации гражданина в качестве индивидуального предпринимателя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- главы крестьянского (фермерского) хозяйства весьма скромный. Чтобы зарегистрировать ИП – глава КФХ, понадобится: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заявление о государственной регистрации индивидуального предпринимателя по форме Р 21001 (1 экземпляр);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квитанция об оплате пошлины за государственную регистрацию ИП (1 экз.);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копия основного документа, удостоверяющего личность: россияне копируют паспорт гражданина РФ, иностранцы предоставляют нотариальный перевод своего документа, а также копию вида на жительство или разрешения на временное пребывание в России</a:t>
            </a:r>
          </a:p>
          <a:p>
            <a:pPr algn="just">
              <a:buFont typeface="Wingdings" pitchFamily="2" charset="2"/>
              <a:buChar char="Ø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02981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заполнения заявления о государственной регистрации необходимо выбрать ОКВЭД - Общероссийский классификатор видов экономической деятельности - документ, входящий в состав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3" tooltip="Общероссийские классификаторы технико-экономической и социальной информации"/>
              </a:rPr>
              <a:t>общероссийских классификаторов технико-экономической и социальной информации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и содержащий статистические сведения, благодаря которым органы государственной власти могут понимать, чем занимается субъект предпринимательской деятельности.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093296"/>
            <a:ext cx="8820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так же, выбрать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дополнительные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ОКВЭДы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коды деятельность (по инициативе)</a:t>
            </a:r>
          </a:p>
        </p:txBody>
      </p:sp>
      <p:pic>
        <p:nvPicPr>
          <p:cNvPr id="8" name="Picture 4" descr="https://samsebeip.ru/wp-content/uploads/2019/07/1-zaglavnaja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2176" y="3861048"/>
            <a:ext cx="1871824" cy="124751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51720" y="520816"/>
            <a:ext cx="7020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п. 2.5.14.1 Постановления «В течение не более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30 календарных дней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после объявления победителем конкурсного отбора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осуществить государственную регистрацию крестьянского (фермерского) хозяйства,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органах Федеральной налоговой службы на территории Кировской области (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для граждан Российской Федерации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636204-8977-0F14-9713-905D6842CA5E}"/>
              </a:ext>
            </a:extLst>
          </p:cNvPr>
          <p:cNvSpPr/>
          <p:nvPr/>
        </p:nvSpPr>
        <p:spPr>
          <a:xfrm>
            <a:off x="107504" y="3662091"/>
            <a:ext cx="7057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Госпошлина за регистрацию ИП в 2024 году составляет 800 рублей. Оплачивать ее можно любым удобным способом: наличными, картой или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Оплатить госпошлину нужно до подачи регистрационных документов в инспекцию — налоговая может запросить квитанцию об оплате.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Но перед оплатой определитесь со способом, которым будете подавать документы, так как при подаче в электронном виде с ЭЦП, через МФЦ ,Госуслуги и на сайте ФНС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  <a:hlinkClick r:id="rId5"/>
              </a:rPr>
              <a:t>ИП регистрируется бесплатно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969579-5818-6B1D-F127-704C379D53C5}"/>
              </a:ext>
            </a:extLst>
          </p:cNvPr>
          <p:cNvSpPr txBox="1"/>
          <p:nvPr/>
        </p:nvSpPr>
        <p:spPr>
          <a:xfrm>
            <a:off x="323528" y="272261"/>
            <a:ext cx="14863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19675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940053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После получения уведомления от ИФНС о регистрации ИП глава КФХ открыть расчетный счет в любом банке, для оплаты за счет собственных средств не менее 10% стоимости приобретаемого имущества, выполняемых работ, указанных в бизнес-плане.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4970" y="2877305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Подать уведомление о переходе на ЕСХН вы можете вместе с пакетом документов для государственной регистрации вашей фирмы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У вас будет 30 дней на размышление, в течение которых можно отправить уведомление в налоговую инспекцию и применять ЕСХН со для создания фирмы.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985333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Сельхозпроизводители на ЕСХН, желающие воспользоваться правом на освобождение от уплаты НДС, должны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представить уведомление в налоговый орган по месту своего учета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Сделать они это могут как в бумажном виде, так и в электронном виде через оператора документооборота по ТКС.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5235" t="35756" r="37083" b="14535"/>
          <a:stretch>
            <a:fillRect/>
          </a:stretch>
        </p:blipFill>
        <p:spPr bwMode="auto">
          <a:xfrm>
            <a:off x="21341" y="3775720"/>
            <a:ext cx="4644008" cy="29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 l="16709" t="41279" r="33826" b="6966"/>
          <a:stretch>
            <a:fillRect/>
          </a:stretch>
        </p:blipFill>
        <p:spPr bwMode="auto">
          <a:xfrm>
            <a:off x="4736849" y="3769277"/>
            <a:ext cx="4427984" cy="306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49340B-D521-4F17-AACA-2AE944E2966F}"/>
              </a:ext>
            </a:extLst>
          </p:cNvPr>
          <p:cNvSpPr txBox="1"/>
          <p:nvPr/>
        </p:nvSpPr>
        <p:spPr>
          <a:xfrm>
            <a:off x="323528" y="272261"/>
            <a:ext cx="14863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 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167" y="620688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Оформляем усиленную квалифицированную электронную подпись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(УКЭП) — самый надежный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"/>
              </a:rPr>
              <a:t>вид электронной подписи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равносильный собственноручной подписи владельца (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3"/>
              </a:rPr>
              <a:t>Федеральный закон №63‑ФЗ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от 06.04.2011). Квалифицированной ЭЦП можно заверять любые электронные документы и отправлять их операторам электронных площадок, контрагентам, в госорганы или суд.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7483" y="6086905"/>
            <a:ext cx="4429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инициативе ИП глава КФХ может оформить печать.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91C250-2784-267C-79AC-12AB5214331D}"/>
              </a:ext>
            </a:extLst>
          </p:cNvPr>
          <p:cNvSpPr txBox="1"/>
          <p:nvPr/>
        </p:nvSpPr>
        <p:spPr>
          <a:xfrm>
            <a:off x="323528" y="272261"/>
            <a:ext cx="14863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C55CF-8C4A-5CD3-0F85-7271081A14C7}"/>
              </a:ext>
            </a:extLst>
          </p:cNvPr>
          <p:cNvSpPr txBox="1"/>
          <p:nvPr/>
        </p:nvSpPr>
        <p:spPr>
          <a:xfrm>
            <a:off x="407187" y="1608743"/>
            <a:ext cx="83529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подписывать документы с помощью УКЭП, нужно получить сертификат. Потребуется пройти дополнительную идентификацию личности</a:t>
            </a:r>
          </a:p>
          <a:p>
            <a:pPr algn="l" fontAlgn="base"/>
            <a:r>
              <a:rPr lang="ru-RU" sz="1200" b="1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сертификат УКЭП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 </a:t>
            </a: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 приложении «</a:t>
            </a:r>
            <a:r>
              <a:rPr lang="ru-RU" sz="1200" b="0" i="0" u="none" strike="noStrike" dirty="0" err="1">
                <a:solidFill>
                  <a:srgbClr val="0D4CD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Госключ</a:t>
            </a: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»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— только </a:t>
            </a: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для граждан РФ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Нужно подтвердить личность одним из способов: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действующим </a:t>
            </a: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загранпаспортом нового образца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и телефоном или планшетом с NFC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подтверждённой биометрией — если зарегистрированы </a:t>
            </a: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в Единой биометрической системе</a:t>
            </a:r>
            <a:endParaRPr lang="ru-RU" sz="1200" b="0" i="0" dirty="0">
              <a:solidFill>
                <a:srgbClr val="0B1F33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посетив </a:t>
            </a: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МФЦ или банк 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— потребуется паспорт РФ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 помощью такого сертификата можно подписывать документы: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отправленные вами в приложение самостоятельно </a:t>
            </a: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через услугу подписания документов</a:t>
            </a:r>
            <a:endParaRPr lang="ru-RU" sz="1200" b="0" i="0" dirty="0">
              <a:solidFill>
                <a:srgbClr val="0B1F33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необходимые для услуг на портале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заявления которых подписываются в «</a:t>
            </a:r>
            <a:r>
              <a:rPr lang="ru-RU" sz="1200" b="0" i="0" dirty="0" err="1">
                <a:solidFill>
                  <a:srgbClr val="0B1F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Госключе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отправленные вам </a:t>
            </a: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одной из внешних информационных систем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интегрированных с приложением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Платно </a:t>
            </a: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в аккредитованных удостоверяющих центрах (УЦ)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— для граждан РФ и иностранцев. Условия оформления, стоимость и список необходимых документов уточните в выбранном </a:t>
            </a:r>
            <a:r>
              <a:rPr lang="ru-RU" sz="1200" b="0" i="0" dirty="0" err="1">
                <a:solidFill>
                  <a:srgbClr val="0B1F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центреГосуслуги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работают не со всеми видами </a:t>
            </a: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носителей ключей УКЭП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Чтобы УЦ записал сертификат на нужный носитель, сообщите, что будете пользоваться подписью на портале. Носитель можно приобрести в УЦ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DE9BC2-BD73-21F9-4AB4-4CA7BD591E50}"/>
              </a:ext>
            </a:extLst>
          </p:cNvPr>
          <p:cNvSpPr txBox="1"/>
          <p:nvPr/>
        </p:nvSpPr>
        <p:spPr>
          <a:xfrm>
            <a:off x="4139952" y="4594151"/>
            <a:ext cx="46201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https://digital.gov.ru/ru/activity/govservices/certification_authority/</a:t>
            </a:r>
            <a:endParaRPr lang="ru-RU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8C4B3-CD07-DFF8-0AB1-ECB8DF905819}"/>
              </a:ext>
            </a:extLst>
          </p:cNvPr>
          <p:cNvSpPr txBox="1"/>
          <p:nvPr/>
        </p:nvSpPr>
        <p:spPr>
          <a:xfrm>
            <a:off x="415917" y="4602926"/>
            <a:ext cx="37240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аккредитованных удостоверяющих центров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1CAB2F-6FDD-F2AB-11DA-F9F51F901740}"/>
              </a:ext>
            </a:extLst>
          </p:cNvPr>
          <p:cNvSpPr txBox="1"/>
          <p:nvPr/>
        </p:nvSpPr>
        <p:spPr>
          <a:xfrm>
            <a:off x="395536" y="797510"/>
            <a:ext cx="856895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1200" b="1" i="0" dirty="0">
                <a:solidFill>
                  <a:srgbClr val="0B1F33"/>
                </a:solidFill>
                <a:effectLst/>
                <a:highlight>
                  <a:srgbClr val="FAFCFF"/>
                </a:highlight>
                <a:latin typeface="Lato" panose="020F0502020204030203" pitchFamily="34" charset="0"/>
              </a:rPr>
              <a:t>Как получить сертификат УКЭП в «</a:t>
            </a:r>
            <a:r>
              <a:rPr lang="ru-RU" sz="1200" b="1" i="0" dirty="0" err="1">
                <a:solidFill>
                  <a:srgbClr val="0B1F33"/>
                </a:solidFill>
                <a:effectLst/>
                <a:highlight>
                  <a:srgbClr val="FAFCFF"/>
                </a:highlight>
                <a:latin typeface="Lato" panose="020F0502020204030203" pitchFamily="34" charset="0"/>
              </a:rPr>
              <a:t>Госключе</a:t>
            </a:r>
            <a:r>
              <a:rPr lang="ru-RU" sz="1200" b="1" i="0" dirty="0">
                <a:solidFill>
                  <a:srgbClr val="0B1F33"/>
                </a:solidFill>
                <a:effectLst/>
                <a:highlight>
                  <a:srgbClr val="FAFCFF"/>
                </a:highlight>
                <a:latin typeface="Lato" panose="020F0502020204030203" pitchFamily="34" charset="0"/>
              </a:rPr>
              <a:t>»</a:t>
            </a:r>
          </a:p>
          <a:p>
            <a:pPr algn="l" fontAlgn="base"/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С помощью приложения «</a:t>
            </a:r>
            <a:r>
              <a:rPr lang="ru-RU" sz="1200" b="0" i="0" dirty="0" err="1">
                <a:solidFill>
                  <a:srgbClr val="0B1F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Госключ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» можно бесплатно получить сертификат </a:t>
            </a: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  <a:hlinkClick r:id="rId2"/>
              </a:rPr>
              <a:t>усиленной квалифицированной электронной подписи (УКЭП)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, а также создавать, хранить и применять ключи электронной подписи. Для работы с ними не нужны токены, а для подписания — внешний </a:t>
            </a:r>
            <a:r>
              <a:rPr lang="ru-RU" sz="1200" b="0" i="0" dirty="0" err="1">
                <a:solidFill>
                  <a:srgbClr val="0B1F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криптопровайдер</a:t>
            </a:r>
            <a:endParaRPr lang="ru-RU" sz="1200" b="0" i="0" dirty="0">
              <a:solidFill>
                <a:srgbClr val="0B1F33"/>
              </a:solidFill>
              <a:effectLst/>
              <a:highlight>
                <a:srgbClr val="FFFFFF"/>
              </a:highlight>
              <a:latin typeface="Lato" panose="020F0502020204030203" pitchFamily="34" charset="0"/>
            </a:endParaRPr>
          </a:p>
          <a:p>
            <a:pPr algn="l" fontAlgn="base"/>
            <a:r>
              <a:rPr lang="ru-RU" sz="1200" b="1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Что нужно для получения сертификата УКЭП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inherit"/>
                <a:hlinkClick r:id="rId3"/>
              </a:rPr>
              <a:t>Подтверждённая учётная запись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inherit"/>
              </a:rPr>
              <a:t> на Госуслугах и указанные данные СНИЛС и ИНН </a:t>
            </a: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inherit"/>
                <a:hlinkClick r:id="rId4"/>
              </a:rPr>
              <a:t>в личном кабинете</a:t>
            </a:r>
            <a:endParaRPr lang="ru-RU" sz="1200" b="0" i="0" dirty="0">
              <a:solidFill>
                <a:srgbClr val="0B1F33"/>
              </a:solidFill>
              <a:effectLst/>
              <a:highlight>
                <a:srgbClr val="FFFFFF"/>
              </a:highlight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inherit"/>
                <a:hlinkClick r:id="rId5"/>
              </a:rPr>
              <a:t>Номер телефона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inherit"/>
              </a:rPr>
              <a:t>, привязанный к вашей учётной записи, — при регистрации на него придёт смс с кодом активации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inherit"/>
              </a:rPr>
              <a:t>Подтверждение личности одним из способов: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inherit"/>
              </a:rPr>
              <a:t>действующим </a:t>
            </a: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inherit"/>
                <a:hlinkClick r:id="rId6"/>
              </a:rPr>
              <a:t>загранпаспортом нового образца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inherit"/>
              </a:rPr>
              <a:t> и телефоном или планшетом с NFC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inherit"/>
              </a:rPr>
              <a:t>подтверждённой биометрией — если зарегистрированы </a:t>
            </a: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inherit"/>
                <a:hlinkClick r:id="rId7"/>
              </a:rPr>
              <a:t>в Единой биометрической системе (ЕБС)</a:t>
            </a:r>
            <a:endParaRPr lang="ru-RU" sz="1200" b="0" i="0" dirty="0">
              <a:solidFill>
                <a:srgbClr val="0B1F33"/>
              </a:solidFill>
              <a:effectLst/>
              <a:highlight>
                <a:srgbClr val="FFFFFF"/>
              </a:highlight>
              <a:latin typeface="inherit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inherit"/>
              </a:rPr>
              <a:t>посетив </a:t>
            </a: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inherit"/>
                <a:hlinkClick r:id="rId8"/>
              </a:rPr>
              <a:t>МФЦ или банк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inherit"/>
              </a:rPr>
              <a:t> — потребуется паспорт РФ</a:t>
            </a:r>
          </a:p>
          <a:p>
            <a:pPr algn="l" fontAlgn="base"/>
            <a:r>
              <a:rPr lang="ru-RU" sz="1200" b="1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Как получить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Скачайте приложение «</a:t>
            </a:r>
            <a:r>
              <a:rPr lang="ru-RU" sz="1200" b="0" i="0" dirty="0" err="1">
                <a:solidFill>
                  <a:srgbClr val="0B1F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Госключ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» </a:t>
            </a: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  <a:hlinkClick r:id="rId9"/>
              </a:rPr>
              <a:t>в Google Play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, </a:t>
            </a:r>
            <a:r>
              <a:rPr lang="ru-RU" sz="1200" b="0" i="0" u="none" strike="noStrike" dirty="0" err="1">
                <a:solidFill>
                  <a:srgbClr val="0D4CD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  <a:hlinkClick r:id="rId10"/>
              </a:rPr>
              <a:t>App</a:t>
            </a: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  <a:hlinkClick r:id="rId10"/>
              </a:rPr>
              <a:t> Store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, </a:t>
            </a:r>
            <a:r>
              <a:rPr lang="ru-RU" sz="1200" b="0" i="0" u="none" strike="noStrike" dirty="0" err="1">
                <a:solidFill>
                  <a:srgbClr val="0D4CD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  <a:hlinkClick r:id="rId11"/>
              </a:rPr>
              <a:t>AppGallery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 или </a:t>
            </a:r>
            <a:r>
              <a:rPr lang="ru-RU" sz="1200" b="0" i="0" u="none" strike="noStrike" dirty="0" err="1">
                <a:solidFill>
                  <a:srgbClr val="0D4CD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  <a:hlinkClick r:id="rId12"/>
              </a:rPr>
              <a:t>RuStore</a:t>
            </a:r>
            <a:endParaRPr lang="ru-RU" sz="1200" b="0" i="0" dirty="0">
              <a:solidFill>
                <a:srgbClr val="0B1F33"/>
              </a:solidFill>
              <a:effectLst/>
              <a:highlight>
                <a:srgbClr val="FFFFFF"/>
              </a:highlight>
              <a:latin typeface="Lato" panose="020F0502020204030203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Зарегистрируйтесь и примите правила сервиса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Оформите сертификат усиленной неквалифицированной электронной подписи (УНЭП), следуя подсказкам на экране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Оформите сертификат УКЭП, подтвердив личность одним из способов: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inherit"/>
              </a:rPr>
              <a:t>действующим загранпаспортом нового образца и телефоном или планшетом с NFC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inherit"/>
                <a:hlinkClick r:id="rId7"/>
              </a:rPr>
              <a:t>подтверждённой биометрией</a:t>
            </a:r>
            <a:endParaRPr lang="ru-RU" sz="1200" b="0" i="0" dirty="0">
              <a:solidFill>
                <a:srgbClr val="0B1F33"/>
              </a:solidFill>
              <a:effectLst/>
              <a:highlight>
                <a:srgbClr val="FFFFFF"/>
              </a:highlight>
              <a:latin typeface="inherit"/>
            </a:endParaRP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inherit"/>
              </a:rPr>
              <a:t>посетив </a:t>
            </a: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inherit"/>
                <a:hlinkClick r:id="rId8"/>
              </a:rPr>
              <a:t>МФЦ или банк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inherit"/>
              </a:rPr>
              <a:t> — потребуется паспорт РФ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Также можно инициировать получение сертификата УКЭП в самом приложении. Для этого на главном экране в правом верхнем углу приложения необходимо перейти в раздел «Настройки» и выбрать «Получить сертификат УКЭП ФЛ»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Подпишите с помощью «</a:t>
            </a:r>
            <a:r>
              <a:rPr lang="ru-RU" sz="1200" b="0" i="0" dirty="0" err="1">
                <a:solidFill>
                  <a:srgbClr val="0B1F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Госключа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» документы: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inherit"/>
              </a:rPr>
              <a:t>отправленные вами в приложение самостоятельно </a:t>
            </a: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inherit"/>
                <a:hlinkClick r:id="rId13"/>
              </a:rPr>
              <a:t>через услугу подписания документов</a:t>
            </a:r>
            <a:endParaRPr lang="ru-RU" sz="1200" b="0" i="0" dirty="0">
              <a:solidFill>
                <a:srgbClr val="0B1F33"/>
              </a:solidFill>
              <a:effectLst/>
              <a:highlight>
                <a:srgbClr val="FFFFFF"/>
              </a:highlight>
              <a:latin typeface="inherit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inherit"/>
                <a:hlinkClick r:id="rId14"/>
              </a:rPr>
              <a:t>необходимые для услуг на портале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inherit"/>
              </a:rPr>
              <a:t>, заявления которых подписываются в «</a:t>
            </a:r>
            <a:r>
              <a:rPr lang="ru-RU" sz="1200" b="0" i="0" dirty="0" err="1">
                <a:solidFill>
                  <a:srgbClr val="0B1F33"/>
                </a:solidFill>
                <a:effectLst/>
                <a:highlight>
                  <a:srgbClr val="FFFFFF"/>
                </a:highlight>
                <a:latin typeface="inherit"/>
              </a:rPr>
              <a:t>Госключе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inherit"/>
              </a:rPr>
              <a:t>»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inherit"/>
              </a:rPr>
              <a:t>отправленные вам </a:t>
            </a:r>
            <a:r>
              <a:rPr lang="ru-RU" sz="1200" b="0" i="0" u="none" strike="noStrike" dirty="0">
                <a:solidFill>
                  <a:srgbClr val="0D4CD3"/>
                </a:solidFill>
                <a:effectLst/>
                <a:highlight>
                  <a:srgbClr val="FFFFFF"/>
                </a:highlight>
                <a:latin typeface="inherit"/>
                <a:hlinkClick r:id="rId15"/>
              </a:rPr>
              <a:t>одной из внешних информационных систем</a:t>
            </a:r>
            <a:r>
              <a:rPr lang="ru-RU" sz="1200" b="0" i="0" dirty="0">
                <a:solidFill>
                  <a:srgbClr val="0B1F33"/>
                </a:solidFill>
                <a:effectLst/>
                <a:highlight>
                  <a:srgbClr val="FFFFFF"/>
                </a:highlight>
                <a:latin typeface="inherit"/>
              </a:rPr>
              <a:t>, интегрированных с приложением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B9E77-9A35-40C6-3CB0-444AEA12FCD5}"/>
              </a:ext>
            </a:extLst>
          </p:cNvPr>
          <p:cNvSpPr txBox="1"/>
          <p:nvPr/>
        </p:nvSpPr>
        <p:spPr>
          <a:xfrm>
            <a:off x="2771800" y="6237312"/>
            <a:ext cx="5616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https://www.gosuslugi.ru/help/faq/state_key/1304238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5BCB79-0C70-A638-2713-DAF1EF254637}"/>
              </a:ext>
            </a:extLst>
          </p:cNvPr>
          <p:cNvSpPr txBox="1"/>
          <p:nvPr/>
        </p:nvSpPr>
        <p:spPr>
          <a:xfrm>
            <a:off x="1259632" y="6237312"/>
            <a:ext cx="953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Ссылка:</a:t>
            </a:r>
          </a:p>
        </p:txBody>
      </p:sp>
    </p:spTree>
    <p:extLst>
      <p:ext uri="{BB962C8B-B14F-4D97-AF65-F5344CB8AC3E}">
        <p14:creationId xmlns:p14="http://schemas.microsoft.com/office/powerpoint/2010/main" val="259750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0756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получения гранта победитель конкурса заключает с министерством соглашение с использованием государственной интегрированной информационной системы управления общественными финансами "Электронный бюджет" согласно типовой форме, установленной Министерством финансов Российской Федерации: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429000"/>
            <a:ext cx="39604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случае если победитель конкурса является главой крестьянского (фермерского) хозяйства или индивидуальным предпринимателем - в течение 10 рабочих дней со дня признания его победителем конкурса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13221" y="342900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случае если победитель конкурса является гражданином РФ - в течение 20 рабочих дней со дня государственной регистрации крестьянского (фермерского) хозяйства или регистрации в качестве индивидуального предпринимателя в органах Федеральной налоговой службы на территории Кировской области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411760" y="2636912"/>
            <a:ext cx="115212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35125" y="2672916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s://static.tildacdn.com/tild6561-3732-4439-a463-616235353763/5146527892.jpg"/>
          <p:cNvPicPr>
            <a:picLocks noChangeAspect="1" noChangeArrowheads="1"/>
          </p:cNvPicPr>
          <p:nvPr/>
        </p:nvPicPr>
        <p:blipFill>
          <a:blip r:embed="rId2" cstate="print"/>
          <a:srcRect t="7565"/>
          <a:stretch>
            <a:fillRect/>
          </a:stretch>
        </p:blipFill>
        <p:spPr bwMode="auto">
          <a:xfrm>
            <a:off x="3707904" y="1608130"/>
            <a:ext cx="1728192" cy="1238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461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8150" t="10234" r="42713" b="37967"/>
          <a:stretch>
            <a:fillRect/>
          </a:stretch>
        </p:blipFill>
        <p:spPr bwMode="auto">
          <a:xfrm>
            <a:off x="5148064" y="116632"/>
            <a:ext cx="367240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5877272"/>
            <a:ext cx="7632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Если кто-либо из победителей конкурса не заключит соглашение в установленный срок, министерство в течение 5 рабочих дней со дня истечения установленного срока для заключения соглашения отменяет распоряжение о признании такого заявителя победителем конкурса.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CC037-B566-3139-F752-92F8BD3F28E8}"/>
              </a:ext>
            </a:extLst>
          </p:cNvPr>
          <p:cNvSpPr txBox="1"/>
          <p:nvPr/>
        </p:nvSpPr>
        <p:spPr>
          <a:xfrm>
            <a:off x="573124" y="253515"/>
            <a:ext cx="4572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соглашении предусматриваются результаты предоставления гранта и их значения, обязательство по достижению результатов предоставления гранта победителем конкурса, а также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обязательства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342900"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использованию гранта в течение 18 месяцев со дня поступления средств на лицевой счет для учета операций со средствами участников казначейского сопровождения, открытый грантополучателю в министерстве финансов Кировской области в установленном им порядке (далее - лицевой счет победителя конкурса);</a:t>
            </a:r>
          </a:p>
          <a:p>
            <a:pPr indent="342900"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использованию имущества, закупаемого за счет гранта, исключительно в целях развития хозяйства заявителя. Реализация, передача в аренду, залог и (или) отчуждение имущества, приобретенного с участием средств гранта, допускаются только при согласовании с министерством, а также при условии неухудшения плановых значений показателей деятельности;</a:t>
            </a:r>
          </a:p>
          <a:p>
            <a:pPr indent="342900"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оплате за счет собственных средств не менее 10% затрат, предусмотренных бизнес-планом;</a:t>
            </a:r>
          </a:p>
          <a:p>
            <a:pPr indent="342900"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представлению в министерство в установленный им срок, но не позднее срока освоения гранта персонифицированных сведений о физических лицах с отметкой о представлении указанных сведений в орган Федеральной налоговой службы;</a:t>
            </a:r>
          </a:p>
          <a:p>
            <a:pPr indent="342900"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осуществлению деятельности, направленной на развитие хозяйства, в течение не менее 5 лет с даты получения гранта;</a:t>
            </a:r>
          </a:p>
          <a:p>
            <a:pPr indent="342900"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сохранению созданных новых постоянных рабочих мест в течение 5 лет с даты получения гранта;</a:t>
            </a:r>
          </a:p>
          <a:p>
            <a:pPr indent="342900"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расходованию гранта в соответствии с перечнем затрат, установленных </a:t>
            </a:r>
            <a:r>
              <a:rPr lang="ru-RU" sz="12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 action="ppaction://hlinkfile" tooltip="3.2. Грант предоставляется победителю конкурса только 1 раз на финансовое обеспечение части затрат в целях реализации бизнес-плана по 1 из направлений, указанному в пункте 1.5 настоящего Порядка, и может быть использован на:"/>
              </a:rPr>
              <a:t>пунктом 3.2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настоящего Порядка;</a:t>
            </a:r>
          </a:p>
        </p:txBody>
      </p:sp>
    </p:spTree>
    <p:extLst>
      <p:ext uri="{BB962C8B-B14F-4D97-AF65-F5344CB8AC3E}">
        <p14:creationId xmlns:p14="http://schemas.microsoft.com/office/powerpoint/2010/main" val="3582665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действия Минсельхозпрод Кировской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16632"/>
            <a:ext cx="5436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 дней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 дня подписания соглашения перечисляет денежные средства в установленном порядке на лицевой счет победителя конкурса в размере 100% суммы гранта, указанной в соглашении.</a:t>
            </a:r>
          </a:p>
        </p:txBody>
      </p:sp>
      <p:sp>
        <p:nvSpPr>
          <p:cNvPr id="4" name="Стрелка вниз 3"/>
          <p:cNvSpPr/>
          <p:nvPr/>
        </p:nvSpPr>
        <p:spPr>
          <a:xfrm rot="16200000">
            <a:off x="3239852" y="296652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3648" y="908720"/>
            <a:ext cx="7740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Осуществляет контроль за соблюдением 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грантополучателем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порядка, целей и условий предоставления гранта, а также мониторинг достижения результата(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предоставления гранта путем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плановых и внеплановых проверок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100" name="Picture 4" descr="https://w7.pngwing.com/pngs/972/243/png-transparent-educational-assessment-self-assessment-learning-student-student-people-megaphone-formative-assess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1369629" cy="14827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132856"/>
            <a:ext cx="54726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Соглашение подписано, средства гранта перечислены на счет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грантополучателя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теперь можно приступить к расходованию средств гранта, в соответствии с видами расходов и суммой расхода. Все эти данные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грантополучатель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сам определил написал и в бизнес-плане, а Министерство перенесло эти данные в соглашение. Теперь два этих документа- ваша «настольная книга» на ближайшие 5 лет. 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Срок освоения средств гранта составляет не более 18 месяцев со дня получения указанных средств. Т.е. расходовать средства гранта можно в течении 18 месяцев, в соответствии с бизнес-планом.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случае наступления обстоятельств непреодолимой силы, препятствующих освоению средств гранта в установленный срок, продление срока использования гранта осуществляется по решению министерства, но не более чем на 6 месяцев, в установленном правовым актом министерства порядке.</a:t>
            </a:r>
          </a:p>
        </p:txBody>
      </p:sp>
      <p:pic>
        <p:nvPicPr>
          <p:cNvPr id="8" name="Рисунок 7" descr="Купить Регулируемая резная подставка для книг из дерева | Коран, Библия,  кафедра держателя Торы | Портативная подставка для книг | Подставка для  религиозной книги | Исламская книжная стойка | Joom"/>
          <p:cNvPicPr/>
          <p:nvPr/>
        </p:nvPicPr>
        <p:blipFill>
          <a:blip r:embed="rId3" cstate="print"/>
          <a:srcRect l="16987" t="4419" r="13012"/>
          <a:stretch>
            <a:fillRect/>
          </a:stretch>
        </p:blipFill>
        <p:spPr bwMode="auto">
          <a:xfrm>
            <a:off x="5868144" y="1628800"/>
            <a:ext cx="2928025" cy="399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 rot="1222393">
            <a:off x="6067211" y="2273818"/>
            <a:ext cx="13230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БИЗНЕС-ПЛАН 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созданию и (или) развитию хозяйства 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 rot="21388760">
            <a:off x="7127952" y="2170240"/>
            <a:ext cx="12544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Соглашение о предоставлении из бюджета Кировской области грантов в форме субсидий в соответствии с п.7 ст.78 Бюджетного кодекса РФ.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88449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Использовать имущество, закупаемое за счет гранта, исключительно на развитие хозяйства. Реализация, передача в аренду, залог и (или) отчуждение имущества, приобретенного с участием средств гранта, допускаются только при согласовании с министерством, а также при условии не ухудшения плановых значений показателей деятельности, предусмотренных бизнес-планом и Соглашением.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3457</Words>
  <Application>Microsoft Office PowerPoint</Application>
  <PresentationFormat>Экран (4:3)</PresentationFormat>
  <Paragraphs>152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inherit</vt:lpstr>
      <vt:lpstr>Lato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82</cp:revision>
  <dcterms:created xsi:type="dcterms:W3CDTF">2021-11-30T10:10:41Z</dcterms:created>
  <dcterms:modified xsi:type="dcterms:W3CDTF">2024-08-19T07:50:13Z</dcterms:modified>
</cp:coreProperties>
</file>