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36" r:id="rId3"/>
    <p:sldId id="328" r:id="rId4"/>
    <p:sldId id="330" r:id="rId5"/>
    <p:sldId id="331" r:id="rId6"/>
    <p:sldId id="332" r:id="rId7"/>
    <p:sldId id="337" r:id="rId8"/>
    <p:sldId id="338" r:id="rId9"/>
    <p:sldId id="334" r:id="rId10"/>
    <p:sldId id="335" r:id="rId11"/>
    <p:sldId id="340" r:id="rId12"/>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832143958"/>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502448544"/>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2465440543"/>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4036638950"/>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2110390892"/>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592494767"/>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104162238"/>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1569960608"/>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1112747947"/>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610934762"/>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D30088-D79A-4A32-8852-BA7C763C752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947179346"/>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30088-D79A-4A32-8852-BA7C763C7520}" type="datetimeFigureOut">
              <a:rPr lang="ru-RU" smtClean="0"/>
              <a:pPr/>
              <a:t>17.10.2024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8F182-D0C6-4840-91B6-44B07B151500}" type="slidenum">
              <a:rPr lang="ru-RU" smtClean="0"/>
              <a:pPr/>
              <a:t>‹#›</a:t>
            </a:fld>
            <a:endParaRPr lang="ru-RU"/>
          </a:p>
        </p:txBody>
      </p:sp>
    </p:spTree>
    <p:extLst>
      <p:ext uri="{BB962C8B-B14F-4D97-AF65-F5344CB8AC3E}">
        <p14:creationId xmlns:p14="http://schemas.microsoft.com/office/powerpoint/2010/main" val="5009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mailto:kleverkirov@mail.ru"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253714" y="6391475"/>
            <a:ext cx="3432383"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       Киров октябрь 2024</a:t>
            </a:r>
          </a:p>
        </p:txBody>
      </p:sp>
      <p:pic>
        <p:nvPicPr>
          <p:cNvPr id="38915" name="Picture 3" descr="http://dsx-kirov.ru/images/header-gerb.png"/>
          <p:cNvPicPr>
            <a:picLocks noChangeAspect="1" noChangeArrowheads="1"/>
          </p:cNvPicPr>
          <p:nvPr/>
        </p:nvPicPr>
        <p:blipFill>
          <a:blip r:embed="rId2" cstate="print"/>
          <a:srcRect/>
          <a:stretch>
            <a:fillRect/>
          </a:stretch>
        </p:blipFill>
        <p:spPr bwMode="auto">
          <a:xfrm>
            <a:off x="0" y="-179388"/>
            <a:ext cx="1647825" cy="2019301"/>
          </a:xfrm>
          <a:prstGeom prst="rect">
            <a:avLst/>
          </a:prstGeom>
          <a:noFill/>
        </p:spPr>
      </p:pic>
      <p:sp>
        <p:nvSpPr>
          <p:cNvPr id="23" name="Прямоугольник 22"/>
          <p:cNvSpPr/>
          <p:nvPr/>
        </p:nvSpPr>
        <p:spPr>
          <a:xfrm>
            <a:off x="2717800" y="0"/>
            <a:ext cx="609600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p:txBody>
      </p:sp>
      <p:pic>
        <p:nvPicPr>
          <p:cNvPr id="12" name="Picture 812" descr="https://static1.bigstockphoto.com/1/7/2/large1500/271970413.jpg"/>
          <p:cNvPicPr>
            <a:picLocks noChangeAspect="1" noChangeArrowheads="1"/>
          </p:cNvPicPr>
          <p:nvPr/>
        </p:nvPicPr>
        <p:blipFill>
          <a:blip r:embed="rId3" cstate="print"/>
          <a:srcRect r="-89" b="10042"/>
          <a:stretch>
            <a:fillRect/>
          </a:stretch>
        </p:blipFill>
        <p:spPr bwMode="auto">
          <a:xfrm>
            <a:off x="5109525" y="622978"/>
            <a:ext cx="1312549" cy="1084280"/>
          </a:xfrm>
          <a:prstGeom prst="rect">
            <a:avLst/>
          </a:prstGeom>
          <a:noFill/>
          <a:ln w="9525">
            <a:noFill/>
            <a:miter lim="800000"/>
            <a:headEnd/>
            <a:tailEnd/>
          </a:ln>
        </p:spPr>
      </p:pic>
      <p:pic>
        <p:nvPicPr>
          <p:cNvPr id="13" name="Рисунок 12" descr="http://pestrecy-rt.ru/images/uploads/news/2019/12/18/6b1b8fe7208432cb891b0ff02878a84c.jpg"/>
          <p:cNvPicPr/>
          <p:nvPr/>
        </p:nvPicPr>
        <p:blipFill>
          <a:blip r:embed="rId4" cstate="print"/>
          <a:srcRect/>
          <a:stretch>
            <a:fillRect/>
          </a:stretch>
        </p:blipFill>
        <p:spPr bwMode="auto">
          <a:xfrm>
            <a:off x="2590800" y="2726640"/>
            <a:ext cx="6461384" cy="3394609"/>
          </a:xfrm>
          <a:prstGeom prst="rect">
            <a:avLst/>
          </a:prstGeom>
          <a:noFill/>
          <a:ln w="9525">
            <a:noFill/>
            <a:miter lim="800000"/>
            <a:headEnd/>
            <a:tailEnd/>
          </a:ln>
        </p:spPr>
      </p:pic>
      <p:sp>
        <p:nvSpPr>
          <p:cNvPr id="14" name="Прямоугольник 13"/>
          <p:cNvSpPr/>
          <p:nvPr/>
        </p:nvSpPr>
        <p:spPr>
          <a:xfrm>
            <a:off x="1472749" y="1631215"/>
            <a:ext cx="9184461"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Меры государственной поддержки  крестьянских (фермерских) хозяйств и индивидуальных предпринимателей</a:t>
            </a:r>
            <a:endParaRPr lang="ru-RU" dirty="0"/>
          </a:p>
        </p:txBody>
      </p:sp>
      <p:sp>
        <p:nvSpPr>
          <p:cNvPr id="18" name="TextBox 17"/>
          <p:cNvSpPr txBox="1"/>
          <p:nvPr/>
        </p:nvSpPr>
        <p:spPr>
          <a:xfrm>
            <a:off x="3269183" y="2249586"/>
            <a:ext cx="5204951" cy="477054"/>
          </a:xfrm>
          <a:prstGeom prst="rect">
            <a:avLst/>
          </a:prstGeom>
          <a:noFill/>
        </p:spPr>
        <p:txBody>
          <a:bodyPr wrap="none" rtlCol="0">
            <a:spAutoFit/>
          </a:bodyPr>
          <a:lstStyle/>
          <a:p>
            <a:r>
              <a:rPr lang="ru-RU" sz="2500" b="1" dirty="0">
                <a:latin typeface="Times New Roman" pitchFamily="18" charset="0"/>
                <a:cs typeface="Times New Roman" pitchFamily="18" charset="0"/>
              </a:rPr>
              <a:t>Грант на развитие семейных ферм</a:t>
            </a:r>
          </a:p>
        </p:txBody>
      </p:sp>
    </p:spTree>
    <p:extLst>
      <p:ext uri="{BB962C8B-B14F-4D97-AF65-F5344CB8AC3E}">
        <p14:creationId xmlns:p14="http://schemas.microsoft.com/office/powerpoint/2010/main" val="1686678171"/>
      </p:ext>
    </p:extLst>
  </p:cSld>
  <p:clrMapOvr>
    <a:masterClrMapping/>
  </p:clrMapOvr>
  <p:transition advTm="4000">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726" y="0"/>
            <a:ext cx="10789919" cy="1523494"/>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Размер гранта на развитие семейной фермы</a:t>
            </a:r>
            <a:endParaRPr lang="ru-RU" sz="800" b="1" dirty="0">
              <a:latin typeface="Times New Roman" panose="02020603050405020304" pitchFamily="18" charset="0"/>
              <a:cs typeface="Times New Roman" panose="02020603050405020304" pitchFamily="18" charset="0"/>
            </a:endParaRPr>
          </a:p>
          <a:p>
            <a:pPr algn="ctr"/>
            <a:endParaRPr lang="ru-RU" sz="900" b="1"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Максимальный размер гранта на развитие семейной фермы в расчете на 1 крестьянское (фермерское) хозяйство составляет:</a:t>
            </a:r>
          </a:p>
          <a:p>
            <a:pPr algn="ctr"/>
            <a:endParaRPr lang="ru-RU"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25744" y="1066800"/>
            <a:ext cx="8569356" cy="3693319"/>
          </a:xfrm>
          <a:prstGeom prst="rect">
            <a:avLst/>
          </a:prstGeom>
          <a:noFill/>
        </p:spPr>
        <p:txBody>
          <a:bodyPr wrap="square" rtlCol="0">
            <a:spAutoFit/>
          </a:bodyPr>
          <a:lstStyle/>
          <a:p>
            <a:pPr algn="just"/>
            <a:endParaRPr lang="ru-RU" sz="800" dirty="0">
              <a:latin typeface="Times New Roman" panose="02020603050405020304" pitchFamily="18" charset="0"/>
              <a:cs typeface="Times New Roman" panose="02020603050405020304" pitchFamily="18" charset="0"/>
            </a:endParaRPr>
          </a:p>
          <a:p>
            <a:pPr algn="ctr"/>
            <a:r>
              <a:rPr lang="ru-RU" sz="3000" b="1" dirty="0">
                <a:latin typeface="Times New Roman" panose="02020603050405020304" pitchFamily="18" charset="0"/>
                <a:cs typeface="Times New Roman" panose="02020603050405020304" pitchFamily="18" charset="0"/>
              </a:rPr>
              <a:t>не более 30 млн. рублей </a:t>
            </a:r>
            <a:r>
              <a:rPr lang="ru-RU" sz="3000" dirty="0">
                <a:latin typeface="Times New Roman" panose="02020603050405020304" pitchFamily="18" charset="0"/>
                <a:cs typeface="Times New Roman" panose="02020603050405020304" pitchFamily="18" charset="0"/>
              </a:rPr>
              <a:t>и не более 60% затрат на развитие семейной фермы</a:t>
            </a:r>
          </a:p>
          <a:p>
            <a:pPr algn="ctr"/>
            <a:r>
              <a:rPr lang="ru-RU" sz="2000" dirty="0">
                <a:latin typeface="Times New Roman" panose="02020603050405020304" pitchFamily="18" charset="0"/>
                <a:cs typeface="Times New Roman" panose="02020603050405020304" pitchFamily="18" charset="0"/>
              </a:rPr>
              <a:t>     40% - собственные средства</a:t>
            </a: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В случае использования гранта на оплату части (не более 20%) стоимости проекта </a:t>
            </a:r>
            <a:r>
              <a:rPr lang="ru-RU" sz="1400" i="1" dirty="0">
                <a:latin typeface="Times New Roman" pitchFamily="18" charset="0"/>
                <a:cs typeface="Times New Roman" pitchFamily="18" charset="0"/>
              </a:rPr>
              <a:t>(приобретение, строительство, реконструкция, ремонт, модернизация, переустройство производственных объектов, или комплектация ферм и объектов по переработке  сельскохозяйственной продукции оборудованием,  техникой, спецтранспортом, их монтаж, или на приобретение сельскохозяйственных животных, птиц (</a:t>
            </a:r>
            <a:r>
              <a:rPr lang="ru-RU" sz="1400" i="1" dirty="0" err="1">
                <a:latin typeface="Times New Roman" pitchFamily="18" charset="0"/>
                <a:cs typeface="Times New Roman" pitchFamily="18" charset="0"/>
              </a:rPr>
              <a:t>искл</a:t>
            </a:r>
            <a:r>
              <a:rPr lang="ru-RU" sz="1400" i="1" dirty="0">
                <a:latin typeface="Times New Roman" pitchFamily="18" charset="0"/>
                <a:cs typeface="Times New Roman" pitchFamily="18" charset="0"/>
              </a:rPr>
              <a:t>. свиньи)</a:t>
            </a:r>
          </a:p>
          <a:p>
            <a:pPr algn="just"/>
            <a:r>
              <a:rPr lang="ru-RU" dirty="0">
                <a:latin typeface="Times New Roman" pitchFamily="18" charset="0"/>
                <a:cs typeface="Times New Roman" pitchFamily="18" charset="0"/>
              </a:rPr>
              <a:t>с</a:t>
            </a:r>
            <a:r>
              <a:rPr lang="ru-RU" u="sng" dirty="0">
                <a:latin typeface="Times New Roman" pitchFamily="18" charset="0"/>
                <a:cs typeface="Times New Roman" pitchFamily="18" charset="0"/>
              </a:rPr>
              <a:t> привлечением льготного инвестиционного кредита </a:t>
            </a:r>
          </a:p>
          <a:p>
            <a:pPr algn="ctr"/>
            <a:r>
              <a:rPr lang="ru-RU" b="1" dirty="0">
                <a:latin typeface="Times New Roman" pitchFamily="18" charset="0"/>
                <a:cs typeface="Times New Roman" pitchFamily="18" charset="0"/>
              </a:rPr>
              <a:t>не более 80% планируемых затрат</a:t>
            </a:r>
            <a:endParaRPr lang="ru-RU" sz="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361891" y="1730718"/>
            <a:ext cx="2390018" cy="1344385"/>
          </a:xfrm>
          <a:prstGeom prst="rect">
            <a:avLst/>
          </a:prstGeom>
        </p:spPr>
      </p:pic>
      <p:pic>
        <p:nvPicPr>
          <p:cNvPr id="6" name="Рисунок 5"/>
          <p:cNvPicPr>
            <a:picLocks noChangeAspect="1"/>
          </p:cNvPicPr>
          <p:nvPr/>
        </p:nvPicPr>
        <p:blipFill>
          <a:blip r:embed="rId3" cstate="print"/>
          <a:stretch>
            <a:fillRect/>
          </a:stretch>
        </p:blipFill>
        <p:spPr>
          <a:xfrm>
            <a:off x="361891" y="3285442"/>
            <a:ext cx="2390018" cy="1673535"/>
          </a:xfrm>
          <a:prstGeom prst="rect">
            <a:avLst/>
          </a:prstGeom>
        </p:spPr>
      </p:pic>
      <p:pic>
        <p:nvPicPr>
          <p:cNvPr id="9" name="Рисунок 8"/>
          <p:cNvPicPr>
            <a:picLocks noChangeAspect="1"/>
          </p:cNvPicPr>
          <p:nvPr/>
        </p:nvPicPr>
        <p:blipFill>
          <a:blip r:embed="rId4" cstate="print"/>
          <a:stretch>
            <a:fillRect/>
          </a:stretch>
        </p:blipFill>
        <p:spPr>
          <a:xfrm>
            <a:off x="361891" y="5169316"/>
            <a:ext cx="2390018" cy="1573348"/>
          </a:xfrm>
          <a:prstGeom prst="rect">
            <a:avLst/>
          </a:prstGeom>
        </p:spPr>
      </p:pic>
      <p:pic>
        <p:nvPicPr>
          <p:cNvPr id="5122" name="Picture 2" descr="https://www.pravmir.ru/wp-content/uploads/2016/07/Pshenitsa.jpg"/>
          <p:cNvPicPr>
            <a:picLocks noChangeAspect="1" noChangeArrowheads="1"/>
          </p:cNvPicPr>
          <p:nvPr/>
        </p:nvPicPr>
        <p:blipFill>
          <a:blip r:embed="rId5" cstate="print"/>
          <a:srcRect/>
          <a:stretch>
            <a:fillRect/>
          </a:stretch>
        </p:blipFill>
        <p:spPr bwMode="auto">
          <a:xfrm>
            <a:off x="2921001" y="5078435"/>
            <a:ext cx="2412999" cy="1627165"/>
          </a:xfrm>
          <a:prstGeom prst="rect">
            <a:avLst/>
          </a:prstGeom>
          <a:noFill/>
        </p:spPr>
      </p:pic>
      <p:pic>
        <p:nvPicPr>
          <p:cNvPr id="5124" name="Picture 4" descr="https://admin.citysakh.ru/files/img/i/d3/b3/44234ab55ba43244e3b93.jpg"/>
          <p:cNvPicPr>
            <a:picLocks noChangeAspect="1" noChangeArrowheads="1"/>
          </p:cNvPicPr>
          <p:nvPr/>
        </p:nvPicPr>
        <p:blipFill>
          <a:blip r:embed="rId6" cstate="print"/>
          <a:srcRect t="12294"/>
          <a:stretch>
            <a:fillRect/>
          </a:stretch>
        </p:blipFill>
        <p:spPr bwMode="auto">
          <a:xfrm>
            <a:off x="5387975" y="5092626"/>
            <a:ext cx="2854325" cy="1587574"/>
          </a:xfrm>
          <a:prstGeom prst="rect">
            <a:avLst/>
          </a:prstGeom>
          <a:noFill/>
        </p:spPr>
      </p:pic>
      <p:pic>
        <p:nvPicPr>
          <p:cNvPr id="5126" name="Picture 6" descr="https://www.ku66.ru/_nw/354/28730536.jpg"/>
          <p:cNvPicPr>
            <a:picLocks noChangeAspect="1" noChangeArrowheads="1"/>
          </p:cNvPicPr>
          <p:nvPr/>
        </p:nvPicPr>
        <p:blipFill>
          <a:blip r:embed="rId7" cstate="print"/>
          <a:srcRect t="21712" r="13199"/>
          <a:stretch>
            <a:fillRect/>
          </a:stretch>
        </p:blipFill>
        <p:spPr bwMode="auto">
          <a:xfrm>
            <a:off x="8346608" y="5093793"/>
            <a:ext cx="2384892" cy="1611805"/>
          </a:xfrm>
          <a:prstGeom prst="rect">
            <a:avLst/>
          </a:prstGeom>
          <a:noFill/>
        </p:spPr>
      </p:pic>
    </p:spTree>
    <p:extLst>
      <p:ext uri="{BB962C8B-B14F-4D97-AF65-F5344CB8AC3E}">
        <p14:creationId xmlns:p14="http://schemas.microsoft.com/office/powerpoint/2010/main" val="2777701010"/>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левер — Природа, флора - Stock Photo | #3451827"/>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Прямоугольник 2"/>
          <p:cNvSpPr/>
          <p:nvPr/>
        </p:nvSpPr>
        <p:spPr>
          <a:xfrm>
            <a:off x="0" y="0"/>
            <a:ext cx="12192000" cy="2785378"/>
          </a:xfrm>
          <a:prstGeom prst="rect">
            <a:avLst/>
          </a:prstGeom>
        </p:spPr>
        <p:txBody>
          <a:bodyPr wrap="square">
            <a:spAutoFit/>
          </a:bodyPr>
          <a:lstStyle/>
          <a:p>
            <a:pPr algn="ctr"/>
            <a:r>
              <a:rPr lang="ru-RU" sz="2500" b="1" dirty="0">
                <a:latin typeface="Times New Roman" panose="02020603050405020304" pitchFamily="18" charset="0"/>
                <a:cs typeface="Times New Roman" panose="02020603050405020304" pitchFamily="18" charset="0"/>
              </a:rPr>
              <a:t>Наши контакты: </a:t>
            </a:r>
          </a:p>
          <a:p>
            <a:pPr algn="ctr"/>
            <a:r>
              <a:rPr lang="ru-RU" sz="2500"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a:latin typeface="Times New Roman" panose="02020603050405020304" pitchFamily="18" charset="0"/>
                <a:cs typeface="Times New Roman" panose="02020603050405020304" pitchFamily="18" charset="0"/>
              </a:rPr>
              <a:t>город  Киров, ул. Преображенская, 66, </a:t>
            </a:r>
            <a:r>
              <a:rPr lang="ru-RU" sz="2500" b="1" dirty="0" err="1">
                <a:latin typeface="Times New Roman" panose="02020603050405020304" pitchFamily="18" charset="0"/>
                <a:cs typeface="Times New Roman" panose="02020603050405020304" pitchFamily="18" charset="0"/>
              </a:rPr>
              <a:t>каб</a:t>
            </a:r>
            <a:r>
              <a:rPr lang="ru-RU" sz="2500" b="1" dirty="0">
                <a:latin typeface="Times New Roman" panose="02020603050405020304" pitchFamily="18" charset="0"/>
                <a:cs typeface="Times New Roman" panose="02020603050405020304" pitchFamily="18" charset="0"/>
              </a:rPr>
              <a:t>. 215.</a:t>
            </a:r>
          </a:p>
          <a:p>
            <a:pPr algn="ctr"/>
            <a:r>
              <a:rPr lang="ru-RU" sz="2500" b="1" dirty="0">
                <a:latin typeface="Times New Roman" panose="02020603050405020304" pitchFamily="18" charset="0"/>
                <a:cs typeface="Times New Roman" panose="02020603050405020304" pitchFamily="18" charset="0"/>
              </a:rPr>
              <a:t>тел. (8332) 64-02-56</a:t>
            </a:r>
          </a:p>
          <a:p>
            <a:pPr algn="ctr"/>
            <a:r>
              <a:rPr lang="en-US" sz="2500" b="1" dirty="0">
                <a:latin typeface="Times New Roman" pitchFamily="18" charset="0"/>
                <a:cs typeface="Times New Roman" pitchFamily="18" charset="0"/>
              </a:rPr>
              <a:t>E</a:t>
            </a:r>
            <a:r>
              <a:rPr lang="ru-RU" sz="2500" b="1" dirty="0">
                <a:latin typeface="Times New Roman" pitchFamily="18" charset="0"/>
                <a:cs typeface="Times New Roman" pitchFamily="18" charset="0"/>
              </a:rPr>
              <a:t>-</a:t>
            </a:r>
            <a:r>
              <a:rPr lang="en-US" sz="2500" b="1" dirty="0">
                <a:latin typeface="Times New Roman" pitchFamily="18" charset="0"/>
                <a:cs typeface="Times New Roman" pitchFamily="18" charset="0"/>
              </a:rPr>
              <a:t>mail</a:t>
            </a:r>
            <a:r>
              <a:rPr lang="ru-RU" sz="2500" b="1" dirty="0">
                <a:latin typeface="Times New Roman" pitchFamily="18" charset="0"/>
                <a:cs typeface="Times New Roman" pitchFamily="18" charset="0"/>
              </a:rPr>
              <a:t>: </a:t>
            </a:r>
            <a:r>
              <a:rPr lang="en-US" sz="2500" b="1" u="sng" dirty="0" err="1">
                <a:latin typeface="Times New Roman" pitchFamily="18" charset="0"/>
                <a:cs typeface="Times New Roman" pitchFamily="18" charset="0"/>
                <a:hlinkClick r:id="rId3"/>
              </a:rPr>
              <a:t>kleverkirov</a:t>
            </a:r>
            <a:r>
              <a:rPr lang="ru-RU" sz="2500" b="1" u="sng" dirty="0">
                <a:latin typeface="Times New Roman" pitchFamily="18" charset="0"/>
                <a:cs typeface="Times New Roman" pitchFamily="18" charset="0"/>
                <a:hlinkClick r:id="rId3"/>
              </a:rPr>
              <a:t>@</a:t>
            </a:r>
            <a:r>
              <a:rPr lang="en-US" sz="2500" b="1" u="sng" dirty="0">
                <a:latin typeface="Times New Roman" pitchFamily="18" charset="0"/>
                <a:cs typeface="Times New Roman" pitchFamily="18" charset="0"/>
                <a:hlinkClick r:id="rId3"/>
              </a:rPr>
              <a:t>mail</a:t>
            </a:r>
            <a:r>
              <a:rPr lang="ru-RU" sz="2500" b="1" u="sng" dirty="0">
                <a:latin typeface="Times New Roman" pitchFamily="18" charset="0"/>
                <a:cs typeface="Times New Roman" pitchFamily="18" charset="0"/>
                <a:hlinkClick r:id="rId3"/>
              </a:rPr>
              <a:t>.</a:t>
            </a:r>
            <a:r>
              <a:rPr lang="en-US" sz="2500" b="1" u="sng" dirty="0" err="1">
                <a:latin typeface="Times New Roman" pitchFamily="18" charset="0"/>
                <a:cs typeface="Times New Roman" pitchFamily="18" charset="0"/>
                <a:hlinkClick r:id="rId3"/>
              </a:rPr>
              <a:t>ru</a:t>
            </a:r>
            <a:r>
              <a:rPr lang="ru-RU" sz="2500" b="1" dirty="0">
                <a:latin typeface="Times New Roman" pitchFamily="18" charset="0"/>
                <a:cs typeface="Times New Roman" pitchFamily="18" charset="0"/>
              </a:rPr>
              <a:t>                   </a:t>
            </a:r>
            <a:r>
              <a:rPr lang="en-US" sz="2500" b="1" dirty="0">
                <a:latin typeface="Times New Roman" pitchFamily="18" charset="0"/>
                <a:cs typeface="Times New Roman" pitchFamily="18" charset="0"/>
              </a:rPr>
              <a:t>www</a:t>
            </a:r>
            <a:r>
              <a:rPr lang="ru-RU"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kleverkirov</a:t>
            </a:r>
            <a:r>
              <a:rPr lang="ru-RU" sz="2500" b="1" dirty="0">
                <a:latin typeface="Times New Roman" pitchFamily="18" charset="0"/>
                <a:cs typeface="Times New Roman" pitchFamily="18" charset="0"/>
              </a:rPr>
              <a:t>.</a:t>
            </a:r>
            <a:r>
              <a:rPr lang="en-US" sz="2500" b="1" dirty="0" err="1">
                <a:latin typeface="Times New Roman" pitchFamily="18" charset="0"/>
                <a:cs typeface="Times New Roman" pitchFamily="18" charset="0"/>
              </a:rPr>
              <a:t>ru</a:t>
            </a:r>
            <a:endParaRPr lang="ru-RU" sz="2500" dirty="0">
              <a:latin typeface="Times New Roman" pitchFamily="18" charset="0"/>
              <a:cs typeface="Times New Roman" pitchFamily="18" charset="0"/>
            </a:endParaRPr>
          </a:p>
        </p:txBody>
      </p:sp>
      <p:sp>
        <p:nvSpPr>
          <p:cNvPr id="4" name="Прямоугольник 3"/>
          <p:cNvSpPr/>
          <p:nvPr/>
        </p:nvSpPr>
        <p:spPr>
          <a:xfrm>
            <a:off x="0" y="3330542"/>
            <a:ext cx="12192000" cy="954107"/>
          </a:xfrm>
          <a:prstGeom prst="rect">
            <a:avLst/>
          </a:prstGeom>
        </p:spPr>
        <p:txBody>
          <a:bodyPr wrap="square">
            <a:spAutoFit/>
          </a:bodyPr>
          <a:lstStyle/>
          <a:p>
            <a:pPr algn="ctr"/>
            <a:r>
              <a:rPr lang="ru-RU" sz="2800" b="1" i="1" dirty="0">
                <a:latin typeface="Times New Roman" pitchFamily="18" charset="0"/>
                <a:cs typeface="Times New Roman" pitchFamily="18" charset="0"/>
              </a:rPr>
              <a:t>юрисконсульт, консультант: Черных Алёна Дмитриевна тел. 64-99-98</a:t>
            </a:r>
            <a:endParaRPr lang="ru-RU" sz="2800" b="1"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бухгалтер, консультант: Русских Татьяна Васильевна, тел. 64-01-91</a:t>
            </a:r>
            <a:endParaRPr lang="ru-RU" sz="2800" dirty="0"/>
          </a:p>
        </p:txBody>
      </p:sp>
      <p:sp>
        <p:nvSpPr>
          <p:cNvPr id="5" name="Прямоугольник 4"/>
          <p:cNvSpPr/>
          <p:nvPr/>
        </p:nvSpPr>
        <p:spPr>
          <a:xfrm>
            <a:off x="1885781" y="5542472"/>
            <a:ext cx="7902548" cy="830997"/>
          </a:xfrm>
          <a:prstGeom prst="rect">
            <a:avLst/>
          </a:prstGeom>
        </p:spPr>
        <p:txBody>
          <a:bodyPr wrap="none">
            <a:spAutoFit/>
          </a:bodyPr>
          <a:lstStyle/>
          <a:p>
            <a:pPr algn="ctr"/>
            <a:r>
              <a:rPr lang="ru-RU" sz="4800" b="1" dirty="0">
                <a:latin typeface="Times New Roman" panose="02020603050405020304" pitchFamily="18" charset="0"/>
                <a:cs typeface="Times New Roman" panose="02020603050405020304" pitchFamily="18" charset="0"/>
              </a:rPr>
              <a:t>Благодарим за внимание !!!</a:t>
            </a: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12192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1" name="TextBox 10"/>
          <p:cNvSpPr txBox="1"/>
          <p:nvPr/>
        </p:nvSpPr>
        <p:spPr>
          <a:xfrm>
            <a:off x="3124200" y="215900"/>
            <a:ext cx="6361678" cy="553998"/>
          </a:xfrm>
          <a:prstGeom prst="rect">
            <a:avLst/>
          </a:prstGeom>
          <a:noFill/>
        </p:spPr>
        <p:txBody>
          <a:bodyPr wrap="square" rtlCol="0">
            <a:spAutoFit/>
          </a:bodyPr>
          <a:lstStyle/>
          <a:p>
            <a:r>
              <a:rPr lang="ru-RU" sz="3000" b="1" dirty="0">
                <a:latin typeface="Times New Roman" pitchFamily="18" charset="0"/>
                <a:cs typeface="Times New Roman" pitchFamily="18" charset="0"/>
              </a:rPr>
              <a:t>НОРМАТИВНО-ПРАВОВАЯ БАЗА</a:t>
            </a:r>
          </a:p>
        </p:txBody>
      </p:sp>
      <p:sp>
        <p:nvSpPr>
          <p:cNvPr id="15" name="TextBox 14"/>
          <p:cNvSpPr txBox="1"/>
          <p:nvPr/>
        </p:nvSpPr>
        <p:spPr>
          <a:xfrm>
            <a:off x="0" y="1181101"/>
            <a:ext cx="12192000" cy="369332"/>
          </a:xfrm>
          <a:prstGeom prst="rect">
            <a:avLst/>
          </a:prstGeom>
          <a:noFill/>
        </p:spPr>
        <p:txBody>
          <a:bodyPr wrap="square" rtlCol="0">
            <a:spAutoFit/>
          </a:bodyPr>
          <a:lstStyle/>
          <a:p>
            <a:pPr algn="ctr"/>
            <a:endParaRPr lang="ru-RU" dirty="0"/>
          </a:p>
        </p:txBody>
      </p:sp>
      <p:sp>
        <p:nvSpPr>
          <p:cNvPr id="16" name="TextBox 15"/>
          <p:cNvSpPr txBox="1"/>
          <p:nvPr/>
        </p:nvSpPr>
        <p:spPr>
          <a:xfrm>
            <a:off x="198782" y="2362753"/>
            <a:ext cx="10988627" cy="646331"/>
          </a:xfrm>
          <a:prstGeom prst="rect">
            <a:avLst/>
          </a:prstGeom>
          <a:noFill/>
        </p:spPr>
        <p:txBody>
          <a:bodyPr wrap="square" rtlCol="0">
            <a:spAutoFit/>
          </a:bodyPr>
          <a:lstStyle/>
          <a:p>
            <a:pPr marL="0" lvl="1" algn="ctr"/>
            <a:r>
              <a:rPr lang="ru-RU" b="1" dirty="0">
                <a:latin typeface="Times New Roman" pitchFamily="18" charset="0"/>
                <a:cs typeface="Times New Roman" pitchFamily="18" charset="0"/>
              </a:rPr>
              <a:t>Постановление Правительства Кировской области </a:t>
            </a:r>
            <a:r>
              <a:rPr lang="ru-RU" b="1">
                <a:latin typeface="Times New Roman" pitchFamily="18" charset="0"/>
                <a:cs typeface="Times New Roman" pitchFamily="18" charset="0"/>
              </a:rPr>
              <a:t>от 15.12.2023 № 696-П </a:t>
            </a:r>
            <a:r>
              <a:rPr lang="ru-RU" b="1" dirty="0">
                <a:latin typeface="Times New Roman" pitchFamily="18" charset="0"/>
                <a:cs typeface="Times New Roman" pitchFamily="18" charset="0"/>
              </a:rPr>
              <a:t>«Об утверждении государственной программы Кировской </a:t>
            </a:r>
            <a:r>
              <a:rPr lang="ru-RU" b="1">
                <a:latin typeface="Times New Roman" pitchFamily="18" charset="0"/>
                <a:cs typeface="Times New Roman" pitchFamily="18" charset="0"/>
              </a:rPr>
              <a:t>области «Развитие </a:t>
            </a:r>
            <a:r>
              <a:rPr lang="ru-RU" b="1" dirty="0">
                <a:latin typeface="Times New Roman" pitchFamily="18" charset="0"/>
                <a:cs typeface="Times New Roman" pitchFamily="18" charset="0"/>
              </a:rPr>
              <a:t>агропромышленного комплекса»</a:t>
            </a:r>
            <a:endParaRPr lang="ru-RU" dirty="0"/>
          </a:p>
        </p:txBody>
      </p:sp>
      <p:sp>
        <p:nvSpPr>
          <p:cNvPr id="17" name="TextBox 16"/>
          <p:cNvSpPr txBox="1"/>
          <p:nvPr/>
        </p:nvSpPr>
        <p:spPr>
          <a:xfrm>
            <a:off x="0" y="3263900"/>
            <a:ext cx="12191999" cy="369332"/>
          </a:xfrm>
          <a:prstGeom prst="rect">
            <a:avLst/>
          </a:prstGeom>
          <a:noFill/>
        </p:spPr>
        <p:txBody>
          <a:bodyPr wrap="square" rtlCol="0">
            <a:spAutoFit/>
          </a:bodyPr>
          <a:lstStyle/>
          <a:p>
            <a:pPr algn="ctr"/>
            <a:endParaRPr lang="ru-RU" dirty="0"/>
          </a:p>
        </p:txBody>
      </p:sp>
      <p:sp>
        <p:nvSpPr>
          <p:cNvPr id="18" name="TextBox 17"/>
          <p:cNvSpPr txBox="1"/>
          <p:nvPr/>
        </p:nvSpPr>
        <p:spPr>
          <a:xfrm>
            <a:off x="1" y="4408004"/>
            <a:ext cx="12192000" cy="369332"/>
          </a:xfrm>
          <a:prstGeom prst="rect">
            <a:avLst/>
          </a:prstGeom>
          <a:noFill/>
        </p:spPr>
        <p:txBody>
          <a:bodyPr wrap="square" rtlCol="0">
            <a:spAutoFit/>
          </a:bodyPr>
          <a:lstStyle/>
          <a:p>
            <a:pPr marL="0" lvl="1" algn="ctr"/>
            <a:endParaRPr lang="ru-RU" dirty="0"/>
          </a:p>
        </p:txBody>
      </p:sp>
      <p:sp>
        <p:nvSpPr>
          <p:cNvPr id="10" name="Прямоугольник 9"/>
          <p:cNvSpPr/>
          <p:nvPr/>
        </p:nvSpPr>
        <p:spPr>
          <a:xfrm>
            <a:off x="720191" y="1112389"/>
            <a:ext cx="10438726" cy="923330"/>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РФ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p:txBody>
      </p:sp>
      <p:sp>
        <p:nvSpPr>
          <p:cNvPr id="12" name="Прямоугольник 11"/>
          <p:cNvSpPr/>
          <p:nvPr/>
        </p:nvSpPr>
        <p:spPr>
          <a:xfrm>
            <a:off x="428878" y="3445701"/>
            <a:ext cx="11094180" cy="646331"/>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Кировской области от 11.06.2021 № 277-П «О предоставлении грантов из областного бюджета на развитие семейных ферм»</a:t>
            </a:r>
            <a:endParaRPr lang="ru-RU" dirty="0"/>
          </a:p>
        </p:txBody>
      </p:sp>
      <p:sp>
        <p:nvSpPr>
          <p:cNvPr id="1027" name="Rectangle 3"/>
          <p:cNvSpPr>
            <a:spLocks noChangeArrowheads="1"/>
          </p:cNvSpPr>
          <p:nvPr/>
        </p:nvSpPr>
        <p:spPr bwMode="auto">
          <a:xfrm>
            <a:off x="267912" y="4583288"/>
            <a:ext cx="114745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01613" algn="l"/>
              </a:tabLst>
            </a:pP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Распоряжение Минсельхозпрод КО  от 21.06.2021 № 62 «О предоставлении и рассмотрении документов для предоставления грантов из областного бюджета на развитие семейных ферм» </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181231" y="5446001"/>
            <a:ext cx="1130231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01613" algn="l"/>
              </a:tabLst>
            </a:pP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Распоряжение Минсельхозпрод КО от 21.03.2022 № 24 «Об утверждении методики определения плановых значений результатов предоставления грантов из областного бюджета на развитие семейных ферм»</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933" y="228600"/>
            <a:ext cx="11023599" cy="553998"/>
          </a:xfrm>
          <a:prstGeom prst="rect">
            <a:avLst/>
          </a:prstGeom>
          <a:noFill/>
        </p:spPr>
        <p:txBody>
          <a:bodyPr wrap="square" rtlCol="0">
            <a:spAutoFit/>
          </a:bodyPr>
          <a:lstStyle/>
          <a:p>
            <a:pPr algn="ctr"/>
            <a:r>
              <a:rPr lang="ru-RU" sz="3000" b="1" dirty="0">
                <a:solidFill>
                  <a:schemeClr val="accent1"/>
                </a:solidFill>
                <a:latin typeface="Times New Roman" pitchFamily="18" charset="0"/>
                <a:cs typeface="Times New Roman" pitchFamily="18" charset="0"/>
              </a:rPr>
              <a:t>СЕМЕЙНАЯ ФЕРМА – УЧАСТНИКИ КОНКУРСА</a:t>
            </a:r>
          </a:p>
        </p:txBody>
      </p:sp>
      <p:pic>
        <p:nvPicPr>
          <p:cNvPr id="36866" name="Picture 2" descr="https://grantkfh.ru/uploads/s/x/f/s/xfshxwknvqba/img/full_abFwFppE.jpg"/>
          <p:cNvPicPr>
            <a:picLocks noChangeAspect="1" noChangeArrowheads="1"/>
          </p:cNvPicPr>
          <p:nvPr/>
        </p:nvPicPr>
        <p:blipFill>
          <a:blip r:embed="rId2" cstate="print"/>
          <a:srcRect l="8167" t="22112" r="13362"/>
          <a:stretch>
            <a:fillRect/>
          </a:stretch>
        </p:blipFill>
        <p:spPr bwMode="auto">
          <a:xfrm>
            <a:off x="-24489" y="3327400"/>
            <a:ext cx="5863199" cy="3530600"/>
          </a:xfrm>
          <a:prstGeom prst="rect">
            <a:avLst/>
          </a:prstGeom>
          <a:noFill/>
        </p:spPr>
      </p:pic>
      <p:pic>
        <p:nvPicPr>
          <p:cNvPr id="36870" name="Picture 6" descr="http://krimm.ru/upload/imperavi/5bc06ee27b34c.jpg"/>
          <p:cNvPicPr>
            <a:picLocks noChangeAspect="1" noChangeArrowheads="1"/>
          </p:cNvPicPr>
          <p:nvPr/>
        </p:nvPicPr>
        <p:blipFill>
          <a:blip r:embed="rId3" cstate="print"/>
          <a:srcRect t="16768"/>
          <a:stretch>
            <a:fillRect/>
          </a:stretch>
        </p:blipFill>
        <p:spPr bwMode="auto">
          <a:xfrm>
            <a:off x="6454775" y="3276600"/>
            <a:ext cx="5737225" cy="3581400"/>
          </a:xfrm>
          <a:prstGeom prst="rect">
            <a:avLst/>
          </a:prstGeom>
          <a:noFill/>
        </p:spPr>
      </p:pic>
      <p:sp>
        <p:nvSpPr>
          <p:cNvPr id="24577" name="Rectangle 1"/>
          <p:cNvSpPr>
            <a:spLocks noChangeArrowheads="1"/>
          </p:cNvSpPr>
          <p:nvPr/>
        </p:nvSpPr>
        <p:spPr bwMode="auto">
          <a:xfrm>
            <a:off x="0" y="744918"/>
            <a:ext cx="119681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a:latin typeface="Times New Roman" pitchFamily="18" charset="0"/>
                <a:cs typeface="Times New Roman" pitchFamily="18" charset="0"/>
              </a:rPr>
              <a:t>крестьянское (фермерское) хозяйство, число членов которого составляет 2 (включая главу) и более членов семьи (объединенных родством и (или) свойством) главы крестьянского (фермерского) хозяйства, или индивидуальный предприниматель, являющийся главой крестьянского (фермерского) хозяйства, в состав членов которого входят 2 и более членов семьи (объединенных родством и (или) свойством) указанного индивидуального предпринимателя, зарегистрированные гражданином Российской Федерации на сельской территории или на территории сельской агломерации Кировской области, осуществляющие деятельность более 12 месяцев с даты регистрации, осуществляющие деятельность на сельской территории или на территории сельской агломерации Кировской области</a:t>
            </a: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0" y="96212"/>
            <a:ext cx="9105901" cy="461665"/>
          </a:xfrm>
          <a:prstGeom prst="rect">
            <a:avLst/>
          </a:prstGeom>
          <a:noFill/>
        </p:spPr>
        <p:txBody>
          <a:bodyPr wrap="square" rtlCol="0">
            <a:spAutoFit/>
          </a:bodyPr>
          <a:lstStyle/>
          <a:p>
            <a:pPr algn="ctr"/>
            <a:r>
              <a:rPr lang="ru-RU" sz="2400" b="1" dirty="0">
                <a:solidFill>
                  <a:schemeClr val="accent1"/>
                </a:solidFill>
                <a:latin typeface="Times New Roman" panose="02020603050405020304" pitchFamily="18" charset="0"/>
                <a:cs typeface="Times New Roman" panose="02020603050405020304" pitchFamily="18" charset="0"/>
              </a:rPr>
              <a:t>СОБСТВЕННЫЕ  РЕСУРСЫ</a:t>
            </a:r>
          </a:p>
        </p:txBody>
      </p:sp>
      <p:pic>
        <p:nvPicPr>
          <p:cNvPr id="3" name="Рисунок 2"/>
          <p:cNvPicPr>
            <a:picLocks noChangeAspect="1"/>
          </p:cNvPicPr>
          <p:nvPr/>
        </p:nvPicPr>
        <p:blipFill>
          <a:blip r:embed="rId2" cstate="print"/>
          <a:stretch>
            <a:fillRect/>
          </a:stretch>
        </p:blipFill>
        <p:spPr>
          <a:xfrm>
            <a:off x="152400" y="477495"/>
            <a:ext cx="2743200" cy="1859305"/>
          </a:xfrm>
          <a:prstGeom prst="rect">
            <a:avLst/>
          </a:prstGeom>
        </p:spPr>
      </p:pic>
      <p:sp>
        <p:nvSpPr>
          <p:cNvPr id="4" name="TextBox 3"/>
          <p:cNvSpPr txBox="1"/>
          <p:nvPr/>
        </p:nvSpPr>
        <p:spPr>
          <a:xfrm>
            <a:off x="190500" y="2222500"/>
            <a:ext cx="24638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земельный участок 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назначения</a:t>
            </a:r>
          </a:p>
        </p:txBody>
      </p:sp>
      <p:pic>
        <p:nvPicPr>
          <p:cNvPr id="6" name="Рисунок 5"/>
          <p:cNvPicPr>
            <a:picLocks noChangeAspect="1"/>
          </p:cNvPicPr>
          <p:nvPr/>
        </p:nvPicPr>
        <p:blipFill>
          <a:blip r:embed="rId3" cstate="print"/>
          <a:stretch>
            <a:fillRect/>
          </a:stretch>
        </p:blipFill>
        <p:spPr>
          <a:xfrm>
            <a:off x="3225800" y="536611"/>
            <a:ext cx="2755900" cy="1723990"/>
          </a:xfrm>
          <a:prstGeom prst="rect">
            <a:avLst/>
          </a:prstGeom>
        </p:spPr>
      </p:pic>
      <p:sp>
        <p:nvSpPr>
          <p:cNvPr id="8" name="TextBox 7"/>
          <p:cNvSpPr txBox="1"/>
          <p:nvPr/>
        </p:nvSpPr>
        <p:spPr>
          <a:xfrm>
            <a:off x="2679700" y="2235200"/>
            <a:ext cx="36703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техника, самоходные 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машины, грузовой автотранспорт</a:t>
            </a:r>
          </a:p>
        </p:txBody>
      </p:sp>
      <p:pic>
        <p:nvPicPr>
          <p:cNvPr id="9" name="Рисунок 8"/>
          <p:cNvPicPr>
            <a:picLocks noChangeAspect="1"/>
          </p:cNvPicPr>
          <p:nvPr/>
        </p:nvPicPr>
        <p:blipFill>
          <a:blip r:embed="rId4" cstate="print"/>
          <a:stretch>
            <a:fillRect/>
          </a:stretch>
        </p:blipFill>
        <p:spPr>
          <a:xfrm>
            <a:off x="6261100" y="528148"/>
            <a:ext cx="2794000" cy="1715303"/>
          </a:xfrm>
          <a:prstGeom prst="rect">
            <a:avLst/>
          </a:prstGeom>
        </p:spPr>
      </p:pic>
      <p:sp>
        <p:nvSpPr>
          <p:cNvPr id="10" name="TextBox 9"/>
          <p:cNvSpPr txBox="1"/>
          <p:nvPr/>
        </p:nvSpPr>
        <p:spPr>
          <a:xfrm>
            <a:off x="6070600" y="2235201"/>
            <a:ext cx="32512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объект недвижимости производственного назначения </a:t>
            </a:r>
          </a:p>
        </p:txBody>
      </p:sp>
      <p:pic>
        <p:nvPicPr>
          <p:cNvPr id="12" name="Рисунок 11"/>
          <p:cNvPicPr>
            <a:picLocks noChangeAspect="1"/>
          </p:cNvPicPr>
          <p:nvPr/>
        </p:nvPicPr>
        <p:blipFill>
          <a:blip r:embed="rId5" cstate="print"/>
          <a:stretch>
            <a:fillRect/>
          </a:stretch>
        </p:blipFill>
        <p:spPr>
          <a:xfrm>
            <a:off x="10271676" y="5029131"/>
            <a:ext cx="1920324" cy="1600270"/>
          </a:xfrm>
          <a:prstGeom prst="rect">
            <a:avLst/>
          </a:prstGeom>
        </p:spPr>
      </p:pic>
      <p:sp>
        <p:nvSpPr>
          <p:cNvPr id="14" name="TextBox 13"/>
          <p:cNvSpPr txBox="1"/>
          <p:nvPr/>
        </p:nvSpPr>
        <p:spPr>
          <a:xfrm rot="10800000" flipV="1">
            <a:off x="9740898" y="5009138"/>
            <a:ext cx="1333501" cy="1077218"/>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выручка от реализации с/х продукции </a:t>
            </a:r>
          </a:p>
        </p:txBody>
      </p:sp>
      <p:pic>
        <p:nvPicPr>
          <p:cNvPr id="15" name="Рисунок 14"/>
          <p:cNvPicPr>
            <a:picLocks noChangeAspect="1"/>
          </p:cNvPicPr>
          <p:nvPr/>
        </p:nvPicPr>
        <p:blipFill>
          <a:blip r:embed="rId6" cstate="print"/>
          <a:stretch>
            <a:fillRect/>
          </a:stretch>
        </p:blipFill>
        <p:spPr>
          <a:xfrm>
            <a:off x="235503" y="2822349"/>
            <a:ext cx="2228297" cy="1528929"/>
          </a:xfrm>
          <a:prstGeom prst="rect">
            <a:avLst/>
          </a:prstGeom>
        </p:spPr>
      </p:pic>
      <p:pic>
        <p:nvPicPr>
          <p:cNvPr id="17" name="Рисунок 16"/>
          <p:cNvPicPr>
            <a:picLocks noChangeAspect="1"/>
          </p:cNvPicPr>
          <p:nvPr/>
        </p:nvPicPr>
        <p:blipFill>
          <a:blip r:embed="rId7" cstate="print"/>
          <a:stretch>
            <a:fillRect/>
          </a:stretch>
        </p:blipFill>
        <p:spPr>
          <a:xfrm>
            <a:off x="222803" y="5203029"/>
            <a:ext cx="2328212" cy="1654971"/>
          </a:xfrm>
          <a:prstGeom prst="rect">
            <a:avLst/>
          </a:prstGeom>
        </p:spPr>
      </p:pic>
      <p:sp>
        <p:nvSpPr>
          <p:cNvPr id="18" name="TextBox 17"/>
          <p:cNvSpPr txBox="1"/>
          <p:nvPr/>
        </p:nvSpPr>
        <p:spPr>
          <a:xfrm>
            <a:off x="2667000" y="5994400"/>
            <a:ext cx="2578100" cy="584775"/>
          </a:xfrm>
          <a:prstGeom prst="rect">
            <a:avLst/>
          </a:prstGeom>
          <a:noFill/>
        </p:spPr>
        <p:txBody>
          <a:bodyPr wrap="square" rtlCol="0">
            <a:spAutoFit/>
          </a:bodyPr>
          <a:lstStyle/>
          <a:p>
            <a:r>
              <a:rPr lang="ru-RU" sz="1600" b="1" i="1" dirty="0">
                <a:latin typeface="Times New Roman" panose="02020603050405020304" pitchFamily="18" charset="0"/>
                <a:cs typeface="Times New Roman" panose="02020603050405020304" pitchFamily="18" charset="0"/>
              </a:rPr>
              <a:t>в КФХ имеются </a:t>
            </a:r>
            <a:r>
              <a:rPr lang="ru-RU" sz="1600" b="1" i="1" dirty="0" err="1">
                <a:latin typeface="Times New Roman" panose="02020603050405020304" pitchFamily="18" charset="0"/>
                <a:cs typeface="Times New Roman" panose="02020603050405020304" pitchFamily="18" charset="0"/>
              </a:rPr>
              <a:t>зоо</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вет</a:t>
            </a:r>
            <a:r>
              <a:rPr lang="ru-RU" sz="1600" b="1" i="1" dirty="0">
                <a:latin typeface="Times New Roman" panose="02020603050405020304" pitchFamily="18" charset="0"/>
                <a:cs typeface="Times New Roman" panose="02020603050405020304" pitchFamily="18" charset="0"/>
              </a:rPr>
              <a:t> – специалисты, агрономы</a:t>
            </a:r>
          </a:p>
        </p:txBody>
      </p:sp>
      <p:pic>
        <p:nvPicPr>
          <p:cNvPr id="19" name="Рисунок 18"/>
          <p:cNvPicPr>
            <a:picLocks noChangeAspect="1"/>
          </p:cNvPicPr>
          <p:nvPr/>
        </p:nvPicPr>
        <p:blipFill>
          <a:blip r:embed="rId8" cstate="print"/>
          <a:srcRect r="3889" b="13563"/>
          <a:stretch>
            <a:fillRect/>
          </a:stretch>
        </p:blipFill>
        <p:spPr>
          <a:xfrm>
            <a:off x="5753099" y="5026111"/>
            <a:ext cx="2438401" cy="1527090"/>
          </a:xfrm>
          <a:prstGeom prst="rect">
            <a:avLst/>
          </a:prstGeom>
        </p:spPr>
      </p:pic>
      <p:sp>
        <p:nvSpPr>
          <p:cNvPr id="20" name="TextBox 19"/>
          <p:cNvSpPr txBox="1"/>
          <p:nvPr/>
        </p:nvSpPr>
        <p:spPr>
          <a:xfrm>
            <a:off x="8432800" y="5054600"/>
            <a:ext cx="1231900" cy="1569660"/>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налажен сбыт продукции: переработчики или </a:t>
            </a:r>
            <a:r>
              <a:rPr lang="ru-RU" sz="1600" b="1" i="1" dirty="0" err="1">
                <a:latin typeface="Times New Roman" panose="02020603050405020304" pitchFamily="18" charset="0"/>
                <a:cs typeface="Times New Roman" panose="02020603050405020304" pitchFamily="18" charset="0"/>
              </a:rPr>
              <a:t>СПоК</a:t>
            </a:r>
            <a:endParaRPr lang="ru-RU" sz="1600" b="1" i="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9" cstate="print"/>
          <a:stretch>
            <a:fillRect/>
          </a:stretch>
        </p:blipFill>
        <p:spPr>
          <a:xfrm>
            <a:off x="3131671" y="3172351"/>
            <a:ext cx="1819595" cy="1704449"/>
          </a:xfrm>
          <a:prstGeom prst="rect">
            <a:avLst/>
          </a:prstGeom>
        </p:spPr>
      </p:pic>
      <p:sp>
        <p:nvSpPr>
          <p:cNvPr id="22" name="TextBox 21"/>
          <p:cNvSpPr txBox="1"/>
          <p:nvPr/>
        </p:nvSpPr>
        <p:spPr>
          <a:xfrm>
            <a:off x="2781300" y="4394200"/>
            <a:ext cx="2641600" cy="830997"/>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созданы условия для уничтожения биологических отходов</a:t>
            </a:r>
          </a:p>
        </p:txBody>
      </p:sp>
      <p:pic>
        <p:nvPicPr>
          <p:cNvPr id="23" name="Рисунок 22"/>
          <p:cNvPicPr>
            <a:picLocks noChangeAspect="1"/>
          </p:cNvPicPr>
          <p:nvPr/>
        </p:nvPicPr>
        <p:blipFill>
          <a:blip r:embed="rId10" cstate="print"/>
          <a:stretch>
            <a:fillRect/>
          </a:stretch>
        </p:blipFill>
        <p:spPr>
          <a:xfrm>
            <a:off x="9283700" y="469899"/>
            <a:ext cx="2504201" cy="1767771"/>
          </a:xfrm>
          <a:prstGeom prst="rect">
            <a:avLst/>
          </a:prstGeom>
        </p:spPr>
      </p:pic>
      <p:sp>
        <p:nvSpPr>
          <p:cNvPr id="24" name="TextBox 23"/>
          <p:cNvSpPr txBox="1"/>
          <p:nvPr/>
        </p:nvSpPr>
        <p:spPr>
          <a:xfrm>
            <a:off x="9372600" y="2286000"/>
            <a:ext cx="2667000" cy="338554"/>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поголовье с/х животных </a:t>
            </a:r>
          </a:p>
        </p:txBody>
      </p:sp>
      <p:pic>
        <p:nvPicPr>
          <p:cNvPr id="26" name="Рисунок 25" descr="https://st2.depositphotos.com/3518393/10544/i/950/depositphotos_105444958-stock-photo-heap-and-ears-of-rye.jpg"/>
          <p:cNvPicPr/>
          <p:nvPr/>
        </p:nvPicPr>
        <p:blipFill>
          <a:blip r:embed="rId11" cstate="print"/>
          <a:srcRect/>
          <a:stretch>
            <a:fillRect/>
          </a:stretch>
        </p:blipFill>
        <p:spPr bwMode="auto">
          <a:xfrm>
            <a:off x="5826676" y="3018385"/>
            <a:ext cx="2250523" cy="1337715"/>
          </a:xfrm>
          <a:prstGeom prst="rect">
            <a:avLst/>
          </a:prstGeom>
          <a:noFill/>
          <a:ln w="9525">
            <a:noFill/>
            <a:miter lim="800000"/>
            <a:headEnd/>
            <a:tailEnd/>
          </a:ln>
        </p:spPr>
      </p:pic>
      <p:sp>
        <p:nvSpPr>
          <p:cNvPr id="27" name="TextBox 26"/>
          <p:cNvSpPr txBox="1"/>
          <p:nvPr/>
        </p:nvSpPr>
        <p:spPr>
          <a:xfrm>
            <a:off x="8267700" y="3175000"/>
            <a:ext cx="3619500" cy="584775"/>
          </a:xfrm>
          <a:prstGeom prst="rect">
            <a:avLst/>
          </a:prstGeom>
          <a:noFill/>
        </p:spPr>
        <p:txBody>
          <a:bodyPr wrap="square" rtlCol="0">
            <a:spAutoFit/>
          </a:bodyPr>
          <a:lstStyle/>
          <a:p>
            <a:pPr algn="just"/>
            <a:r>
              <a:rPr lang="ru-RU" sz="1600" b="1" i="1" dirty="0">
                <a:latin typeface="Times New Roman" pitchFamily="18" charset="0"/>
                <a:cs typeface="Times New Roman" pitchFamily="18" charset="0"/>
              </a:rPr>
              <a:t>наличие кондиционных и/или </a:t>
            </a:r>
            <a:r>
              <a:rPr lang="ru-RU" sz="1600" b="1" i="1" dirty="0" err="1">
                <a:latin typeface="Times New Roman" pitchFamily="18" charset="0"/>
                <a:cs typeface="Times New Roman" pitchFamily="18" charset="0"/>
              </a:rPr>
              <a:t>высокорепродукционных</a:t>
            </a:r>
            <a:r>
              <a:rPr lang="ru-RU" sz="1600" b="1" i="1" dirty="0">
                <a:latin typeface="Times New Roman" pitchFamily="18" charset="0"/>
                <a:cs typeface="Times New Roman" pitchFamily="18" charset="0"/>
              </a:rPr>
              <a:t> семян </a:t>
            </a:r>
          </a:p>
        </p:txBody>
      </p:sp>
      <p:sp>
        <p:nvSpPr>
          <p:cNvPr id="19458" name="AutoShape 2" descr="https://sm-news.ru/wp-content/uploads/2019/04/09/img_20190409_1305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152400" y="4394200"/>
            <a:ext cx="2387600" cy="323165"/>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налажен бухучет</a:t>
            </a:r>
          </a:p>
        </p:txBody>
      </p:sp>
    </p:spTree>
    <p:extLst>
      <p:ext uri="{BB962C8B-B14F-4D97-AF65-F5344CB8AC3E}">
        <p14:creationId xmlns:p14="http://schemas.microsoft.com/office/powerpoint/2010/main" val="2962401533"/>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169551"/>
          </a:xfrm>
          <a:prstGeom prst="rect">
            <a:avLst/>
          </a:prstGeom>
          <a:noFill/>
        </p:spPr>
        <p:txBody>
          <a:bodyPr wrap="square" rtlCol="0">
            <a:spAutoFit/>
          </a:bodyPr>
          <a:lstStyle/>
          <a:p>
            <a:pPr algn="ctr"/>
            <a:r>
              <a:rPr lang="ru-RU" sz="3500" b="1" dirty="0">
                <a:solidFill>
                  <a:schemeClr val="accent5"/>
                </a:solidFill>
                <a:latin typeface="Times New Roman" pitchFamily="18" charset="0"/>
                <a:cs typeface="Times New Roman" pitchFamily="18" charset="0"/>
              </a:rPr>
              <a:t>Направления деятельности крестьянского (фермерского) хозяйства</a:t>
            </a:r>
          </a:p>
        </p:txBody>
      </p:sp>
      <p:sp>
        <p:nvSpPr>
          <p:cNvPr id="3" name="TextBox 2"/>
          <p:cNvSpPr txBox="1"/>
          <p:nvPr/>
        </p:nvSpPr>
        <p:spPr>
          <a:xfrm>
            <a:off x="0" y="1060174"/>
            <a:ext cx="6082747" cy="553998"/>
          </a:xfrm>
          <a:prstGeom prst="rect">
            <a:avLst/>
          </a:prstGeom>
          <a:noFill/>
        </p:spPr>
        <p:txBody>
          <a:bodyPr wrap="square" rtlCol="0">
            <a:spAutoFit/>
          </a:bodyPr>
          <a:lstStyle/>
          <a:p>
            <a:r>
              <a:rPr lang="ru-RU" sz="3000" dirty="0">
                <a:latin typeface="Times New Roman" pitchFamily="18" charset="0"/>
                <a:cs typeface="Times New Roman" pitchFamily="18" charset="0"/>
              </a:rPr>
              <a:t>развитие молочного скотоводства</a:t>
            </a:r>
          </a:p>
        </p:txBody>
      </p:sp>
      <p:sp>
        <p:nvSpPr>
          <p:cNvPr id="4" name="TextBox 3"/>
          <p:cNvSpPr txBox="1"/>
          <p:nvPr/>
        </p:nvSpPr>
        <p:spPr>
          <a:xfrm>
            <a:off x="6493565" y="1033670"/>
            <a:ext cx="5274366" cy="553998"/>
          </a:xfrm>
          <a:prstGeom prst="rect">
            <a:avLst/>
          </a:prstGeom>
          <a:noFill/>
        </p:spPr>
        <p:txBody>
          <a:bodyPr wrap="square" rtlCol="0">
            <a:spAutoFit/>
          </a:bodyPr>
          <a:lstStyle/>
          <a:p>
            <a:pPr algn="ctr"/>
            <a:r>
              <a:rPr lang="ru-RU" sz="3000" dirty="0">
                <a:latin typeface="Times New Roman" pitchFamily="18" charset="0"/>
                <a:cs typeface="Times New Roman" pitchFamily="18" charset="0"/>
              </a:rPr>
              <a:t>развитие мясного скотоводства</a:t>
            </a:r>
          </a:p>
        </p:txBody>
      </p:sp>
      <p:sp>
        <p:nvSpPr>
          <p:cNvPr id="5" name="TextBox 4"/>
          <p:cNvSpPr txBox="1"/>
          <p:nvPr/>
        </p:nvSpPr>
        <p:spPr>
          <a:xfrm>
            <a:off x="3886200" y="4617829"/>
            <a:ext cx="4428264" cy="553998"/>
          </a:xfrm>
          <a:prstGeom prst="rect">
            <a:avLst/>
          </a:prstGeom>
          <a:noFill/>
        </p:spPr>
        <p:txBody>
          <a:bodyPr wrap="none" rtlCol="0">
            <a:spAutoFit/>
          </a:bodyPr>
          <a:lstStyle/>
          <a:p>
            <a:r>
              <a:rPr lang="ru-RU" sz="3000" dirty="0">
                <a:latin typeface="Times New Roman" pitchFamily="18" charset="0"/>
                <a:cs typeface="Times New Roman" pitchFamily="18" charset="0"/>
              </a:rPr>
              <a:t>развитие растениеводства</a:t>
            </a:r>
          </a:p>
        </p:txBody>
      </p:sp>
      <p:sp>
        <p:nvSpPr>
          <p:cNvPr id="6" name="TextBox 5"/>
          <p:cNvSpPr txBox="1"/>
          <p:nvPr/>
        </p:nvSpPr>
        <p:spPr>
          <a:xfrm>
            <a:off x="3021496" y="3246782"/>
            <a:ext cx="5817705" cy="1015663"/>
          </a:xfrm>
          <a:prstGeom prst="rect">
            <a:avLst/>
          </a:prstGeom>
          <a:noFill/>
        </p:spPr>
        <p:txBody>
          <a:bodyPr wrap="square" rtlCol="0">
            <a:spAutoFit/>
          </a:bodyPr>
          <a:lstStyle/>
          <a:p>
            <a:pPr algn="ctr"/>
            <a:r>
              <a:rPr lang="ru-RU" sz="3000" dirty="0">
                <a:latin typeface="Times New Roman" pitchFamily="18" charset="0"/>
                <a:cs typeface="Times New Roman" pitchFamily="18" charset="0"/>
              </a:rPr>
              <a:t>развитие иного направления животноводства</a:t>
            </a:r>
          </a:p>
        </p:txBody>
      </p:sp>
      <p:pic>
        <p:nvPicPr>
          <p:cNvPr id="1026" name="Picture 2" descr="Ярославская порода "/>
          <p:cNvPicPr>
            <a:picLocks noChangeAspect="1" noChangeArrowheads="1"/>
          </p:cNvPicPr>
          <p:nvPr/>
        </p:nvPicPr>
        <p:blipFill>
          <a:blip r:embed="rId2" cstate="print"/>
          <a:srcRect/>
          <a:stretch>
            <a:fillRect/>
          </a:stretch>
        </p:blipFill>
        <p:spPr bwMode="auto">
          <a:xfrm>
            <a:off x="1258956" y="1508537"/>
            <a:ext cx="2835966" cy="1890644"/>
          </a:xfrm>
          <a:prstGeom prst="rect">
            <a:avLst/>
          </a:prstGeom>
          <a:noFill/>
        </p:spPr>
      </p:pic>
      <p:pic>
        <p:nvPicPr>
          <p:cNvPr id="1028" name="Picture 4" descr="Санта-гертруда порода коров"/>
          <p:cNvPicPr>
            <a:picLocks noChangeAspect="1" noChangeArrowheads="1"/>
          </p:cNvPicPr>
          <p:nvPr/>
        </p:nvPicPr>
        <p:blipFill>
          <a:blip r:embed="rId3" cstate="print"/>
          <a:srcRect t="7506" r="6587" b="7410"/>
          <a:stretch>
            <a:fillRect/>
          </a:stretch>
        </p:blipFill>
        <p:spPr bwMode="auto">
          <a:xfrm>
            <a:off x="7722566" y="1515979"/>
            <a:ext cx="3024947" cy="1836819"/>
          </a:xfrm>
          <a:prstGeom prst="rect">
            <a:avLst/>
          </a:prstGeom>
          <a:noFill/>
        </p:spPr>
      </p:pic>
      <p:pic>
        <p:nvPicPr>
          <p:cNvPr id="1030" name="Picture 6" descr="Успешное коневодство: как и для чего разводить лошадей"/>
          <p:cNvPicPr>
            <a:picLocks noChangeAspect="1" noChangeArrowheads="1"/>
          </p:cNvPicPr>
          <p:nvPr/>
        </p:nvPicPr>
        <p:blipFill>
          <a:blip r:embed="rId4" cstate="print"/>
          <a:srcRect l="9401" t="12134" r="17028" b="10783"/>
          <a:stretch>
            <a:fillRect/>
          </a:stretch>
        </p:blipFill>
        <p:spPr bwMode="auto">
          <a:xfrm>
            <a:off x="0" y="3405810"/>
            <a:ext cx="3034748" cy="1789043"/>
          </a:xfrm>
          <a:prstGeom prst="rect">
            <a:avLst/>
          </a:prstGeom>
          <a:noFill/>
        </p:spPr>
      </p:pic>
      <p:pic>
        <p:nvPicPr>
          <p:cNvPr id="1032" name="Picture 8" descr="https://avatars.mds.yandex.net/get-zen_doc/41204/pub_5d8282fe9515ee00ad30e22d_5d84b34d028d6800ac341f59/scale_1200"/>
          <p:cNvPicPr>
            <a:picLocks noChangeAspect="1" noChangeArrowheads="1"/>
          </p:cNvPicPr>
          <p:nvPr/>
        </p:nvPicPr>
        <p:blipFill>
          <a:blip r:embed="rId5" cstate="print"/>
          <a:srcRect/>
          <a:stretch>
            <a:fillRect/>
          </a:stretch>
        </p:blipFill>
        <p:spPr bwMode="auto">
          <a:xfrm>
            <a:off x="9084108" y="3352800"/>
            <a:ext cx="3107892" cy="1603512"/>
          </a:xfrm>
          <a:prstGeom prst="rect">
            <a:avLst/>
          </a:prstGeom>
          <a:noFill/>
        </p:spPr>
      </p:pic>
      <p:pic>
        <p:nvPicPr>
          <p:cNvPr id="1034" name="Picture 10" descr="https://mcx.gov.ru/upload/medialibrary/c20/c2053fd7fa8b9427b93345500b79a558.jpg"/>
          <p:cNvPicPr>
            <a:picLocks noChangeAspect="1" noChangeArrowheads="1"/>
          </p:cNvPicPr>
          <p:nvPr/>
        </p:nvPicPr>
        <p:blipFill>
          <a:blip r:embed="rId6" cstate="print"/>
          <a:srcRect l="19421" t="18562" r="25676" b="18450"/>
          <a:stretch>
            <a:fillRect/>
          </a:stretch>
        </p:blipFill>
        <p:spPr bwMode="auto">
          <a:xfrm>
            <a:off x="3326297" y="5267739"/>
            <a:ext cx="2072158" cy="1590261"/>
          </a:xfrm>
          <a:prstGeom prst="rect">
            <a:avLst/>
          </a:prstGeom>
          <a:noFill/>
        </p:spPr>
      </p:pic>
      <p:pic>
        <p:nvPicPr>
          <p:cNvPr id="1036" name="Picture 12" descr="https://legkovmeste.ru/wp-content/uploads/2019/04/post_58ee18d833c50.jpg"/>
          <p:cNvPicPr>
            <a:picLocks noChangeAspect="1" noChangeArrowheads="1"/>
          </p:cNvPicPr>
          <p:nvPr/>
        </p:nvPicPr>
        <p:blipFill>
          <a:blip r:embed="rId7" cstate="print"/>
          <a:srcRect/>
          <a:stretch>
            <a:fillRect/>
          </a:stretch>
        </p:blipFill>
        <p:spPr bwMode="auto">
          <a:xfrm>
            <a:off x="5484607" y="5300870"/>
            <a:ext cx="2335694" cy="1557130"/>
          </a:xfrm>
          <a:prstGeom prst="rect">
            <a:avLst/>
          </a:prstGeom>
          <a:noFill/>
        </p:spPr>
      </p:pic>
      <p:pic>
        <p:nvPicPr>
          <p:cNvPr id="1038" name="Picture 14" descr="https://grounde.ru/wp-content/uploads/2019/04/688ec2a276a07dafa357afb.jpg"/>
          <p:cNvPicPr>
            <a:picLocks noChangeAspect="1" noChangeArrowheads="1"/>
          </p:cNvPicPr>
          <p:nvPr/>
        </p:nvPicPr>
        <p:blipFill>
          <a:blip r:embed="rId8" cstate="print"/>
          <a:srcRect l="9297" t="6154" b="14872"/>
          <a:stretch>
            <a:fillRect/>
          </a:stretch>
        </p:blipFill>
        <p:spPr bwMode="auto">
          <a:xfrm>
            <a:off x="7977809" y="5327374"/>
            <a:ext cx="3222901" cy="1530626"/>
          </a:xfrm>
          <a:prstGeom prst="rect">
            <a:avLst/>
          </a:prstGeom>
          <a:noFill/>
        </p:spPr>
      </p:pic>
      <p:sp>
        <p:nvSpPr>
          <p:cNvPr id="1040" name="AutoShape 16" descr="https://i.artfile.ru/5639x4304_699982_%5bwww.ArtFile.ru%5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2" name="AutoShape 18" descr="https://i.artfile.ru/5639x4304_699982_%5bwww.ArtFile.ru%5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4" name="Picture 20" descr="https://kazakh-zerno.net/wp-content/uploads/2019/06/frykti_40.jpg"/>
          <p:cNvPicPr>
            <a:picLocks noChangeAspect="1" noChangeArrowheads="1"/>
          </p:cNvPicPr>
          <p:nvPr/>
        </p:nvPicPr>
        <p:blipFill>
          <a:blip r:embed="rId9" cstate="print"/>
          <a:srcRect/>
          <a:stretch>
            <a:fillRect/>
          </a:stretch>
        </p:blipFill>
        <p:spPr bwMode="auto">
          <a:xfrm>
            <a:off x="1158877" y="5257801"/>
            <a:ext cx="2349780" cy="1600200"/>
          </a:xfrm>
          <a:prstGeom prst="rect">
            <a:avLst/>
          </a:prstGeom>
          <a:noFill/>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900" y="411480"/>
            <a:ext cx="11399520" cy="430887"/>
          </a:xfrm>
          <a:prstGeom prst="rect">
            <a:avLst/>
          </a:prstGeom>
          <a:noFill/>
        </p:spPr>
        <p:txBody>
          <a:bodyPr wrap="square" rtlCol="0">
            <a:spAutoFit/>
          </a:bodyPr>
          <a:lstStyle/>
          <a:p>
            <a:pPr algn="ctr"/>
            <a:r>
              <a:rPr lang="ru-RU" sz="2200" b="1" dirty="0">
                <a:latin typeface="Times New Roman" panose="02020603050405020304" pitchFamily="18" charset="0"/>
                <a:cs typeface="Times New Roman" panose="02020603050405020304" pitchFamily="18" charset="0"/>
              </a:rPr>
              <a:t>ГРАНТ НА РАЗВИТИЕ СЕМЕЙНОЙ ФЕРМЫ МОЖЕТ БЫТЬ ИСПОЛЬЗОВАН:</a:t>
            </a:r>
            <a:endParaRPr lang="ru-RU" sz="2200" b="1" dirty="0"/>
          </a:p>
        </p:txBody>
      </p:sp>
      <p:pic>
        <p:nvPicPr>
          <p:cNvPr id="5" name="Рисунок 4"/>
          <p:cNvPicPr>
            <a:picLocks noChangeAspect="1"/>
          </p:cNvPicPr>
          <p:nvPr/>
        </p:nvPicPr>
        <p:blipFill>
          <a:blip r:embed="rId2" cstate="print"/>
          <a:srcRect t="15998"/>
          <a:stretch>
            <a:fillRect/>
          </a:stretch>
        </p:blipFill>
        <p:spPr>
          <a:xfrm>
            <a:off x="4351866" y="828729"/>
            <a:ext cx="2794000" cy="1763010"/>
          </a:xfrm>
          <a:prstGeom prst="rect">
            <a:avLst/>
          </a:prstGeom>
        </p:spPr>
      </p:pic>
      <p:sp>
        <p:nvSpPr>
          <p:cNvPr id="16" name="TextBox 15"/>
          <p:cNvSpPr txBox="1"/>
          <p:nvPr/>
        </p:nvSpPr>
        <p:spPr>
          <a:xfrm>
            <a:off x="4186766" y="2727895"/>
            <a:ext cx="2870200" cy="1477328"/>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приобретение, строительство,  капремонт, реконструкцию или модернизацию объектов для производства, хранения и переработки с/</a:t>
            </a:r>
            <a:r>
              <a:rPr lang="ru-RU" sz="1500" b="1" i="1" dirty="0" err="1">
                <a:latin typeface="Times New Roman" pitchFamily="18" charset="0"/>
                <a:cs typeface="Times New Roman" pitchFamily="18" charset="0"/>
              </a:rPr>
              <a:t>х</a:t>
            </a:r>
            <a:r>
              <a:rPr lang="ru-RU" sz="1500" b="1" i="1" dirty="0">
                <a:latin typeface="Times New Roman" pitchFamily="18" charset="0"/>
                <a:cs typeface="Times New Roman" pitchFamily="18" charset="0"/>
              </a:rPr>
              <a:t> продукции</a:t>
            </a:r>
          </a:p>
        </p:txBody>
      </p:sp>
      <p:pic>
        <p:nvPicPr>
          <p:cNvPr id="18434" name="Picture 2" descr="http://www.uralmilk.ru/images/slide5.jpg"/>
          <p:cNvPicPr>
            <a:picLocks noChangeAspect="1" noChangeArrowheads="1"/>
          </p:cNvPicPr>
          <p:nvPr/>
        </p:nvPicPr>
        <p:blipFill>
          <a:blip r:embed="rId3" cstate="print"/>
          <a:srcRect/>
          <a:stretch>
            <a:fillRect/>
          </a:stretch>
        </p:blipFill>
        <p:spPr bwMode="auto">
          <a:xfrm>
            <a:off x="8834120" y="813740"/>
            <a:ext cx="2781300" cy="1777999"/>
          </a:xfrm>
          <a:prstGeom prst="rect">
            <a:avLst/>
          </a:prstGeom>
          <a:noFill/>
        </p:spPr>
      </p:pic>
      <p:sp>
        <p:nvSpPr>
          <p:cNvPr id="17" name="TextBox 16"/>
          <p:cNvSpPr txBox="1"/>
          <p:nvPr/>
        </p:nvSpPr>
        <p:spPr>
          <a:xfrm>
            <a:off x="7916333" y="2612381"/>
            <a:ext cx="4262966" cy="1477328"/>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комплектацию объектов для производства, хранения и переработки с/х продукции оборудованием т его монтаж, вкл. автономные источники </a:t>
            </a:r>
            <a:r>
              <a:rPr lang="ru-RU" sz="1500" b="1" i="1" dirty="0" err="1">
                <a:latin typeface="Times New Roman" pitchFamily="18" charset="0"/>
                <a:cs typeface="Times New Roman" pitchFamily="18" charset="0"/>
              </a:rPr>
              <a:t>электро</a:t>
            </a:r>
            <a:r>
              <a:rPr lang="ru-RU" sz="1500" b="1" i="1" dirty="0">
                <a:latin typeface="Times New Roman" pitchFamily="18" charset="0"/>
                <a:cs typeface="Times New Roman" pitchFamily="18" charset="0"/>
              </a:rPr>
              <a:t> и газоснабжения, обустройство автономных источников водоснабжения</a:t>
            </a:r>
          </a:p>
        </p:txBody>
      </p:sp>
      <p:sp>
        <p:nvSpPr>
          <p:cNvPr id="18" name="TextBox 17"/>
          <p:cNvSpPr txBox="1"/>
          <p:nvPr/>
        </p:nvSpPr>
        <p:spPr>
          <a:xfrm>
            <a:off x="695901" y="4438287"/>
            <a:ext cx="2491961" cy="2169825"/>
          </a:xfrm>
          <a:prstGeom prst="rect">
            <a:avLst/>
          </a:prstGeom>
          <a:noFill/>
        </p:spPr>
        <p:txBody>
          <a:bodyPr wrap="square" rtlCol="0">
            <a:spAutoFit/>
          </a:bodyPr>
          <a:lstStyle/>
          <a:p>
            <a:r>
              <a:rPr lang="ru-RU" sz="1500" b="1" i="1" dirty="0">
                <a:latin typeface="Times New Roman" pitchFamily="18" charset="0"/>
                <a:cs typeface="Times New Roman" pitchFamily="18" charset="0"/>
              </a:rPr>
              <a:t>на разработку проектной документации строительства, реконструкции или модернизации объектов для производства, хранения и переработки с/х продукции (не более 3 млн. руб.)</a:t>
            </a:r>
          </a:p>
        </p:txBody>
      </p:sp>
      <p:sp>
        <p:nvSpPr>
          <p:cNvPr id="18436" name="AutoShape 4" descr="https://www.metkonstrukcii.ru/uploads/media/default/0001/01/d795960e2d26b603917e693adced095f0747ea7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www.metkonstrukcii.ru/uploads/media/default/0001/01/d795960e2d26b603917e693adced095f0747ea7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0" name="AutoShape 8" descr="https://angar36.ru/wp-content/uploads/2017/03/d84c661843872174c933a3b02c2ac38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4" name="AutoShape 12" descr="https://www.tentostroy.ru/images/portfolio/angary/proekt-dvuskatnogo-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6" name="AutoShape 14" descr="https://www.npommz.ru/wp-content/uploads/2018/01/zhferma-skh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8" name="AutoShape 16" descr="https://avrial.ru/wp-content/uploads/2018/06/proekt-korovnika-1024x57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50" name="AutoShape 18" descr="https://uss18.net/assets/images/stroyka/proek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6902450" y="4710160"/>
            <a:ext cx="5397500" cy="1985159"/>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оплату части (не более 20%) стоимости  данных проектов, и реализуемого с привлечением льготного инвестиционного кредита, в соответствии с постановлением Правительства РФ от 29.12.2016 № 1528 или у</a:t>
            </a:r>
            <a:r>
              <a:rPr lang="ru-RU" sz="1500" b="1" i="1" dirty="0">
                <a:effectLst/>
                <a:latin typeface="Times New Roman" panose="02020603050405020304" pitchFamily="18" charset="0"/>
                <a:cs typeface="Times New Roman" panose="02020603050405020304" pitchFamily="18" charset="0"/>
              </a:rPr>
              <a:t>плата процентов по данному кредиту, в течение 18 месяцев со дня получения гранта</a:t>
            </a:r>
            <a:r>
              <a:rPr lang="ru-RU" sz="1500" i="1" dirty="0">
                <a:effectLst/>
                <a:latin typeface="Times New Roman" panose="02020603050405020304" pitchFamily="18" charset="0"/>
                <a:cs typeface="Times New Roman" panose="02020603050405020304" pitchFamily="18" charset="0"/>
              </a:rPr>
              <a:t>.</a:t>
            </a:r>
            <a:br>
              <a:rPr lang="ru-RU" sz="1500" i="1" dirty="0">
                <a:effectLst/>
                <a:latin typeface="Times New Roman" panose="02020603050405020304" pitchFamily="18" charset="0"/>
                <a:cs typeface="Times New Roman" panose="02020603050405020304" pitchFamily="18" charset="0"/>
              </a:rPr>
            </a:br>
            <a:endParaRPr lang="ru-RU" sz="1500" i="1" dirty="0">
              <a:effectLst/>
              <a:latin typeface="Times New Roman" panose="02020603050405020304" pitchFamily="18" charset="0"/>
              <a:cs typeface="Times New Roman" panose="02020603050405020304" pitchFamily="18" charset="0"/>
            </a:endParaRPr>
          </a:p>
          <a:p>
            <a:pPr algn="ctr"/>
            <a:endParaRPr lang="ru-RU" sz="1500" b="1" i="1" dirty="0">
              <a:latin typeface="Times New Roman" pitchFamily="18" charset="0"/>
              <a:cs typeface="Times New Roman" pitchFamily="18" charset="0"/>
            </a:endParaRPr>
          </a:p>
        </p:txBody>
      </p:sp>
      <p:cxnSp>
        <p:nvCxnSpPr>
          <p:cNvPr id="26" name="Прямая со стрелкой 25"/>
          <p:cNvCxnSpPr>
            <a:endCxn id="16" idx="2"/>
          </p:cNvCxnSpPr>
          <p:nvPr/>
        </p:nvCxnSpPr>
        <p:spPr>
          <a:xfrm flipV="1">
            <a:off x="5621866" y="4205223"/>
            <a:ext cx="0" cy="249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flipV="1">
            <a:off x="10782300" y="4013200"/>
            <a:ext cx="12700" cy="25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5">
            <a:extLst>
              <a:ext uri="{FF2B5EF4-FFF2-40B4-BE49-F238E27FC236}">
                <a16:creationId xmlns:a16="http://schemas.microsoft.com/office/drawing/2014/main" id="{DF44030C-5F08-8D13-098E-B2B403B3BF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837568"/>
            <a:ext cx="2670465" cy="175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91EF253-02EA-52AD-A0C3-4878546DA912}"/>
              </a:ext>
            </a:extLst>
          </p:cNvPr>
          <p:cNvSpPr txBox="1"/>
          <p:nvPr/>
        </p:nvSpPr>
        <p:spPr>
          <a:xfrm>
            <a:off x="390670" y="2740595"/>
            <a:ext cx="2870200" cy="1015663"/>
          </a:xfrm>
          <a:prstGeom prst="rect">
            <a:avLst/>
          </a:prstGeom>
          <a:noFill/>
        </p:spPr>
        <p:txBody>
          <a:bodyPr wrap="square" rtlCol="0">
            <a:spAutoFit/>
          </a:bodyPr>
          <a:lstStyle/>
          <a:p>
            <a:pPr algn="ctr"/>
            <a:r>
              <a:rPr lang="ru-RU" sz="1500" b="1" i="1" dirty="0">
                <a:latin typeface="Times New Roman" panose="02020603050405020304" pitchFamily="18" charset="0"/>
                <a:cs typeface="Times New Roman" panose="02020603050405020304" pitchFamily="18" charset="0"/>
              </a:rPr>
              <a:t>на приобретение земель с/х назначения, находящихся в муниципальной собственности</a:t>
            </a:r>
          </a:p>
        </p:txBody>
      </p:sp>
      <p:sp>
        <p:nvSpPr>
          <p:cNvPr id="7" name="TextBox 6">
            <a:extLst>
              <a:ext uri="{FF2B5EF4-FFF2-40B4-BE49-F238E27FC236}">
                <a16:creationId xmlns:a16="http://schemas.microsoft.com/office/drawing/2014/main" id="{74264F1E-6A7E-D606-2744-42CF510DD5A3}"/>
              </a:ext>
            </a:extLst>
          </p:cNvPr>
          <p:cNvSpPr txBox="1"/>
          <p:nvPr/>
        </p:nvSpPr>
        <p:spPr>
          <a:xfrm>
            <a:off x="3401646" y="5130784"/>
            <a:ext cx="3483870" cy="1477328"/>
          </a:xfrm>
          <a:prstGeom prst="rect">
            <a:avLst/>
          </a:prstGeom>
          <a:noFill/>
        </p:spPr>
        <p:txBody>
          <a:bodyPr wrap="square">
            <a:spAutoFit/>
          </a:bodyPr>
          <a:lstStyle/>
          <a:p>
            <a:pPr marL="0" marR="0" algn="just">
              <a:spcBef>
                <a:spcPts val="0"/>
              </a:spcBef>
              <a:spcAft>
                <a:spcPts val="0"/>
              </a:spcAft>
            </a:pPr>
            <a:r>
              <a:rPr lang="ru-RU" sz="1500" b="1" i="1" dirty="0">
                <a:effectLst/>
                <a:latin typeface="Times New Roman" panose="02020603050405020304" pitchFamily="18" charset="0"/>
                <a:cs typeface="Times New Roman" panose="02020603050405020304" pitchFamily="18" charset="0"/>
              </a:rPr>
              <a:t>Погашение не более 20% займа, полученного в сельскохозяйственном потребительском кредитном кооперативе на реализацию проекта грантополучателя</a:t>
            </a:r>
            <a:br>
              <a:rPr lang="ru-RU" sz="1500" b="1" i="1" dirty="0">
                <a:effectLst/>
                <a:latin typeface="Times New Roman" panose="02020603050405020304" pitchFamily="18" charset="0"/>
                <a:cs typeface="Times New Roman" panose="02020603050405020304" pitchFamily="18" charset="0"/>
              </a:rPr>
            </a:br>
            <a:endParaRPr lang="ru-RU" sz="1500" b="1"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196424"/>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940300" y="419100"/>
            <a:ext cx="184731" cy="369332"/>
          </a:xfrm>
          <a:prstGeom prst="rect">
            <a:avLst/>
          </a:prstGeom>
          <a:noFill/>
        </p:spPr>
        <p:txBody>
          <a:bodyPr wrap="none" rtlCol="0">
            <a:spAutoFit/>
          </a:bodyPr>
          <a:lstStyle/>
          <a:p>
            <a:endParaRPr lang="ru-RU" dirty="0"/>
          </a:p>
        </p:txBody>
      </p:sp>
      <p:sp>
        <p:nvSpPr>
          <p:cNvPr id="34" name="TextBox 33"/>
          <p:cNvSpPr txBox="1"/>
          <p:nvPr/>
        </p:nvSpPr>
        <p:spPr>
          <a:xfrm>
            <a:off x="3047107" y="1"/>
            <a:ext cx="6312793" cy="646331"/>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Требования к участникам конкурсного отбора</a:t>
            </a:r>
          </a:p>
          <a:p>
            <a:endParaRPr lang="ru-RU" dirty="0"/>
          </a:p>
        </p:txBody>
      </p:sp>
      <p:sp>
        <p:nvSpPr>
          <p:cNvPr id="36" name="TextBox 35"/>
          <p:cNvSpPr txBox="1"/>
          <p:nvPr/>
        </p:nvSpPr>
        <p:spPr>
          <a:xfrm>
            <a:off x="4859604" y="460014"/>
            <a:ext cx="7216139" cy="1200329"/>
          </a:xfrm>
          <a:prstGeom prst="rect">
            <a:avLst/>
          </a:prstGeom>
          <a:noFill/>
        </p:spPr>
        <p:txBody>
          <a:bodyPr wrap="square" rtlCol="0">
            <a:spAutoFit/>
          </a:bodyPr>
          <a:lstStyle/>
          <a:p>
            <a:pPr lvl="0" algn="just"/>
            <a:r>
              <a:rPr lang="ru-RU" dirty="0">
                <a:latin typeface="Times New Roman" pitchFamily="18" charset="0"/>
                <a:cs typeface="Times New Roman" pitchFamily="18" charset="0"/>
              </a:rPr>
              <a:t>Не находятся в процессе реорганизации, ликвидации, в отношении КФХ – юридических лиц не введена процедура банкротства, деятельность их не приостановлена, либо не прекращают деятельность в качестве ИП – главы КФХ.</a:t>
            </a:r>
          </a:p>
        </p:txBody>
      </p:sp>
      <p:cxnSp>
        <p:nvCxnSpPr>
          <p:cNvPr id="38" name="Прямая со стрелкой 37"/>
          <p:cNvCxnSpPr/>
          <p:nvPr/>
        </p:nvCxnSpPr>
        <p:spPr>
          <a:xfrm>
            <a:off x="4380418" y="672139"/>
            <a:ext cx="52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4353852" y="1815975"/>
            <a:ext cx="52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03619" y="1608855"/>
            <a:ext cx="7177790" cy="1200329"/>
          </a:xfrm>
          <a:prstGeom prst="rect">
            <a:avLst/>
          </a:prstGeom>
          <a:noFill/>
        </p:spPr>
        <p:txBody>
          <a:bodyPr wrap="square" rtlCol="0">
            <a:spAutoFit/>
          </a:bodyPr>
          <a:lstStyle/>
          <a:p>
            <a:pPr algn="just"/>
            <a:r>
              <a:rPr lang="ru-RU" dirty="0">
                <a:latin typeface="Times New Roman" pitchFamily="18" charset="0"/>
                <a:cs typeface="Times New Roman" pitchFamily="18" charset="0"/>
              </a:rPr>
              <a:t>Не являются на дату подачи заявки иностранными юр.лицами, а также российскими юр. лицами, в уставных капиталах которых доля участия иностранных юр. лиц, в совокупности не превышает 50 % (для КФХ – юр. лиц).</a:t>
            </a:r>
          </a:p>
        </p:txBody>
      </p:sp>
      <p:sp>
        <p:nvSpPr>
          <p:cNvPr id="45" name="TextBox 44"/>
          <p:cNvSpPr txBox="1"/>
          <p:nvPr/>
        </p:nvSpPr>
        <p:spPr>
          <a:xfrm>
            <a:off x="4852748" y="5268477"/>
            <a:ext cx="7207795" cy="1477328"/>
          </a:xfrm>
          <a:prstGeom prst="rect">
            <a:avLst/>
          </a:prstGeom>
          <a:noFill/>
        </p:spPr>
        <p:txBody>
          <a:bodyPr wrap="square" rtlCol="0">
            <a:spAutoFit/>
          </a:bodyPr>
          <a:lstStyle/>
          <a:p>
            <a:pPr algn="just"/>
            <a:r>
              <a:rPr lang="ru-RU" dirty="0">
                <a:latin typeface="Times New Roman" pitchFamily="18" charset="0"/>
                <a:cs typeface="Times New Roman" pitchFamily="18" charset="0"/>
              </a:rPr>
              <a:t>Не имеют просроченную задолженность по возврату в областной бюджет субсидий, бюджетных инвестиций, предоставленных в том числе в соответствии с иными правовыми актами, и иной просроченной задолженности перед бюджетом, превышающую 10 тыс. руб.</a:t>
            </a:r>
          </a:p>
        </p:txBody>
      </p:sp>
      <p:pic>
        <p:nvPicPr>
          <p:cNvPr id="3074" name="Picture 2" descr="http://superfoto.pro/wp-content/uploads/2019/12/MG_858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99" y="463404"/>
            <a:ext cx="4107209" cy="2738995"/>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960418" y="2841279"/>
            <a:ext cx="7231582" cy="1754326"/>
          </a:xfrm>
          <a:prstGeom prst="rect">
            <a:avLst/>
          </a:prstGeom>
        </p:spPr>
        <p:txBody>
          <a:bodyPr wrap="square">
            <a:spAutoFit/>
          </a:bodyPr>
          <a:lstStyle/>
          <a:p>
            <a:pPr algn="just"/>
            <a:r>
              <a:rPr lang="ru-RU" dirty="0">
                <a:latin typeface="Times New Roman" pitchFamily="18" charset="0"/>
                <a:cs typeface="Times New Roman" pitchFamily="18" charset="0"/>
              </a:rPr>
              <a:t>Не имеющие сведений в отношении главы, членов коллегиального исполнительного органа, лица, исполняющего функции единоличного исполнительного органа, или главного бухгалтера КФХ - юридического лица, индивидуального предпринимателя - главы крестьянского (фермерского) хозяйства, индивидуального предпринимателя </a:t>
            </a:r>
            <a:r>
              <a:rPr lang="ru-RU" u="sng" dirty="0">
                <a:latin typeface="Times New Roman" pitchFamily="18" charset="0"/>
                <a:cs typeface="Times New Roman" pitchFamily="18" charset="0"/>
              </a:rPr>
              <a:t>в реестре дисквалифицированных лиц</a:t>
            </a:r>
          </a:p>
        </p:txBody>
      </p:sp>
      <p:sp>
        <p:nvSpPr>
          <p:cNvPr id="19" name="Прямоугольник 18"/>
          <p:cNvSpPr/>
          <p:nvPr/>
        </p:nvSpPr>
        <p:spPr>
          <a:xfrm>
            <a:off x="129472" y="3291952"/>
            <a:ext cx="4110755" cy="923330"/>
          </a:xfrm>
          <a:prstGeom prst="rect">
            <a:avLst/>
          </a:prstGeom>
        </p:spPr>
        <p:txBody>
          <a:bodyPr wrap="square">
            <a:spAutoFit/>
          </a:bodyPr>
          <a:lstStyle/>
          <a:p>
            <a:pPr algn="just"/>
            <a:r>
              <a:rPr lang="ru-RU" dirty="0">
                <a:latin typeface="Times New Roman" pitchFamily="18" charset="0"/>
                <a:cs typeface="Times New Roman" pitchFamily="18" charset="0"/>
              </a:rPr>
              <a:t>Регистрация на сельской территории или на территории сельской агломерации Кировской области</a:t>
            </a:r>
          </a:p>
        </p:txBody>
      </p:sp>
      <p:sp>
        <p:nvSpPr>
          <p:cNvPr id="20" name="Прямоугольник 19"/>
          <p:cNvSpPr/>
          <p:nvPr/>
        </p:nvSpPr>
        <p:spPr>
          <a:xfrm>
            <a:off x="4936142" y="4619045"/>
            <a:ext cx="7096715" cy="369332"/>
          </a:xfrm>
          <a:prstGeom prst="rect">
            <a:avLst/>
          </a:prstGeom>
        </p:spPr>
        <p:txBody>
          <a:bodyPr wrap="square">
            <a:spAutoFit/>
          </a:bodyPr>
          <a:lstStyle/>
          <a:p>
            <a:pPr algn="just"/>
            <a:r>
              <a:rPr lang="ru-RU" dirty="0">
                <a:latin typeface="Times New Roman" pitchFamily="18" charset="0"/>
                <a:cs typeface="Times New Roman" pitchFamily="18" charset="0"/>
              </a:rPr>
              <a:t>Срок деятельности должно превышать 12 месяцев со дня регистрации</a:t>
            </a:r>
          </a:p>
        </p:txBody>
      </p:sp>
      <p:sp>
        <p:nvSpPr>
          <p:cNvPr id="21" name="Прямоугольник 20"/>
          <p:cNvSpPr/>
          <p:nvPr/>
        </p:nvSpPr>
        <p:spPr>
          <a:xfrm>
            <a:off x="126775" y="5387790"/>
            <a:ext cx="3975887" cy="923330"/>
          </a:xfrm>
          <a:prstGeom prst="rect">
            <a:avLst/>
          </a:prstGeom>
        </p:spPr>
        <p:txBody>
          <a:bodyPr wrap="square">
            <a:spAutoFit/>
          </a:bodyPr>
          <a:lstStyle/>
          <a:p>
            <a:pPr algn="just"/>
            <a:r>
              <a:rPr lang="ru-RU" dirty="0">
                <a:latin typeface="Times New Roman" pitchFamily="18" charset="0"/>
                <a:cs typeface="Times New Roman" pitchFamily="18" charset="0"/>
              </a:rPr>
              <a:t>Имеют бизнес-план по форме, установленной правовым актом министерства </a:t>
            </a:r>
          </a:p>
        </p:txBody>
      </p:sp>
      <p:sp>
        <p:nvSpPr>
          <p:cNvPr id="22" name="Двойная стрелка влево/вправо 21"/>
          <p:cNvSpPr/>
          <p:nvPr/>
        </p:nvSpPr>
        <p:spPr>
          <a:xfrm>
            <a:off x="4232134" y="5591596"/>
            <a:ext cx="69591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Двойная стрелка влево/вправо 23"/>
          <p:cNvSpPr/>
          <p:nvPr/>
        </p:nvSpPr>
        <p:spPr>
          <a:xfrm>
            <a:off x="4230786" y="3364940"/>
            <a:ext cx="69591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1783933"/>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915" y="404602"/>
            <a:ext cx="3887154" cy="430887"/>
          </a:xfrm>
          <a:prstGeom prst="rect">
            <a:avLst/>
          </a:prstGeom>
          <a:noFill/>
        </p:spPr>
        <p:txBody>
          <a:bodyPr wrap="none" rtlCol="0">
            <a:spAutoFit/>
          </a:bodyPr>
          <a:lstStyle/>
          <a:p>
            <a:pPr algn="ctr"/>
            <a:r>
              <a:rPr lang="ru-RU" sz="2200" b="1" dirty="0">
                <a:solidFill>
                  <a:srgbClr val="FF0000"/>
                </a:solidFill>
                <a:latin typeface="Times New Roman" pitchFamily="18" charset="0"/>
                <a:cs typeface="Times New Roman" pitchFamily="18" charset="0"/>
              </a:rPr>
              <a:t>Повторное получение гранта</a:t>
            </a:r>
          </a:p>
        </p:txBody>
      </p:sp>
      <p:sp>
        <p:nvSpPr>
          <p:cNvPr id="3" name="Прямоугольник 2"/>
          <p:cNvSpPr/>
          <p:nvPr/>
        </p:nvSpPr>
        <p:spPr>
          <a:xfrm>
            <a:off x="345260" y="1318108"/>
            <a:ext cx="4032531" cy="4801314"/>
          </a:xfrm>
          <a:prstGeom prst="rect">
            <a:avLst/>
          </a:prstGeom>
        </p:spPr>
        <p:txBody>
          <a:bodyPr wrap="square">
            <a:spAutoFit/>
          </a:bodyPr>
          <a:lstStyle/>
          <a:p>
            <a:pPr algn="just"/>
            <a:r>
              <a:rPr lang="ru-RU" dirty="0">
                <a:latin typeface="Times New Roman" pitchFamily="18" charset="0"/>
                <a:cs typeface="Times New Roman" pitchFamily="18" charset="0"/>
              </a:rPr>
              <a:t>Получение гранта возможно при условии:</a:t>
            </a:r>
          </a:p>
          <a:p>
            <a:pPr algn="just">
              <a:buFont typeface="Wingdings" pitchFamily="2" charset="2"/>
              <a:buChar char="Ø"/>
            </a:pPr>
            <a:r>
              <a:rPr lang="ru-RU" u="sng" dirty="0">
                <a:latin typeface="Times New Roman" pitchFamily="18" charset="0"/>
                <a:cs typeface="Times New Roman" pitchFamily="18" charset="0"/>
              </a:rPr>
              <a:t>завершения</a:t>
            </a:r>
            <a:r>
              <a:rPr lang="ru-RU" dirty="0">
                <a:latin typeface="Times New Roman" pitchFamily="18" charset="0"/>
                <a:cs typeface="Times New Roman" pitchFamily="18" charset="0"/>
              </a:rPr>
              <a:t> реализации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на который ранее был получен грант, </a:t>
            </a:r>
          </a:p>
          <a:p>
            <a:pPr algn="just">
              <a:buFont typeface="Wingdings" pitchFamily="2" charset="2"/>
              <a:buChar char="Ø"/>
            </a:pPr>
            <a:r>
              <a:rPr lang="ru-RU" u="sng" dirty="0">
                <a:latin typeface="Times New Roman" pitchFamily="18" charset="0"/>
                <a:cs typeface="Times New Roman" pitchFamily="18" charset="0"/>
              </a:rPr>
              <a:t>отсутствия внесения изменений</a:t>
            </a:r>
            <a:r>
              <a:rPr lang="ru-RU" dirty="0">
                <a:latin typeface="Times New Roman" pitchFamily="18" charset="0"/>
                <a:cs typeface="Times New Roman" pitchFamily="18" charset="0"/>
              </a:rPr>
              <a:t> в плановые показатели деятельности ранее реализованного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с участием средств гранта </a:t>
            </a:r>
          </a:p>
          <a:p>
            <a:pPr algn="just">
              <a:buFont typeface="Wingdings" pitchFamily="2" charset="2"/>
              <a:buChar char="Ø"/>
            </a:pPr>
            <a:r>
              <a:rPr lang="ru-RU" dirty="0">
                <a:latin typeface="Times New Roman" pitchFamily="18" charset="0"/>
                <a:cs typeface="Times New Roman" pitchFamily="18" charset="0"/>
              </a:rPr>
              <a:t>при условии </a:t>
            </a:r>
            <a:r>
              <a:rPr lang="ru-RU" u="sng" dirty="0">
                <a:latin typeface="Times New Roman" pitchFamily="18" charset="0"/>
                <a:cs typeface="Times New Roman" pitchFamily="18" charset="0"/>
              </a:rPr>
              <a:t>внесения изменений </a:t>
            </a:r>
            <a:r>
              <a:rPr lang="ru-RU" dirty="0">
                <a:latin typeface="Times New Roman" pitchFamily="18" charset="0"/>
                <a:cs typeface="Times New Roman" pitchFamily="18" charset="0"/>
              </a:rPr>
              <a:t>в плановые показатели деятельности ранее реализованного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с участием средств гранта вследствие наступления обстоятельств </a:t>
            </a:r>
            <a:r>
              <a:rPr lang="ru-RU" u="sng" dirty="0">
                <a:latin typeface="Times New Roman" pitchFamily="18" charset="0"/>
                <a:cs typeface="Times New Roman" pitchFamily="18" charset="0"/>
              </a:rPr>
              <a:t>непреодолимой силы не более чем на 10%.</a:t>
            </a:r>
          </a:p>
        </p:txBody>
      </p:sp>
      <p:sp>
        <p:nvSpPr>
          <p:cNvPr id="4" name="Прямоугольник 3"/>
          <p:cNvSpPr/>
          <p:nvPr/>
        </p:nvSpPr>
        <p:spPr>
          <a:xfrm>
            <a:off x="7183030" y="1344254"/>
            <a:ext cx="4372396" cy="2462213"/>
          </a:xfrm>
          <a:prstGeom prst="rect">
            <a:avLst/>
          </a:prstGeom>
        </p:spPr>
        <p:txBody>
          <a:bodyPr wrap="square">
            <a:spAutoFit/>
          </a:bodyPr>
          <a:lstStyle/>
          <a:p>
            <a:pPr algn="ctr"/>
            <a:r>
              <a:rPr lang="ru-RU" sz="2500" dirty="0">
                <a:solidFill>
                  <a:srgbClr val="FF0000"/>
                </a:solidFill>
                <a:latin typeface="Times New Roman" pitchFamily="18" charset="0"/>
                <a:cs typeface="Times New Roman" pitchFamily="18" charset="0"/>
              </a:rPr>
              <a:t>могут получить грант не ранее чем через 36 месяцев с даты получения предыдущего гранта</a:t>
            </a:r>
          </a:p>
          <a:p>
            <a:pPr algn="ctr"/>
            <a:r>
              <a:rPr lang="ru-RU" dirty="0">
                <a:solidFill>
                  <a:srgbClr val="FF0000"/>
                </a:solidFill>
                <a:latin typeface="Times New Roman" pitchFamily="18" charset="0"/>
                <a:cs typeface="Times New Roman" pitchFamily="18" charset="0"/>
              </a:rPr>
              <a:t>реализовавшие соответствующий проект в полном объеме и достигшие плановых показателей деятельности</a:t>
            </a:r>
            <a:endParaRPr lang="ru-RU" dirty="0">
              <a:latin typeface="Times New Roman" pitchFamily="18" charset="0"/>
              <a:cs typeface="Times New Roman" pitchFamily="18" charset="0"/>
            </a:endParaRPr>
          </a:p>
        </p:txBody>
      </p:sp>
      <p:pic>
        <p:nvPicPr>
          <p:cNvPr id="1026" name="Picture 2" descr="https://w7.pngwing.com/pngs/853/485/png-transparent-arrow-cycle-recycle-redo-reuse-red-blue.png"/>
          <p:cNvPicPr>
            <a:picLocks noChangeAspect="1" noChangeArrowheads="1"/>
          </p:cNvPicPr>
          <p:nvPr/>
        </p:nvPicPr>
        <p:blipFill>
          <a:blip r:embed="rId2" cstate="print"/>
          <a:srcRect/>
          <a:stretch>
            <a:fillRect/>
          </a:stretch>
        </p:blipFill>
        <p:spPr bwMode="auto">
          <a:xfrm>
            <a:off x="4776127" y="1857609"/>
            <a:ext cx="2045459" cy="2743584"/>
          </a:xfrm>
          <a:prstGeom prst="rect">
            <a:avLst/>
          </a:prstGeom>
          <a:noFill/>
        </p:spPr>
      </p:pic>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8960" y="276572"/>
            <a:ext cx="8148320" cy="523220"/>
          </a:xfrm>
          <a:prstGeom prst="rect">
            <a:avLst/>
          </a:prstGeom>
          <a:noFill/>
        </p:spPr>
        <p:txBody>
          <a:bodyPr wrap="square" rtlCol="0">
            <a:spAutoFit/>
          </a:bodyPr>
          <a:lstStyle/>
          <a:p>
            <a:pPr algn="ctr"/>
            <a:r>
              <a:rPr lang="ru-RU" sz="2800" b="1" dirty="0">
                <a:latin typeface="Times New Roman" panose="02020603050405020304" pitchFamily="18" charset="0"/>
                <a:ea typeface="NSimSun" panose="02010609030101010101" pitchFamily="49" charset="-122"/>
                <a:cs typeface="Times New Roman" panose="02020603050405020304" pitchFamily="18" charset="0"/>
              </a:rPr>
              <a:t>Обязательства получателя гранта </a:t>
            </a:r>
            <a:endParaRPr lang="ru-RU" sz="2800" b="1" dirty="0">
              <a:effectLst/>
              <a:latin typeface="Times New Roman" panose="02020603050405020304" pitchFamily="18" charset="0"/>
              <a:ea typeface="NSimSun" panose="02010609030101010101" pitchFamily="49" charset="-122"/>
              <a:cs typeface="Times New Roman" panose="02020603050405020304" pitchFamily="18" charset="0"/>
            </a:endParaRPr>
          </a:p>
        </p:txBody>
      </p:sp>
      <p:sp>
        <p:nvSpPr>
          <p:cNvPr id="7" name="TextBox 6"/>
          <p:cNvSpPr txBox="1"/>
          <p:nvPr/>
        </p:nvSpPr>
        <p:spPr>
          <a:xfrm>
            <a:off x="233680" y="685800"/>
            <a:ext cx="11783833" cy="3831818"/>
          </a:xfrm>
          <a:prstGeom prst="rect">
            <a:avLst/>
          </a:prstGeom>
          <a:noFill/>
        </p:spPr>
        <p:txBody>
          <a:bodyPr wrap="square" rtlCol="0">
            <a:spAutoFit/>
          </a:bodyPr>
          <a:lstStyle/>
          <a:p>
            <a:pPr lvl="0" algn="just">
              <a:buFont typeface="Wingdings" pitchFamily="2" charset="2"/>
              <a:buChar char="v"/>
            </a:pPr>
            <a:r>
              <a:rPr lang="ru-RU" sz="1600" dirty="0">
                <a:latin typeface="Times New Roman" pitchFamily="18" charset="0"/>
                <a:cs typeface="Times New Roman" pitchFamily="18" charset="0"/>
              </a:rPr>
              <a:t>Использовать грант на цели, указанные в бизнес-плане, в течение 24 месяцев с даты его получения.</a:t>
            </a:r>
          </a:p>
          <a:p>
            <a:pPr lvl="0" algn="just">
              <a:buFont typeface="Wingdings" pitchFamily="2" charset="2"/>
              <a:buChar char="v"/>
            </a:pPr>
            <a:r>
              <a:rPr lang="ru-RU" sz="1600" dirty="0">
                <a:latin typeface="Times New Roman" pitchFamily="18" charset="0"/>
                <a:cs typeface="Times New Roman" pitchFamily="18" charset="0"/>
              </a:rPr>
              <a:t>Использовать имущество, закупаемое за счет гранта, исключительно на развитие и деятельность семейной фермы.</a:t>
            </a:r>
          </a:p>
          <a:p>
            <a:pPr lvl="0" algn="just">
              <a:buFont typeface="Wingdings" pitchFamily="2" charset="2"/>
              <a:buChar char="v"/>
            </a:pPr>
            <a:r>
              <a:rPr lang="ru-RU" sz="1600" dirty="0">
                <a:latin typeface="Times New Roman" pitchFamily="18" charset="0"/>
                <a:cs typeface="Times New Roman" pitchFamily="18" charset="0"/>
              </a:rPr>
              <a:t>Предоставлять отчетность о реализации проекта </a:t>
            </a:r>
            <a:r>
              <a:rPr lang="ru-RU" sz="1600" dirty="0" err="1">
                <a:latin typeface="Times New Roman" pitchFamily="18" charset="0"/>
                <a:cs typeface="Times New Roman" pitchFamily="18" charset="0"/>
              </a:rPr>
              <a:t>грантополучателя</a:t>
            </a:r>
            <a:r>
              <a:rPr lang="ru-RU" sz="1600" dirty="0">
                <a:latin typeface="Times New Roman" pitchFamily="18" charset="0"/>
                <a:cs typeface="Times New Roman" pitchFamily="18" charset="0"/>
              </a:rPr>
              <a:t> в министерство в течении не менее 5 лет со дня получения гранта.</a:t>
            </a:r>
          </a:p>
          <a:p>
            <a:pPr lvl="0" algn="just">
              <a:buFont typeface="Wingdings" pitchFamily="2" charset="2"/>
              <a:buChar char="v"/>
            </a:pPr>
            <a:r>
              <a:rPr lang="ru-RU" sz="1600" dirty="0">
                <a:latin typeface="Times New Roman" pitchFamily="18" charset="0"/>
                <a:cs typeface="Times New Roman" pitchFamily="18" charset="0"/>
              </a:rPr>
              <a:t>Осуществлять деятельность, на которую предоставляется грант, в течение не менее 5 лет со дня получения гранта.</a:t>
            </a:r>
          </a:p>
          <a:p>
            <a:pPr lvl="0" algn="just">
              <a:buFont typeface="Wingdings" pitchFamily="2" charset="2"/>
              <a:buChar char="v"/>
            </a:pPr>
            <a:r>
              <a:rPr lang="ru-RU" sz="1600" dirty="0">
                <a:latin typeface="Times New Roman" pitchFamily="18" charset="0"/>
                <a:cs typeface="Times New Roman" pitchFamily="18" charset="0"/>
              </a:rPr>
              <a:t>Оплачивать не менее 40% стоимости приобретаемого имущества, выполняемых работ, указанных в бизнес плане, за счет собственных средств.</a:t>
            </a:r>
          </a:p>
          <a:p>
            <a:pPr lvl="0" algn="just">
              <a:buFont typeface="Wingdings" pitchFamily="2" charset="2"/>
              <a:buChar char="v"/>
            </a:pPr>
            <a:r>
              <a:rPr lang="ru-RU" sz="1600" dirty="0">
                <a:latin typeface="Times New Roman" pitchFamily="18" charset="0"/>
                <a:cs typeface="Times New Roman" pitchFamily="18" charset="0"/>
              </a:rPr>
              <a:t>Создать на сельской территории или на территории сельской агломерации Кировской области не менее одного нового постоянного работника на каждые 10 млн. руб., не позднее 24 мес. со дня предоставления гранта (1 место до 15 декабря в году предоставления гранта)</a:t>
            </a:r>
          </a:p>
          <a:p>
            <a:pPr lvl="0" algn="just">
              <a:buFont typeface="Wingdings" pitchFamily="2" charset="2"/>
              <a:buChar char="v"/>
            </a:pPr>
            <a:r>
              <a:rPr lang="ru-RU" sz="1600" dirty="0">
                <a:latin typeface="Times New Roman" pitchFamily="18" charset="0"/>
                <a:cs typeface="Times New Roman" pitchFamily="18" charset="0"/>
              </a:rPr>
              <a:t>Сохранять созданные за счет гранта новые рабочие места в течение не менее 5 лет с момента их создания.</a:t>
            </a:r>
          </a:p>
          <a:p>
            <a:pPr algn="just">
              <a:buFont typeface="Wingdings" pitchFamily="2" charset="2"/>
              <a:buChar char="v"/>
            </a:pPr>
            <a:r>
              <a:rPr lang="ru-RU" sz="1600" dirty="0">
                <a:latin typeface="Times New Roman" pitchFamily="18" charset="0"/>
                <a:cs typeface="Times New Roman" pitchFamily="18" charset="0"/>
              </a:rPr>
              <a:t>Обеспечивать ежегодный прирост объема производства с/х продукции в течение не менее чем 5 лет с даты получения гранта, не менее 8 %.</a:t>
            </a:r>
            <a:endParaRPr lang="ru-RU" sz="1600" dirty="0"/>
          </a:p>
          <a:p>
            <a:pPr lvl="0" algn="just">
              <a:buFont typeface="Wingdings" pitchFamily="2" charset="2"/>
              <a:buChar char="v"/>
            </a:pPr>
            <a:endParaRPr lang="ru-RU" sz="1700" dirty="0">
              <a:latin typeface="Times New Roman" pitchFamily="18" charset="0"/>
              <a:cs typeface="Times New Roman" pitchFamily="18" charset="0"/>
            </a:endParaRPr>
          </a:p>
          <a:p>
            <a:endParaRPr lang="ru-RU" dirty="0"/>
          </a:p>
        </p:txBody>
      </p:sp>
      <p:sp>
        <p:nvSpPr>
          <p:cNvPr id="3" name="AutoShape 2" descr="https://agroportal.biz/download/e2906324-0be0-4760-a1bd-806eda5855ea/1600x975-8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agroportal.biz/download/e2906324-0be0-4760-a1bd-806eda5855ea/1600x975-8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s://agroportal.biz/download/e2906324-0be0-4760-a1bd-806eda5855ea/1600x975-8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agroportal.biz/download/e2906324-0be0-4760-a1bd-806eda5855ea/1600x975-80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https://agroportal.biz/download/e2906324-0be0-4760-a1bd-806eda5855ea/1600x975-80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https://agroportal.biz/download/e2906324-0be0-4760-a1bd-806eda5855ea/1600x975-80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10" name="Picture 14" descr="http://altaikdm.ru/wp-content/uploads/2019/07/ucheba2-e15628363096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44"/>
          <a:stretch/>
        </p:blipFill>
        <p:spPr bwMode="auto">
          <a:xfrm>
            <a:off x="3536221" y="3980200"/>
            <a:ext cx="4458712" cy="28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194"/>
      </p:ext>
    </p:extLst>
  </p:cSld>
  <p:clrMapOvr>
    <a:masterClrMapping/>
  </p:clrMapOvr>
  <p:transition>
    <p:wipe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1176</Words>
  <Application>Microsoft Office PowerPoint</Application>
  <PresentationFormat>Широкоэкранный</PresentationFormat>
  <Paragraphs>79</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Владелец</cp:lastModifiedBy>
  <cp:revision>375</cp:revision>
  <cp:lastPrinted>2019-10-15T19:35:04Z</cp:lastPrinted>
  <dcterms:created xsi:type="dcterms:W3CDTF">2019-09-09T19:18:26Z</dcterms:created>
  <dcterms:modified xsi:type="dcterms:W3CDTF">2024-10-17T06:05:44Z</dcterms:modified>
</cp:coreProperties>
</file>