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36" r:id="rId3"/>
    <p:sldId id="328" r:id="rId4"/>
    <p:sldId id="330" r:id="rId5"/>
    <p:sldId id="331" r:id="rId6"/>
    <p:sldId id="341" r:id="rId7"/>
    <p:sldId id="337" r:id="rId8"/>
    <p:sldId id="338" r:id="rId9"/>
    <p:sldId id="334" r:id="rId10"/>
    <p:sldId id="335" r:id="rId11"/>
    <p:sldId id="340" r:id="rId12"/>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832143958"/>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502448544"/>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2465440543"/>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4036638950"/>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2110390892"/>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592494767"/>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104162238"/>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1569960608"/>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1112747947"/>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3610934762"/>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D30088-D79A-4A32-8852-BA7C763C7520}" type="datetimeFigureOut">
              <a:rPr lang="ru-RU" smtClean="0"/>
              <a:pPr/>
              <a:t>24.06.2025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08F182-D0C6-4840-91B6-44B07B151500}" type="slidenum">
              <a:rPr lang="ru-RU" smtClean="0"/>
              <a:pPr/>
              <a:t>‹#›</a:t>
            </a:fld>
            <a:endParaRPr lang="ru-RU"/>
          </a:p>
        </p:txBody>
      </p:sp>
    </p:spTree>
    <p:extLst>
      <p:ext uri="{BB962C8B-B14F-4D97-AF65-F5344CB8AC3E}">
        <p14:creationId xmlns:p14="http://schemas.microsoft.com/office/powerpoint/2010/main" val="947179346"/>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30088-D79A-4A32-8852-BA7C763C7520}" type="datetimeFigureOut">
              <a:rPr lang="ru-RU" smtClean="0"/>
              <a:pPr/>
              <a:t>24.06.2025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8F182-D0C6-4840-91B6-44B07B151500}" type="slidenum">
              <a:rPr lang="ru-RU" smtClean="0"/>
              <a:pPr/>
              <a:t>‹#›</a:t>
            </a:fld>
            <a:endParaRPr lang="ru-RU"/>
          </a:p>
        </p:txBody>
      </p:sp>
    </p:spTree>
    <p:extLst>
      <p:ext uri="{BB962C8B-B14F-4D97-AF65-F5344CB8AC3E}">
        <p14:creationId xmlns:p14="http://schemas.microsoft.com/office/powerpoint/2010/main" val="5009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hyperlink" Target="mailto:vmeste@kleverkirov.ru"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hyperlink" Target="https://login.consultant.ru/link/?req=doc&amp;base=LAW&amp;n=121087&amp;date=24.06.2025&amp;dst=100142&amp;field=134" TargetMode="External"/><Relationship Id="rId2" Type="http://schemas.openxmlformats.org/officeDocument/2006/relationships/hyperlink" Target="https://login.consultant.ru/link/?req=doc&amp;base=LAW&amp;n=483244&amp;date=24.06.2025&amp;dst=62&amp;field=134" TargetMode="External"/><Relationship Id="rId1" Type="http://schemas.openxmlformats.org/officeDocument/2006/relationships/slideLayout" Target="../slideLayouts/slideLayout7.xml"/><Relationship Id="rId5" Type="http://schemas.openxmlformats.org/officeDocument/2006/relationships/hyperlink" Target="https://login.consultant.ru/link/?req=doc&amp;base=LAW&amp;n=455730&amp;date=24.06.2025&amp;dst=100009&amp;field=134" TargetMode="External"/><Relationship Id="rId4" Type="http://schemas.openxmlformats.org/officeDocument/2006/relationships/hyperlink" Target="#P65"/></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253714" y="6391475"/>
            <a:ext cx="3432383"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       Киров 2025</a:t>
            </a:r>
          </a:p>
        </p:txBody>
      </p:sp>
      <p:pic>
        <p:nvPicPr>
          <p:cNvPr id="38915" name="Picture 3" descr="http://dsx-kirov.ru/images/header-gerb.png"/>
          <p:cNvPicPr>
            <a:picLocks noChangeAspect="1" noChangeArrowheads="1"/>
          </p:cNvPicPr>
          <p:nvPr/>
        </p:nvPicPr>
        <p:blipFill>
          <a:blip r:embed="rId2" cstate="print"/>
          <a:srcRect/>
          <a:stretch>
            <a:fillRect/>
          </a:stretch>
        </p:blipFill>
        <p:spPr bwMode="auto">
          <a:xfrm>
            <a:off x="0" y="-179388"/>
            <a:ext cx="1647825" cy="2019301"/>
          </a:xfrm>
          <a:prstGeom prst="rect">
            <a:avLst/>
          </a:prstGeom>
          <a:noFill/>
        </p:spPr>
      </p:pic>
      <p:sp>
        <p:nvSpPr>
          <p:cNvPr id="23" name="Прямоугольник 22"/>
          <p:cNvSpPr/>
          <p:nvPr/>
        </p:nvSpPr>
        <p:spPr>
          <a:xfrm>
            <a:off x="2717800" y="0"/>
            <a:ext cx="609600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p:txBody>
      </p:sp>
      <p:pic>
        <p:nvPicPr>
          <p:cNvPr id="12" name="Picture 812" descr="https://static1.bigstockphoto.com/1/7/2/large1500/271970413.jpg"/>
          <p:cNvPicPr>
            <a:picLocks noChangeAspect="1" noChangeArrowheads="1"/>
          </p:cNvPicPr>
          <p:nvPr/>
        </p:nvPicPr>
        <p:blipFill>
          <a:blip r:embed="rId3" cstate="print"/>
          <a:srcRect r="-89" b="10042"/>
          <a:stretch>
            <a:fillRect/>
          </a:stretch>
        </p:blipFill>
        <p:spPr bwMode="auto">
          <a:xfrm>
            <a:off x="5109525" y="622978"/>
            <a:ext cx="1312549" cy="1084280"/>
          </a:xfrm>
          <a:prstGeom prst="rect">
            <a:avLst/>
          </a:prstGeom>
          <a:noFill/>
          <a:ln w="9525">
            <a:noFill/>
            <a:miter lim="800000"/>
            <a:headEnd/>
            <a:tailEnd/>
          </a:ln>
        </p:spPr>
      </p:pic>
      <p:pic>
        <p:nvPicPr>
          <p:cNvPr id="13" name="Рисунок 12" descr="http://pestrecy-rt.ru/images/uploads/news/2019/12/18/6b1b8fe7208432cb891b0ff02878a84c.jpg"/>
          <p:cNvPicPr/>
          <p:nvPr/>
        </p:nvPicPr>
        <p:blipFill>
          <a:blip r:embed="rId4" cstate="print"/>
          <a:srcRect/>
          <a:stretch>
            <a:fillRect/>
          </a:stretch>
        </p:blipFill>
        <p:spPr bwMode="auto">
          <a:xfrm>
            <a:off x="2590800" y="2726640"/>
            <a:ext cx="6461384" cy="3394609"/>
          </a:xfrm>
          <a:prstGeom prst="rect">
            <a:avLst/>
          </a:prstGeom>
          <a:noFill/>
          <a:ln w="9525">
            <a:noFill/>
            <a:miter lim="800000"/>
            <a:headEnd/>
            <a:tailEnd/>
          </a:ln>
        </p:spPr>
      </p:pic>
      <p:sp>
        <p:nvSpPr>
          <p:cNvPr id="14" name="Прямоугольник 13"/>
          <p:cNvSpPr/>
          <p:nvPr/>
        </p:nvSpPr>
        <p:spPr>
          <a:xfrm>
            <a:off x="1472749" y="1631215"/>
            <a:ext cx="9184461"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Меры государственной поддержки  крестьянских (фермерских) хозяйств и индивидуальных предпринимателей</a:t>
            </a:r>
            <a:endParaRPr lang="ru-RU" dirty="0"/>
          </a:p>
        </p:txBody>
      </p:sp>
      <p:sp>
        <p:nvSpPr>
          <p:cNvPr id="18" name="TextBox 17"/>
          <p:cNvSpPr txBox="1"/>
          <p:nvPr/>
        </p:nvSpPr>
        <p:spPr>
          <a:xfrm>
            <a:off x="3269183" y="2249586"/>
            <a:ext cx="5204951" cy="477054"/>
          </a:xfrm>
          <a:prstGeom prst="rect">
            <a:avLst/>
          </a:prstGeom>
          <a:noFill/>
        </p:spPr>
        <p:txBody>
          <a:bodyPr wrap="none" rtlCol="0">
            <a:spAutoFit/>
          </a:bodyPr>
          <a:lstStyle/>
          <a:p>
            <a:r>
              <a:rPr lang="ru-RU" sz="2500" b="1" dirty="0">
                <a:latin typeface="Times New Roman" pitchFamily="18" charset="0"/>
                <a:cs typeface="Times New Roman" pitchFamily="18" charset="0"/>
              </a:rPr>
              <a:t>Грант на развитие семейных ферм</a:t>
            </a:r>
          </a:p>
        </p:txBody>
      </p:sp>
    </p:spTree>
    <p:extLst>
      <p:ext uri="{BB962C8B-B14F-4D97-AF65-F5344CB8AC3E}">
        <p14:creationId xmlns:p14="http://schemas.microsoft.com/office/powerpoint/2010/main" val="1686678171"/>
      </p:ext>
    </p:extLst>
  </p:cSld>
  <p:clrMapOvr>
    <a:masterClrMapping/>
  </p:clrMapOvr>
  <p:transition advTm="4000">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726" y="0"/>
            <a:ext cx="10789919" cy="1523494"/>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Размер гранта на развитие семейной фермы</a:t>
            </a:r>
            <a:endParaRPr lang="ru-RU" sz="800" b="1" dirty="0">
              <a:latin typeface="Times New Roman" panose="02020603050405020304" pitchFamily="18" charset="0"/>
              <a:cs typeface="Times New Roman" panose="02020603050405020304" pitchFamily="18" charset="0"/>
            </a:endParaRPr>
          </a:p>
          <a:p>
            <a:pPr algn="ctr"/>
            <a:endParaRPr lang="ru-RU" sz="900" b="1"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Максимальный размер гранта на развитие семейной фермы в расчете на 1 крестьянское (фермерское) хозяйство составляет:</a:t>
            </a:r>
          </a:p>
          <a:p>
            <a:pPr algn="ctr"/>
            <a:endParaRPr lang="ru-RU"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991878" y="1862667"/>
            <a:ext cx="8569356" cy="1446550"/>
          </a:xfrm>
          <a:prstGeom prst="rect">
            <a:avLst/>
          </a:prstGeom>
          <a:noFill/>
        </p:spPr>
        <p:txBody>
          <a:bodyPr wrap="square" rtlCol="0">
            <a:spAutoFit/>
          </a:bodyPr>
          <a:lstStyle/>
          <a:p>
            <a:pPr algn="just"/>
            <a:endParaRPr lang="ru-RU" sz="800" dirty="0">
              <a:latin typeface="Times New Roman" panose="02020603050405020304" pitchFamily="18" charset="0"/>
              <a:cs typeface="Times New Roman" panose="02020603050405020304" pitchFamily="18" charset="0"/>
            </a:endParaRPr>
          </a:p>
          <a:p>
            <a:pPr algn="ctr"/>
            <a:r>
              <a:rPr lang="ru-RU" sz="3000" b="1" dirty="0">
                <a:latin typeface="Times New Roman" panose="02020603050405020304" pitchFamily="18" charset="0"/>
                <a:cs typeface="Times New Roman" panose="02020603050405020304" pitchFamily="18" charset="0"/>
              </a:rPr>
              <a:t>не более 30 млн. рублей </a:t>
            </a:r>
            <a:r>
              <a:rPr lang="ru-RU" sz="3000" dirty="0">
                <a:latin typeface="Times New Roman" panose="02020603050405020304" pitchFamily="18" charset="0"/>
                <a:cs typeface="Times New Roman" panose="02020603050405020304" pitchFamily="18" charset="0"/>
              </a:rPr>
              <a:t>и не более 60% затрат на развитие семейной фермы</a:t>
            </a:r>
          </a:p>
          <a:p>
            <a:pPr algn="ctr"/>
            <a:r>
              <a:rPr lang="ru-RU" sz="2000" dirty="0">
                <a:latin typeface="Times New Roman" panose="02020603050405020304" pitchFamily="18" charset="0"/>
                <a:cs typeface="Times New Roman" panose="02020603050405020304" pitchFamily="18" charset="0"/>
              </a:rPr>
              <a:t>     40% - собственные средства</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stretch>
            <a:fillRect/>
          </a:stretch>
        </p:blipFill>
        <p:spPr>
          <a:xfrm>
            <a:off x="361891" y="1730718"/>
            <a:ext cx="2390018" cy="1344385"/>
          </a:xfrm>
          <a:prstGeom prst="rect">
            <a:avLst/>
          </a:prstGeom>
        </p:spPr>
      </p:pic>
      <p:pic>
        <p:nvPicPr>
          <p:cNvPr id="6" name="Рисунок 5"/>
          <p:cNvPicPr>
            <a:picLocks noChangeAspect="1"/>
          </p:cNvPicPr>
          <p:nvPr/>
        </p:nvPicPr>
        <p:blipFill>
          <a:blip r:embed="rId3" cstate="print"/>
          <a:stretch>
            <a:fillRect/>
          </a:stretch>
        </p:blipFill>
        <p:spPr>
          <a:xfrm>
            <a:off x="361891" y="3285442"/>
            <a:ext cx="2390018" cy="1673535"/>
          </a:xfrm>
          <a:prstGeom prst="rect">
            <a:avLst/>
          </a:prstGeom>
        </p:spPr>
      </p:pic>
      <p:pic>
        <p:nvPicPr>
          <p:cNvPr id="9" name="Рисунок 8"/>
          <p:cNvPicPr>
            <a:picLocks noChangeAspect="1"/>
          </p:cNvPicPr>
          <p:nvPr/>
        </p:nvPicPr>
        <p:blipFill>
          <a:blip r:embed="rId4" cstate="print"/>
          <a:stretch>
            <a:fillRect/>
          </a:stretch>
        </p:blipFill>
        <p:spPr>
          <a:xfrm>
            <a:off x="361891" y="5169316"/>
            <a:ext cx="2390018" cy="1573348"/>
          </a:xfrm>
          <a:prstGeom prst="rect">
            <a:avLst/>
          </a:prstGeom>
        </p:spPr>
      </p:pic>
      <p:pic>
        <p:nvPicPr>
          <p:cNvPr id="5122" name="Picture 2" descr="https://www.pravmir.ru/wp-content/uploads/2016/07/Pshenitsa.jpg"/>
          <p:cNvPicPr>
            <a:picLocks noChangeAspect="1" noChangeArrowheads="1"/>
          </p:cNvPicPr>
          <p:nvPr/>
        </p:nvPicPr>
        <p:blipFill>
          <a:blip r:embed="rId5" cstate="print"/>
          <a:srcRect/>
          <a:stretch>
            <a:fillRect/>
          </a:stretch>
        </p:blipFill>
        <p:spPr bwMode="auto">
          <a:xfrm>
            <a:off x="2921001" y="5078435"/>
            <a:ext cx="2412999" cy="1627165"/>
          </a:xfrm>
          <a:prstGeom prst="rect">
            <a:avLst/>
          </a:prstGeom>
          <a:noFill/>
        </p:spPr>
      </p:pic>
      <p:pic>
        <p:nvPicPr>
          <p:cNvPr id="5124" name="Picture 4" descr="https://admin.citysakh.ru/files/img/i/d3/b3/44234ab55ba43244e3b93.jpg"/>
          <p:cNvPicPr>
            <a:picLocks noChangeAspect="1" noChangeArrowheads="1"/>
          </p:cNvPicPr>
          <p:nvPr/>
        </p:nvPicPr>
        <p:blipFill>
          <a:blip r:embed="rId6" cstate="print"/>
          <a:srcRect t="12294"/>
          <a:stretch>
            <a:fillRect/>
          </a:stretch>
        </p:blipFill>
        <p:spPr bwMode="auto">
          <a:xfrm>
            <a:off x="5387975" y="5092626"/>
            <a:ext cx="2854325" cy="1587574"/>
          </a:xfrm>
          <a:prstGeom prst="rect">
            <a:avLst/>
          </a:prstGeom>
          <a:noFill/>
        </p:spPr>
      </p:pic>
      <p:pic>
        <p:nvPicPr>
          <p:cNvPr id="5126" name="Picture 6" descr="https://www.ku66.ru/_nw/354/28730536.jpg"/>
          <p:cNvPicPr>
            <a:picLocks noChangeAspect="1" noChangeArrowheads="1"/>
          </p:cNvPicPr>
          <p:nvPr/>
        </p:nvPicPr>
        <p:blipFill>
          <a:blip r:embed="rId7" cstate="print"/>
          <a:srcRect t="21712" r="13199"/>
          <a:stretch>
            <a:fillRect/>
          </a:stretch>
        </p:blipFill>
        <p:spPr bwMode="auto">
          <a:xfrm>
            <a:off x="8346608" y="5093793"/>
            <a:ext cx="2384892" cy="1611805"/>
          </a:xfrm>
          <a:prstGeom prst="rect">
            <a:avLst/>
          </a:prstGeom>
          <a:noFill/>
        </p:spPr>
      </p:pic>
      <p:sp>
        <p:nvSpPr>
          <p:cNvPr id="4" name="TextBox 3">
            <a:extLst>
              <a:ext uri="{FF2B5EF4-FFF2-40B4-BE49-F238E27FC236}">
                <a16:creationId xmlns:a16="http://schemas.microsoft.com/office/drawing/2014/main" id="{7EB977A5-429E-EE4D-8A16-51CB5155B93D}"/>
              </a:ext>
            </a:extLst>
          </p:cNvPr>
          <p:cNvSpPr txBox="1"/>
          <p:nvPr/>
        </p:nvSpPr>
        <p:spPr>
          <a:xfrm>
            <a:off x="4798016" y="3937543"/>
            <a:ext cx="5933484" cy="369332"/>
          </a:xfrm>
          <a:prstGeom prst="rect">
            <a:avLst/>
          </a:prstGeom>
          <a:noFill/>
        </p:spPr>
        <p:txBody>
          <a:bodyPr wrap="none" rtlCol="0">
            <a:spAutoFit/>
          </a:bodyPr>
          <a:lstStyle/>
          <a:p>
            <a:r>
              <a:rPr lang="ru-RU" dirty="0">
                <a:solidFill>
                  <a:srgbClr val="FF0000"/>
                </a:solidFill>
                <a:latin typeface="Times New Roman" panose="02020603050405020304" pitchFamily="18" charset="0"/>
                <a:cs typeface="Times New Roman" panose="02020603050405020304" pitchFamily="18" charset="0"/>
              </a:rPr>
              <a:t>Стоимость бизнес-плана не должна быть менее 5 </a:t>
            </a:r>
            <a:r>
              <a:rPr lang="ru-RU" dirty="0" err="1">
                <a:solidFill>
                  <a:srgbClr val="FF0000"/>
                </a:solidFill>
                <a:latin typeface="Times New Roman" panose="02020603050405020304" pitchFamily="18" charset="0"/>
                <a:cs typeface="Times New Roman" panose="02020603050405020304" pitchFamily="18" charset="0"/>
              </a:rPr>
              <a:t>млн.руб</a:t>
            </a:r>
            <a:r>
              <a:rPr lang="ru-RU"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7701010"/>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левер — Природа, флора - Stock Photo | #3451827"/>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Прямоугольник 2"/>
          <p:cNvSpPr/>
          <p:nvPr/>
        </p:nvSpPr>
        <p:spPr>
          <a:xfrm>
            <a:off x="0" y="0"/>
            <a:ext cx="12192000" cy="2785378"/>
          </a:xfrm>
          <a:prstGeom prst="rect">
            <a:avLst/>
          </a:prstGeom>
        </p:spPr>
        <p:txBody>
          <a:bodyPr wrap="square">
            <a:spAutoFit/>
          </a:bodyPr>
          <a:lstStyle/>
          <a:p>
            <a:pPr algn="ctr"/>
            <a:r>
              <a:rPr lang="ru-RU" sz="2500" b="1" dirty="0">
                <a:latin typeface="Times New Roman" panose="02020603050405020304" pitchFamily="18" charset="0"/>
                <a:cs typeface="Times New Roman" panose="02020603050405020304" pitchFamily="18" charset="0"/>
              </a:rPr>
              <a:t>Наши контакты: </a:t>
            </a:r>
          </a:p>
          <a:p>
            <a:pPr algn="ctr"/>
            <a:r>
              <a:rPr lang="ru-RU" sz="2500"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a:latin typeface="Times New Roman" panose="02020603050405020304" pitchFamily="18" charset="0"/>
                <a:cs typeface="Times New Roman" panose="02020603050405020304" pitchFamily="18" charset="0"/>
              </a:rPr>
              <a:t>город  Киров, ул. Преображенская, 66, </a:t>
            </a:r>
            <a:r>
              <a:rPr lang="ru-RU" sz="2500" b="1" dirty="0" err="1">
                <a:latin typeface="Times New Roman" panose="02020603050405020304" pitchFamily="18" charset="0"/>
                <a:cs typeface="Times New Roman" panose="02020603050405020304" pitchFamily="18" charset="0"/>
              </a:rPr>
              <a:t>каб</a:t>
            </a:r>
            <a:r>
              <a:rPr lang="ru-RU" sz="2500" b="1" dirty="0">
                <a:latin typeface="Times New Roman" panose="02020603050405020304" pitchFamily="18" charset="0"/>
                <a:cs typeface="Times New Roman" panose="02020603050405020304" pitchFamily="18" charset="0"/>
              </a:rPr>
              <a:t>. 215.</a:t>
            </a:r>
          </a:p>
          <a:p>
            <a:pPr algn="ctr"/>
            <a:r>
              <a:rPr lang="ru-RU" sz="2500" b="1" dirty="0">
                <a:latin typeface="Times New Roman" panose="02020603050405020304" pitchFamily="18" charset="0"/>
                <a:cs typeface="Times New Roman" panose="02020603050405020304" pitchFamily="18" charset="0"/>
              </a:rPr>
              <a:t>тел. (8332) 64-02-56</a:t>
            </a:r>
          </a:p>
          <a:p>
            <a:pPr algn="ctr"/>
            <a:r>
              <a:rPr lang="en-US" sz="2500" b="1" dirty="0">
                <a:latin typeface="Times New Roman" pitchFamily="18" charset="0"/>
                <a:cs typeface="Times New Roman" pitchFamily="18" charset="0"/>
              </a:rPr>
              <a:t>E</a:t>
            </a:r>
            <a:r>
              <a:rPr lang="ru-RU" sz="2500" b="1" dirty="0">
                <a:latin typeface="Times New Roman" pitchFamily="18" charset="0"/>
                <a:cs typeface="Times New Roman" pitchFamily="18" charset="0"/>
              </a:rPr>
              <a:t>-</a:t>
            </a:r>
            <a:r>
              <a:rPr lang="en-US" sz="2500" b="1" dirty="0">
                <a:latin typeface="Times New Roman" pitchFamily="18" charset="0"/>
                <a:cs typeface="Times New Roman" pitchFamily="18" charset="0"/>
              </a:rPr>
              <a:t>mail</a:t>
            </a:r>
            <a:r>
              <a:rPr lang="ru-RU" sz="2500" b="1" dirty="0">
                <a:latin typeface="Times New Roman" pitchFamily="18" charset="0"/>
                <a:cs typeface="Times New Roman" pitchFamily="18" charset="0"/>
              </a:rPr>
              <a:t>: </a:t>
            </a:r>
            <a:r>
              <a:rPr lang="en-US" sz="2500" b="1" dirty="0">
                <a:latin typeface="Times New Roman" pitchFamily="18" charset="0"/>
                <a:cs typeface="Times New Roman" pitchFamily="18" charset="0"/>
                <a:hlinkClick r:id="rId3"/>
              </a:rPr>
              <a:t>vmeste@kleverkirov.ru</a:t>
            </a:r>
            <a:r>
              <a:rPr lang="ru-RU" sz="2500" b="1" dirty="0">
                <a:latin typeface="Times New Roman" pitchFamily="18" charset="0"/>
                <a:cs typeface="Times New Roman" pitchFamily="18" charset="0"/>
              </a:rPr>
              <a:t>        </a:t>
            </a:r>
            <a:r>
              <a:rPr lang="en-US" sz="2500" b="1" dirty="0">
                <a:latin typeface="Times New Roman" pitchFamily="18" charset="0"/>
                <a:cs typeface="Times New Roman" pitchFamily="18" charset="0"/>
              </a:rPr>
              <a:t>www</a:t>
            </a:r>
            <a:r>
              <a:rPr lang="ru-RU"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kleverkirov</a:t>
            </a:r>
            <a:r>
              <a:rPr lang="ru-RU" sz="2500" b="1" dirty="0">
                <a:latin typeface="Times New Roman" pitchFamily="18" charset="0"/>
                <a:cs typeface="Times New Roman" pitchFamily="18" charset="0"/>
              </a:rPr>
              <a:t>.</a:t>
            </a:r>
            <a:r>
              <a:rPr lang="en-US" sz="2500" b="1" dirty="0" err="1">
                <a:latin typeface="Times New Roman" pitchFamily="18" charset="0"/>
                <a:cs typeface="Times New Roman" pitchFamily="18" charset="0"/>
              </a:rPr>
              <a:t>ru</a:t>
            </a:r>
            <a:endParaRPr lang="ru-RU" sz="2500" dirty="0">
              <a:latin typeface="Times New Roman" pitchFamily="18" charset="0"/>
              <a:cs typeface="Times New Roman" pitchFamily="18" charset="0"/>
            </a:endParaRPr>
          </a:p>
        </p:txBody>
      </p:sp>
      <p:sp>
        <p:nvSpPr>
          <p:cNvPr id="4" name="Прямоугольник 3"/>
          <p:cNvSpPr/>
          <p:nvPr/>
        </p:nvSpPr>
        <p:spPr>
          <a:xfrm>
            <a:off x="0" y="3330542"/>
            <a:ext cx="12192000" cy="954107"/>
          </a:xfrm>
          <a:prstGeom prst="rect">
            <a:avLst/>
          </a:prstGeom>
        </p:spPr>
        <p:txBody>
          <a:bodyPr wrap="square">
            <a:spAutoFit/>
          </a:bodyPr>
          <a:lstStyle/>
          <a:p>
            <a:pPr algn="ctr"/>
            <a:r>
              <a:rPr lang="ru-RU" sz="2800" b="1" i="1" dirty="0">
                <a:latin typeface="Times New Roman" pitchFamily="18" charset="0"/>
                <a:cs typeface="Times New Roman" pitchFamily="18" charset="0"/>
              </a:rPr>
              <a:t>юрисконсульт, консультант: Черных Алёна Дмитриевна тел. 64-99-98</a:t>
            </a:r>
            <a:endParaRPr lang="ru-RU" sz="2800" b="1"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бухгалтер, консультант: Русских Татьяна Васильевна, тел. 64-01-91</a:t>
            </a:r>
            <a:endParaRPr lang="ru-RU" sz="2800" dirty="0"/>
          </a:p>
        </p:txBody>
      </p:sp>
      <p:sp>
        <p:nvSpPr>
          <p:cNvPr id="5" name="Прямоугольник 4"/>
          <p:cNvSpPr/>
          <p:nvPr/>
        </p:nvSpPr>
        <p:spPr>
          <a:xfrm>
            <a:off x="1885781" y="5542472"/>
            <a:ext cx="7902548" cy="830997"/>
          </a:xfrm>
          <a:prstGeom prst="rect">
            <a:avLst/>
          </a:prstGeom>
        </p:spPr>
        <p:txBody>
          <a:bodyPr wrap="none">
            <a:spAutoFit/>
          </a:bodyPr>
          <a:lstStyle/>
          <a:p>
            <a:pPr algn="ctr"/>
            <a:r>
              <a:rPr lang="ru-RU" sz="4800" b="1" dirty="0">
                <a:latin typeface="Times New Roman" panose="02020603050405020304" pitchFamily="18" charset="0"/>
                <a:cs typeface="Times New Roman" panose="02020603050405020304" pitchFamily="18" charset="0"/>
              </a:rPr>
              <a:t>Благодарим за внимание !!!</a:t>
            </a: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12192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1" name="TextBox 10"/>
          <p:cNvSpPr txBox="1"/>
          <p:nvPr/>
        </p:nvSpPr>
        <p:spPr>
          <a:xfrm>
            <a:off x="3124200" y="215900"/>
            <a:ext cx="6361678" cy="553998"/>
          </a:xfrm>
          <a:prstGeom prst="rect">
            <a:avLst/>
          </a:prstGeom>
          <a:noFill/>
        </p:spPr>
        <p:txBody>
          <a:bodyPr wrap="square" rtlCol="0">
            <a:spAutoFit/>
          </a:bodyPr>
          <a:lstStyle/>
          <a:p>
            <a:r>
              <a:rPr lang="ru-RU" sz="3000" b="1" dirty="0">
                <a:latin typeface="Times New Roman" pitchFamily="18" charset="0"/>
                <a:cs typeface="Times New Roman" pitchFamily="18" charset="0"/>
              </a:rPr>
              <a:t>НОРМАТИВНО-ПРАВОВАЯ БАЗА</a:t>
            </a:r>
          </a:p>
        </p:txBody>
      </p:sp>
      <p:sp>
        <p:nvSpPr>
          <p:cNvPr id="15" name="TextBox 14"/>
          <p:cNvSpPr txBox="1"/>
          <p:nvPr/>
        </p:nvSpPr>
        <p:spPr>
          <a:xfrm>
            <a:off x="0" y="1181101"/>
            <a:ext cx="12192000" cy="369332"/>
          </a:xfrm>
          <a:prstGeom prst="rect">
            <a:avLst/>
          </a:prstGeom>
          <a:noFill/>
        </p:spPr>
        <p:txBody>
          <a:bodyPr wrap="square" rtlCol="0">
            <a:spAutoFit/>
          </a:bodyPr>
          <a:lstStyle/>
          <a:p>
            <a:pPr algn="ctr"/>
            <a:endParaRPr lang="ru-RU" dirty="0"/>
          </a:p>
        </p:txBody>
      </p:sp>
      <p:sp>
        <p:nvSpPr>
          <p:cNvPr id="16" name="TextBox 15"/>
          <p:cNvSpPr txBox="1"/>
          <p:nvPr/>
        </p:nvSpPr>
        <p:spPr>
          <a:xfrm>
            <a:off x="198782" y="2362753"/>
            <a:ext cx="10988627" cy="646331"/>
          </a:xfrm>
          <a:prstGeom prst="rect">
            <a:avLst/>
          </a:prstGeom>
          <a:noFill/>
        </p:spPr>
        <p:txBody>
          <a:bodyPr wrap="square" rtlCol="0">
            <a:spAutoFit/>
          </a:bodyPr>
          <a:lstStyle/>
          <a:p>
            <a:pPr marL="0" lvl="1" algn="ctr"/>
            <a:r>
              <a:rPr lang="ru-RU" b="1" dirty="0">
                <a:latin typeface="Times New Roman" pitchFamily="18" charset="0"/>
                <a:cs typeface="Times New Roman" pitchFamily="18" charset="0"/>
              </a:rPr>
              <a:t>Постановление Правительства Кировской области </a:t>
            </a:r>
            <a:r>
              <a:rPr lang="ru-RU" b="1">
                <a:latin typeface="Times New Roman" pitchFamily="18" charset="0"/>
                <a:cs typeface="Times New Roman" pitchFamily="18" charset="0"/>
              </a:rPr>
              <a:t>от 15.12.2023 № 696-П </a:t>
            </a:r>
            <a:r>
              <a:rPr lang="ru-RU" b="1" dirty="0">
                <a:latin typeface="Times New Roman" pitchFamily="18" charset="0"/>
                <a:cs typeface="Times New Roman" pitchFamily="18" charset="0"/>
              </a:rPr>
              <a:t>«Об утверждении государственной программы Кировской </a:t>
            </a:r>
            <a:r>
              <a:rPr lang="ru-RU" b="1">
                <a:latin typeface="Times New Roman" pitchFamily="18" charset="0"/>
                <a:cs typeface="Times New Roman" pitchFamily="18" charset="0"/>
              </a:rPr>
              <a:t>области «Развитие </a:t>
            </a:r>
            <a:r>
              <a:rPr lang="ru-RU" b="1" dirty="0">
                <a:latin typeface="Times New Roman" pitchFamily="18" charset="0"/>
                <a:cs typeface="Times New Roman" pitchFamily="18" charset="0"/>
              </a:rPr>
              <a:t>агропромышленного комплекса»</a:t>
            </a:r>
            <a:endParaRPr lang="ru-RU" dirty="0"/>
          </a:p>
        </p:txBody>
      </p:sp>
      <p:sp>
        <p:nvSpPr>
          <p:cNvPr id="17" name="TextBox 16"/>
          <p:cNvSpPr txBox="1"/>
          <p:nvPr/>
        </p:nvSpPr>
        <p:spPr>
          <a:xfrm>
            <a:off x="0" y="3263900"/>
            <a:ext cx="12191999" cy="369332"/>
          </a:xfrm>
          <a:prstGeom prst="rect">
            <a:avLst/>
          </a:prstGeom>
          <a:noFill/>
        </p:spPr>
        <p:txBody>
          <a:bodyPr wrap="square" rtlCol="0">
            <a:spAutoFit/>
          </a:bodyPr>
          <a:lstStyle/>
          <a:p>
            <a:pPr algn="ctr"/>
            <a:endParaRPr lang="ru-RU" dirty="0"/>
          </a:p>
        </p:txBody>
      </p:sp>
      <p:sp>
        <p:nvSpPr>
          <p:cNvPr id="18" name="TextBox 17"/>
          <p:cNvSpPr txBox="1"/>
          <p:nvPr/>
        </p:nvSpPr>
        <p:spPr>
          <a:xfrm>
            <a:off x="1" y="4408004"/>
            <a:ext cx="12192000" cy="369332"/>
          </a:xfrm>
          <a:prstGeom prst="rect">
            <a:avLst/>
          </a:prstGeom>
          <a:noFill/>
        </p:spPr>
        <p:txBody>
          <a:bodyPr wrap="square" rtlCol="0">
            <a:spAutoFit/>
          </a:bodyPr>
          <a:lstStyle/>
          <a:p>
            <a:pPr marL="0" lvl="1" algn="ctr"/>
            <a:endParaRPr lang="ru-RU" dirty="0"/>
          </a:p>
        </p:txBody>
      </p:sp>
      <p:sp>
        <p:nvSpPr>
          <p:cNvPr id="10" name="Прямоугольник 9"/>
          <p:cNvSpPr/>
          <p:nvPr/>
        </p:nvSpPr>
        <p:spPr>
          <a:xfrm>
            <a:off x="720191" y="1112389"/>
            <a:ext cx="10438726" cy="923330"/>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РФ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p:txBody>
      </p:sp>
      <p:sp>
        <p:nvSpPr>
          <p:cNvPr id="12" name="Прямоугольник 11"/>
          <p:cNvSpPr/>
          <p:nvPr/>
        </p:nvSpPr>
        <p:spPr>
          <a:xfrm>
            <a:off x="428878" y="3445701"/>
            <a:ext cx="11094180" cy="646331"/>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Кировской области от 11.06.2021 № 277-П «О предоставлении грантов из областного бюджета на развитие семейных ферм»</a:t>
            </a:r>
            <a:endParaRPr lang="ru-RU" dirty="0"/>
          </a:p>
        </p:txBody>
      </p:sp>
      <p:sp>
        <p:nvSpPr>
          <p:cNvPr id="1027" name="Rectangle 3"/>
          <p:cNvSpPr>
            <a:spLocks noChangeArrowheads="1"/>
          </p:cNvSpPr>
          <p:nvPr/>
        </p:nvSpPr>
        <p:spPr bwMode="auto">
          <a:xfrm>
            <a:off x="267912" y="4583288"/>
            <a:ext cx="114745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01613" algn="l"/>
              </a:tabLst>
            </a:pP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Распоряжение Минсельхозпрод КО  от 21.06.2021 № 62 «О предоставлении и рассмотрении документов для предоставления грантов из областного бюджета на развитие семейных ферм» </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181231" y="5446001"/>
            <a:ext cx="1130231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01613" algn="l"/>
              </a:tabLst>
            </a:pP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Распоряжение Минсельхозпрод КО от 21.03.2022 № 24 «Об утверждении методики определения плановых значений результатов предоставления грантов из областного бюджета на развитие семейных ферм»</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933" y="228600"/>
            <a:ext cx="11023599" cy="553998"/>
          </a:xfrm>
          <a:prstGeom prst="rect">
            <a:avLst/>
          </a:prstGeom>
          <a:noFill/>
        </p:spPr>
        <p:txBody>
          <a:bodyPr wrap="square" rtlCol="0">
            <a:spAutoFit/>
          </a:bodyPr>
          <a:lstStyle/>
          <a:p>
            <a:pPr algn="ctr"/>
            <a:r>
              <a:rPr lang="ru-RU" sz="3000" b="1" dirty="0">
                <a:solidFill>
                  <a:schemeClr val="accent1"/>
                </a:solidFill>
                <a:latin typeface="Times New Roman" pitchFamily="18" charset="0"/>
                <a:cs typeface="Times New Roman" pitchFamily="18" charset="0"/>
              </a:rPr>
              <a:t>СЕМЕЙНАЯ ФЕРМА – УЧАСТНИКИ КОНКУРСА</a:t>
            </a:r>
          </a:p>
        </p:txBody>
      </p:sp>
      <p:pic>
        <p:nvPicPr>
          <p:cNvPr id="36866" name="Picture 2" descr="https://grantkfh.ru/uploads/s/x/f/s/xfshxwknvqba/img/full_abFwFppE.jpg"/>
          <p:cNvPicPr>
            <a:picLocks noChangeAspect="1" noChangeArrowheads="1"/>
          </p:cNvPicPr>
          <p:nvPr/>
        </p:nvPicPr>
        <p:blipFill>
          <a:blip r:embed="rId2" cstate="print"/>
          <a:srcRect l="8167" t="22112" r="13362"/>
          <a:stretch>
            <a:fillRect/>
          </a:stretch>
        </p:blipFill>
        <p:spPr bwMode="auto">
          <a:xfrm>
            <a:off x="-24489" y="3327400"/>
            <a:ext cx="5863199" cy="3530600"/>
          </a:xfrm>
          <a:prstGeom prst="rect">
            <a:avLst/>
          </a:prstGeom>
          <a:noFill/>
        </p:spPr>
      </p:pic>
      <p:pic>
        <p:nvPicPr>
          <p:cNvPr id="36870" name="Picture 6" descr="http://krimm.ru/upload/imperavi/5bc06ee27b34c.jpg"/>
          <p:cNvPicPr>
            <a:picLocks noChangeAspect="1" noChangeArrowheads="1"/>
          </p:cNvPicPr>
          <p:nvPr/>
        </p:nvPicPr>
        <p:blipFill>
          <a:blip r:embed="rId3" cstate="print"/>
          <a:srcRect t="16768"/>
          <a:stretch>
            <a:fillRect/>
          </a:stretch>
        </p:blipFill>
        <p:spPr bwMode="auto">
          <a:xfrm>
            <a:off x="6454775" y="3276600"/>
            <a:ext cx="5737225" cy="3581400"/>
          </a:xfrm>
          <a:prstGeom prst="rect">
            <a:avLst/>
          </a:prstGeom>
          <a:noFill/>
        </p:spPr>
      </p:pic>
      <p:sp>
        <p:nvSpPr>
          <p:cNvPr id="24577" name="Rectangle 1"/>
          <p:cNvSpPr>
            <a:spLocks noChangeArrowheads="1"/>
          </p:cNvSpPr>
          <p:nvPr/>
        </p:nvSpPr>
        <p:spPr bwMode="auto">
          <a:xfrm>
            <a:off x="0" y="744918"/>
            <a:ext cx="119681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a:latin typeface="Times New Roman" pitchFamily="18" charset="0"/>
                <a:cs typeface="Times New Roman" pitchFamily="18" charset="0"/>
              </a:rPr>
              <a:t>крестьянское (фермерское) хозяйство, число членов которого составляет 2 (включая главу) и более членов семьи (объединенных родством и (или) свойством) главы крестьянского (фермерского) хозяйства, или индивидуальный предприниматель, являющийся главой крестьянского (фермерского) хозяйства, в состав членов которого входят 2 и более членов семьи (объединенных родством и (или) свойством) указанного индивидуального предпринимателя, зарегистрированные гражданином Российской Федерации на сельской территории или на территории сельской агломерации Кировской области, осуществляющие деятельность более 12 месяцев с даты регистрации, осуществляющие деятельность на сельской территории или на территории сельской агломерации Кировской области</a:t>
            </a: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0" y="96212"/>
            <a:ext cx="9105901" cy="461665"/>
          </a:xfrm>
          <a:prstGeom prst="rect">
            <a:avLst/>
          </a:prstGeom>
          <a:noFill/>
        </p:spPr>
        <p:txBody>
          <a:bodyPr wrap="square" rtlCol="0">
            <a:spAutoFit/>
          </a:bodyPr>
          <a:lstStyle/>
          <a:p>
            <a:pPr algn="ctr"/>
            <a:r>
              <a:rPr lang="ru-RU" sz="2400" b="1" dirty="0">
                <a:solidFill>
                  <a:schemeClr val="accent1"/>
                </a:solidFill>
                <a:latin typeface="Times New Roman" panose="02020603050405020304" pitchFamily="18" charset="0"/>
                <a:cs typeface="Times New Roman" panose="02020603050405020304" pitchFamily="18" charset="0"/>
              </a:rPr>
              <a:t>СОБСТВЕННЫЕ  РЕСУРСЫ</a:t>
            </a:r>
          </a:p>
        </p:txBody>
      </p:sp>
      <p:pic>
        <p:nvPicPr>
          <p:cNvPr id="3" name="Рисунок 2"/>
          <p:cNvPicPr>
            <a:picLocks noChangeAspect="1"/>
          </p:cNvPicPr>
          <p:nvPr/>
        </p:nvPicPr>
        <p:blipFill>
          <a:blip r:embed="rId2" cstate="print"/>
          <a:stretch>
            <a:fillRect/>
          </a:stretch>
        </p:blipFill>
        <p:spPr>
          <a:xfrm>
            <a:off x="152400" y="477495"/>
            <a:ext cx="2743200" cy="1859305"/>
          </a:xfrm>
          <a:prstGeom prst="rect">
            <a:avLst/>
          </a:prstGeom>
        </p:spPr>
      </p:pic>
      <p:sp>
        <p:nvSpPr>
          <p:cNvPr id="4" name="TextBox 3"/>
          <p:cNvSpPr txBox="1"/>
          <p:nvPr/>
        </p:nvSpPr>
        <p:spPr>
          <a:xfrm>
            <a:off x="190500" y="2222500"/>
            <a:ext cx="24638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земельный участок 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назначения</a:t>
            </a:r>
          </a:p>
        </p:txBody>
      </p:sp>
      <p:pic>
        <p:nvPicPr>
          <p:cNvPr id="6" name="Рисунок 5"/>
          <p:cNvPicPr>
            <a:picLocks noChangeAspect="1"/>
          </p:cNvPicPr>
          <p:nvPr/>
        </p:nvPicPr>
        <p:blipFill>
          <a:blip r:embed="rId3" cstate="print"/>
          <a:stretch>
            <a:fillRect/>
          </a:stretch>
        </p:blipFill>
        <p:spPr>
          <a:xfrm>
            <a:off x="3225800" y="536611"/>
            <a:ext cx="2755900" cy="1723990"/>
          </a:xfrm>
          <a:prstGeom prst="rect">
            <a:avLst/>
          </a:prstGeom>
        </p:spPr>
      </p:pic>
      <p:sp>
        <p:nvSpPr>
          <p:cNvPr id="8" name="TextBox 7"/>
          <p:cNvSpPr txBox="1"/>
          <p:nvPr/>
        </p:nvSpPr>
        <p:spPr>
          <a:xfrm>
            <a:off x="2679700" y="2235200"/>
            <a:ext cx="36703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техника, самоходные с/</a:t>
            </a:r>
            <a:r>
              <a:rPr lang="ru-RU" sz="1600" b="1" i="1" dirty="0" err="1">
                <a:latin typeface="Times New Roman" panose="02020603050405020304" pitchFamily="18" charset="0"/>
                <a:cs typeface="Times New Roman" panose="02020603050405020304" pitchFamily="18" charset="0"/>
              </a:rPr>
              <a:t>х</a:t>
            </a:r>
            <a:r>
              <a:rPr lang="ru-RU" sz="1600" b="1" i="1" dirty="0">
                <a:latin typeface="Times New Roman" panose="02020603050405020304" pitchFamily="18" charset="0"/>
                <a:cs typeface="Times New Roman" panose="02020603050405020304" pitchFamily="18" charset="0"/>
              </a:rPr>
              <a:t> машины, грузовой автотранспорт</a:t>
            </a:r>
          </a:p>
        </p:txBody>
      </p:sp>
      <p:pic>
        <p:nvPicPr>
          <p:cNvPr id="9" name="Рисунок 8"/>
          <p:cNvPicPr>
            <a:picLocks noChangeAspect="1"/>
          </p:cNvPicPr>
          <p:nvPr/>
        </p:nvPicPr>
        <p:blipFill>
          <a:blip r:embed="rId4" cstate="print"/>
          <a:stretch>
            <a:fillRect/>
          </a:stretch>
        </p:blipFill>
        <p:spPr>
          <a:xfrm>
            <a:off x="6261100" y="528148"/>
            <a:ext cx="2794000" cy="1715303"/>
          </a:xfrm>
          <a:prstGeom prst="rect">
            <a:avLst/>
          </a:prstGeom>
        </p:spPr>
      </p:pic>
      <p:sp>
        <p:nvSpPr>
          <p:cNvPr id="10" name="TextBox 9"/>
          <p:cNvSpPr txBox="1"/>
          <p:nvPr/>
        </p:nvSpPr>
        <p:spPr>
          <a:xfrm>
            <a:off x="6070600" y="2235201"/>
            <a:ext cx="3251200" cy="535531"/>
          </a:xfrm>
          <a:prstGeom prst="rect">
            <a:avLst/>
          </a:prstGeom>
          <a:noFill/>
        </p:spPr>
        <p:txBody>
          <a:bodyPr wrap="square" rtlCol="0">
            <a:spAutoFit/>
          </a:bodyPr>
          <a:lstStyle/>
          <a:p>
            <a:pPr algn="ctr">
              <a:lnSpc>
                <a:spcPct val="90000"/>
              </a:lnSpc>
            </a:pPr>
            <a:r>
              <a:rPr lang="ru-RU" sz="1600" b="1" i="1" dirty="0">
                <a:latin typeface="Times New Roman" panose="02020603050405020304" pitchFamily="18" charset="0"/>
                <a:cs typeface="Times New Roman" panose="02020603050405020304" pitchFamily="18" charset="0"/>
              </a:rPr>
              <a:t>объект недвижимости производственного назначения </a:t>
            </a:r>
          </a:p>
        </p:txBody>
      </p:sp>
      <p:pic>
        <p:nvPicPr>
          <p:cNvPr id="12" name="Рисунок 11"/>
          <p:cNvPicPr>
            <a:picLocks noChangeAspect="1"/>
          </p:cNvPicPr>
          <p:nvPr/>
        </p:nvPicPr>
        <p:blipFill>
          <a:blip r:embed="rId5" cstate="print"/>
          <a:stretch>
            <a:fillRect/>
          </a:stretch>
        </p:blipFill>
        <p:spPr>
          <a:xfrm>
            <a:off x="10271676" y="5029131"/>
            <a:ext cx="1920324" cy="1600270"/>
          </a:xfrm>
          <a:prstGeom prst="rect">
            <a:avLst/>
          </a:prstGeom>
        </p:spPr>
      </p:pic>
      <p:sp>
        <p:nvSpPr>
          <p:cNvPr id="14" name="TextBox 13"/>
          <p:cNvSpPr txBox="1"/>
          <p:nvPr/>
        </p:nvSpPr>
        <p:spPr>
          <a:xfrm rot="10800000" flipV="1">
            <a:off x="9740898" y="5009138"/>
            <a:ext cx="1333501" cy="1077218"/>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выручка от реализации с/х продукции </a:t>
            </a:r>
          </a:p>
        </p:txBody>
      </p:sp>
      <p:pic>
        <p:nvPicPr>
          <p:cNvPr id="15" name="Рисунок 14"/>
          <p:cNvPicPr>
            <a:picLocks noChangeAspect="1"/>
          </p:cNvPicPr>
          <p:nvPr/>
        </p:nvPicPr>
        <p:blipFill>
          <a:blip r:embed="rId6" cstate="print"/>
          <a:stretch>
            <a:fillRect/>
          </a:stretch>
        </p:blipFill>
        <p:spPr>
          <a:xfrm>
            <a:off x="235503" y="2822349"/>
            <a:ext cx="2228297" cy="1528929"/>
          </a:xfrm>
          <a:prstGeom prst="rect">
            <a:avLst/>
          </a:prstGeom>
        </p:spPr>
      </p:pic>
      <p:pic>
        <p:nvPicPr>
          <p:cNvPr id="17" name="Рисунок 16"/>
          <p:cNvPicPr>
            <a:picLocks noChangeAspect="1"/>
          </p:cNvPicPr>
          <p:nvPr/>
        </p:nvPicPr>
        <p:blipFill>
          <a:blip r:embed="rId7" cstate="print"/>
          <a:stretch>
            <a:fillRect/>
          </a:stretch>
        </p:blipFill>
        <p:spPr>
          <a:xfrm>
            <a:off x="222803" y="5203029"/>
            <a:ext cx="2328212" cy="1654971"/>
          </a:xfrm>
          <a:prstGeom prst="rect">
            <a:avLst/>
          </a:prstGeom>
        </p:spPr>
      </p:pic>
      <p:sp>
        <p:nvSpPr>
          <p:cNvPr id="18" name="TextBox 17"/>
          <p:cNvSpPr txBox="1"/>
          <p:nvPr/>
        </p:nvSpPr>
        <p:spPr>
          <a:xfrm>
            <a:off x="2667000" y="5994400"/>
            <a:ext cx="2578100" cy="584775"/>
          </a:xfrm>
          <a:prstGeom prst="rect">
            <a:avLst/>
          </a:prstGeom>
          <a:noFill/>
        </p:spPr>
        <p:txBody>
          <a:bodyPr wrap="square" rtlCol="0">
            <a:spAutoFit/>
          </a:bodyPr>
          <a:lstStyle/>
          <a:p>
            <a:r>
              <a:rPr lang="ru-RU" sz="1600" b="1" i="1" dirty="0">
                <a:latin typeface="Times New Roman" panose="02020603050405020304" pitchFamily="18" charset="0"/>
                <a:cs typeface="Times New Roman" panose="02020603050405020304" pitchFamily="18" charset="0"/>
              </a:rPr>
              <a:t>в КФХ имеются </a:t>
            </a:r>
            <a:r>
              <a:rPr lang="ru-RU" sz="1600" b="1" i="1" dirty="0" err="1">
                <a:latin typeface="Times New Roman" panose="02020603050405020304" pitchFamily="18" charset="0"/>
                <a:cs typeface="Times New Roman" panose="02020603050405020304" pitchFamily="18" charset="0"/>
              </a:rPr>
              <a:t>зоо</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вет</a:t>
            </a:r>
            <a:r>
              <a:rPr lang="ru-RU" sz="1600" b="1" i="1" dirty="0">
                <a:latin typeface="Times New Roman" panose="02020603050405020304" pitchFamily="18" charset="0"/>
                <a:cs typeface="Times New Roman" panose="02020603050405020304" pitchFamily="18" charset="0"/>
              </a:rPr>
              <a:t> – специалисты, агрономы</a:t>
            </a:r>
          </a:p>
        </p:txBody>
      </p:sp>
      <p:pic>
        <p:nvPicPr>
          <p:cNvPr id="19" name="Рисунок 18"/>
          <p:cNvPicPr>
            <a:picLocks noChangeAspect="1"/>
          </p:cNvPicPr>
          <p:nvPr/>
        </p:nvPicPr>
        <p:blipFill>
          <a:blip r:embed="rId8" cstate="print"/>
          <a:srcRect r="3889" b="13563"/>
          <a:stretch>
            <a:fillRect/>
          </a:stretch>
        </p:blipFill>
        <p:spPr>
          <a:xfrm>
            <a:off x="5753099" y="5026111"/>
            <a:ext cx="2438401" cy="1527090"/>
          </a:xfrm>
          <a:prstGeom prst="rect">
            <a:avLst/>
          </a:prstGeom>
        </p:spPr>
      </p:pic>
      <p:sp>
        <p:nvSpPr>
          <p:cNvPr id="20" name="TextBox 19"/>
          <p:cNvSpPr txBox="1"/>
          <p:nvPr/>
        </p:nvSpPr>
        <p:spPr>
          <a:xfrm>
            <a:off x="8432800" y="5054600"/>
            <a:ext cx="1231900" cy="1569660"/>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налажен сбыт продукции: переработчики или </a:t>
            </a:r>
            <a:r>
              <a:rPr lang="ru-RU" sz="1600" b="1" i="1" dirty="0" err="1">
                <a:latin typeface="Times New Roman" panose="02020603050405020304" pitchFamily="18" charset="0"/>
                <a:cs typeface="Times New Roman" panose="02020603050405020304" pitchFamily="18" charset="0"/>
              </a:rPr>
              <a:t>СПоК</a:t>
            </a:r>
            <a:endParaRPr lang="ru-RU" sz="1600" b="1" i="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9" cstate="print"/>
          <a:stretch>
            <a:fillRect/>
          </a:stretch>
        </p:blipFill>
        <p:spPr>
          <a:xfrm>
            <a:off x="3131671" y="3172351"/>
            <a:ext cx="1819595" cy="1704449"/>
          </a:xfrm>
          <a:prstGeom prst="rect">
            <a:avLst/>
          </a:prstGeom>
        </p:spPr>
      </p:pic>
      <p:sp>
        <p:nvSpPr>
          <p:cNvPr id="22" name="TextBox 21"/>
          <p:cNvSpPr txBox="1"/>
          <p:nvPr/>
        </p:nvSpPr>
        <p:spPr>
          <a:xfrm>
            <a:off x="2781300" y="4394200"/>
            <a:ext cx="2641600" cy="830997"/>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созданы условия для уничтожения биологических отходов</a:t>
            </a:r>
          </a:p>
        </p:txBody>
      </p:sp>
      <p:pic>
        <p:nvPicPr>
          <p:cNvPr id="23" name="Рисунок 22"/>
          <p:cNvPicPr>
            <a:picLocks noChangeAspect="1"/>
          </p:cNvPicPr>
          <p:nvPr/>
        </p:nvPicPr>
        <p:blipFill>
          <a:blip r:embed="rId10" cstate="print"/>
          <a:stretch>
            <a:fillRect/>
          </a:stretch>
        </p:blipFill>
        <p:spPr>
          <a:xfrm>
            <a:off x="9283700" y="469899"/>
            <a:ext cx="2504201" cy="1767771"/>
          </a:xfrm>
          <a:prstGeom prst="rect">
            <a:avLst/>
          </a:prstGeom>
        </p:spPr>
      </p:pic>
      <p:sp>
        <p:nvSpPr>
          <p:cNvPr id="24" name="TextBox 23"/>
          <p:cNvSpPr txBox="1"/>
          <p:nvPr/>
        </p:nvSpPr>
        <p:spPr>
          <a:xfrm>
            <a:off x="9372600" y="2286000"/>
            <a:ext cx="2667000" cy="338554"/>
          </a:xfrm>
          <a:prstGeom prst="rect">
            <a:avLst/>
          </a:prstGeom>
          <a:noFill/>
        </p:spPr>
        <p:txBody>
          <a:bodyPr wrap="square" rtlCol="0">
            <a:spAutoFit/>
          </a:bodyPr>
          <a:lstStyle/>
          <a:p>
            <a:pPr algn="ctr"/>
            <a:r>
              <a:rPr lang="ru-RU" sz="1600" b="1" i="1" dirty="0">
                <a:latin typeface="Times New Roman" panose="02020603050405020304" pitchFamily="18" charset="0"/>
                <a:cs typeface="Times New Roman" panose="02020603050405020304" pitchFamily="18" charset="0"/>
              </a:rPr>
              <a:t>поголовье с/х животных </a:t>
            </a:r>
          </a:p>
        </p:txBody>
      </p:sp>
      <p:pic>
        <p:nvPicPr>
          <p:cNvPr id="26" name="Рисунок 25" descr="https://st2.depositphotos.com/3518393/10544/i/950/depositphotos_105444958-stock-photo-heap-and-ears-of-rye.jpg"/>
          <p:cNvPicPr/>
          <p:nvPr/>
        </p:nvPicPr>
        <p:blipFill>
          <a:blip r:embed="rId11" cstate="print"/>
          <a:srcRect/>
          <a:stretch>
            <a:fillRect/>
          </a:stretch>
        </p:blipFill>
        <p:spPr bwMode="auto">
          <a:xfrm>
            <a:off x="5826676" y="3018385"/>
            <a:ext cx="2250523" cy="1337715"/>
          </a:xfrm>
          <a:prstGeom prst="rect">
            <a:avLst/>
          </a:prstGeom>
          <a:noFill/>
          <a:ln w="9525">
            <a:noFill/>
            <a:miter lim="800000"/>
            <a:headEnd/>
            <a:tailEnd/>
          </a:ln>
        </p:spPr>
      </p:pic>
      <p:sp>
        <p:nvSpPr>
          <p:cNvPr id="27" name="TextBox 26"/>
          <p:cNvSpPr txBox="1"/>
          <p:nvPr/>
        </p:nvSpPr>
        <p:spPr>
          <a:xfrm>
            <a:off x="8267700" y="3175000"/>
            <a:ext cx="3619500" cy="584775"/>
          </a:xfrm>
          <a:prstGeom prst="rect">
            <a:avLst/>
          </a:prstGeom>
          <a:noFill/>
        </p:spPr>
        <p:txBody>
          <a:bodyPr wrap="square" rtlCol="0">
            <a:spAutoFit/>
          </a:bodyPr>
          <a:lstStyle/>
          <a:p>
            <a:pPr algn="just"/>
            <a:r>
              <a:rPr lang="ru-RU" sz="1600" b="1" i="1" dirty="0">
                <a:latin typeface="Times New Roman" pitchFamily="18" charset="0"/>
                <a:cs typeface="Times New Roman" pitchFamily="18" charset="0"/>
              </a:rPr>
              <a:t>наличие кондиционных и/или </a:t>
            </a:r>
            <a:r>
              <a:rPr lang="ru-RU" sz="1600" b="1" i="1" dirty="0" err="1">
                <a:latin typeface="Times New Roman" pitchFamily="18" charset="0"/>
                <a:cs typeface="Times New Roman" pitchFamily="18" charset="0"/>
              </a:rPr>
              <a:t>высокорепродукционных</a:t>
            </a:r>
            <a:r>
              <a:rPr lang="ru-RU" sz="1600" b="1" i="1" dirty="0">
                <a:latin typeface="Times New Roman" pitchFamily="18" charset="0"/>
                <a:cs typeface="Times New Roman" pitchFamily="18" charset="0"/>
              </a:rPr>
              <a:t> семян </a:t>
            </a:r>
          </a:p>
        </p:txBody>
      </p:sp>
      <p:sp>
        <p:nvSpPr>
          <p:cNvPr id="19458" name="AutoShape 2" descr="https://sm-news.ru/wp-content/uploads/2019/04/09/img_20190409_1305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152400" y="4394200"/>
            <a:ext cx="2387600" cy="323165"/>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налажен бухучет</a:t>
            </a:r>
          </a:p>
        </p:txBody>
      </p:sp>
    </p:spTree>
    <p:extLst>
      <p:ext uri="{BB962C8B-B14F-4D97-AF65-F5344CB8AC3E}">
        <p14:creationId xmlns:p14="http://schemas.microsoft.com/office/powerpoint/2010/main" val="2962401533"/>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169551"/>
          </a:xfrm>
          <a:prstGeom prst="rect">
            <a:avLst/>
          </a:prstGeom>
          <a:noFill/>
        </p:spPr>
        <p:txBody>
          <a:bodyPr wrap="square" rtlCol="0">
            <a:spAutoFit/>
          </a:bodyPr>
          <a:lstStyle/>
          <a:p>
            <a:pPr algn="ctr"/>
            <a:r>
              <a:rPr lang="ru-RU" sz="3500" b="1" dirty="0">
                <a:solidFill>
                  <a:schemeClr val="accent5"/>
                </a:solidFill>
                <a:latin typeface="Times New Roman" pitchFamily="18" charset="0"/>
                <a:cs typeface="Times New Roman" pitchFamily="18" charset="0"/>
              </a:rPr>
              <a:t>Направления деятельности крестьянского (фермерского) хозяйства</a:t>
            </a:r>
          </a:p>
        </p:txBody>
      </p:sp>
      <p:sp>
        <p:nvSpPr>
          <p:cNvPr id="3" name="TextBox 2"/>
          <p:cNvSpPr txBox="1"/>
          <p:nvPr/>
        </p:nvSpPr>
        <p:spPr>
          <a:xfrm>
            <a:off x="0" y="1060174"/>
            <a:ext cx="6082747" cy="553998"/>
          </a:xfrm>
          <a:prstGeom prst="rect">
            <a:avLst/>
          </a:prstGeom>
          <a:noFill/>
        </p:spPr>
        <p:txBody>
          <a:bodyPr wrap="square" rtlCol="0">
            <a:spAutoFit/>
          </a:bodyPr>
          <a:lstStyle/>
          <a:p>
            <a:r>
              <a:rPr lang="ru-RU" sz="3000" dirty="0">
                <a:latin typeface="Times New Roman" pitchFamily="18" charset="0"/>
                <a:cs typeface="Times New Roman" pitchFamily="18" charset="0"/>
              </a:rPr>
              <a:t>развитие молочного скотоводства</a:t>
            </a:r>
          </a:p>
        </p:txBody>
      </p:sp>
      <p:sp>
        <p:nvSpPr>
          <p:cNvPr id="4" name="TextBox 3"/>
          <p:cNvSpPr txBox="1"/>
          <p:nvPr/>
        </p:nvSpPr>
        <p:spPr>
          <a:xfrm>
            <a:off x="6493565" y="1033670"/>
            <a:ext cx="5274366" cy="553998"/>
          </a:xfrm>
          <a:prstGeom prst="rect">
            <a:avLst/>
          </a:prstGeom>
          <a:noFill/>
        </p:spPr>
        <p:txBody>
          <a:bodyPr wrap="square" rtlCol="0">
            <a:spAutoFit/>
          </a:bodyPr>
          <a:lstStyle/>
          <a:p>
            <a:pPr algn="ctr"/>
            <a:r>
              <a:rPr lang="ru-RU" sz="3000" dirty="0">
                <a:latin typeface="Times New Roman" pitchFamily="18" charset="0"/>
                <a:cs typeface="Times New Roman" pitchFamily="18" charset="0"/>
              </a:rPr>
              <a:t>развитие мясного скотоводства</a:t>
            </a:r>
          </a:p>
        </p:txBody>
      </p:sp>
      <p:sp>
        <p:nvSpPr>
          <p:cNvPr id="5" name="TextBox 4"/>
          <p:cNvSpPr txBox="1"/>
          <p:nvPr/>
        </p:nvSpPr>
        <p:spPr>
          <a:xfrm>
            <a:off x="2958860" y="4300331"/>
            <a:ext cx="6125248" cy="1015663"/>
          </a:xfrm>
          <a:prstGeom prst="rect">
            <a:avLst/>
          </a:prstGeom>
          <a:noFill/>
        </p:spPr>
        <p:txBody>
          <a:bodyPr wrap="square" rtlCol="0">
            <a:spAutoFit/>
          </a:bodyPr>
          <a:lstStyle/>
          <a:p>
            <a:r>
              <a:rPr lang="ru-RU" sz="3000" dirty="0">
                <a:latin typeface="Times New Roman" pitchFamily="18" charset="0"/>
                <a:cs typeface="Times New Roman" pitchFamily="18" charset="0"/>
              </a:rPr>
              <a:t>развитие растениеводства, в т.ч. овощеводства и картофелеводства</a:t>
            </a:r>
          </a:p>
        </p:txBody>
      </p:sp>
      <p:sp>
        <p:nvSpPr>
          <p:cNvPr id="6" name="TextBox 5"/>
          <p:cNvSpPr txBox="1"/>
          <p:nvPr/>
        </p:nvSpPr>
        <p:spPr>
          <a:xfrm>
            <a:off x="3021496" y="3246782"/>
            <a:ext cx="5817705" cy="1015663"/>
          </a:xfrm>
          <a:prstGeom prst="rect">
            <a:avLst/>
          </a:prstGeom>
          <a:noFill/>
        </p:spPr>
        <p:txBody>
          <a:bodyPr wrap="square" rtlCol="0">
            <a:spAutoFit/>
          </a:bodyPr>
          <a:lstStyle/>
          <a:p>
            <a:pPr algn="ctr"/>
            <a:r>
              <a:rPr lang="ru-RU" sz="3000" dirty="0">
                <a:latin typeface="Times New Roman" pitchFamily="18" charset="0"/>
                <a:cs typeface="Times New Roman" pitchFamily="18" charset="0"/>
              </a:rPr>
              <a:t>развитие иного направления животноводства</a:t>
            </a:r>
          </a:p>
        </p:txBody>
      </p:sp>
      <p:pic>
        <p:nvPicPr>
          <p:cNvPr id="1026" name="Picture 2" descr="Ярославская порода "/>
          <p:cNvPicPr>
            <a:picLocks noChangeAspect="1" noChangeArrowheads="1"/>
          </p:cNvPicPr>
          <p:nvPr/>
        </p:nvPicPr>
        <p:blipFill>
          <a:blip r:embed="rId2" cstate="print"/>
          <a:srcRect/>
          <a:stretch>
            <a:fillRect/>
          </a:stretch>
        </p:blipFill>
        <p:spPr bwMode="auto">
          <a:xfrm>
            <a:off x="1258956" y="1508537"/>
            <a:ext cx="2835966" cy="1890644"/>
          </a:xfrm>
          <a:prstGeom prst="rect">
            <a:avLst/>
          </a:prstGeom>
          <a:noFill/>
        </p:spPr>
      </p:pic>
      <p:pic>
        <p:nvPicPr>
          <p:cNvPr id="1028" name="Picture 4" descr="Санта-гертруда порода коров"/>
          <p:cNvPicPr>
            <a:picLocks noChangeAspect="1" noChangeArrowheads="1"/>
          </p:cNvPicPr>
          <p:nvPr/>
        </p:nvPicPr>
        <p:blipFill>
          <a:blip r:embed="rId3" cstate="print"/>
          <a:srcRect t="7506" r="6587" b="7410"/>
          <a:stretch>
            <a:fillRect/>
          </a:stretch>
        </p:blipFill>
        <p:spPr bwMode="auto">
          <a:xfrm>
            <a:off x="7722566" y="1515979"/>
            <a:ext cx="3024947" cy="1836819"/>
          </a:xfrm>
          <a:prstGeom prst="rect">
            <a:avLst/>
          </a:prstGeom>
          <a:noFill/>
        </p:spPr>
      </p:pic>
      <p:pic>
        <p:nvPicPr>
          <p:cNvPr id="1030" name="Picture 6" descr="Успешное коневодство: как и для чего разводить лошадей"/>
          <p:cNvPicPr>
            <a:picLocks noChangeAspect="1" noChangeArrowheads="1"/>
          </p:cNvPicPr>
          <p:nvPr/>
        </p:nvPicPr>
        <p:blipFill>
          <a:blip r:embed="rId4" cstate="print"/>
          <a:srcRect l="9401" t="12134" r="17028" b="10783"/>
          <a:stretch>
            <a:fillRect/>
          </a:stretch>
        </p:blipFill>
        <p:spPr bwMode="auto">
          <a:xfrm>
            <a:off x="0" y="3405810"/>
            <a:ext cx="3034748" cy="1789043"/>
          </a:xfrm>
          <a:prstGeom prst="rect">
            <a:avLst/>
          </a:prstGeom>
          <a:noFill/>
        </p:spPr>
      </p:pic>
      <p:pic>
        <p:nvPicPr>
          <p:cNvPr id="1032" name="Picture 8" descr="https://avatars.mds.yandex.net/get-zen_doc/41204/pub_5d8282fe9515ee00ad30e22d_5d84b34d028d6800ac341f59/scale_1200"/>
          <p:cNvPicPr>
            <a:picLocks noChangeAspect="1" noChangeArrowheads="1"/>
          </p:cNvPicPr>
          <p:nvPr/>
        </p:nvPicPr>
        <p:blipFill>
          <a:blip r:embed="rId5" cstate="print"/>
          <a:srcRect/>
          <a:stretch>
            <a:fillRect/>
          </a:stretch>
        </p:blipFill>
        <p:spPr bwMode="auto">
          <a:xfrm>
            <a:off x="9084108" y="3352800"/>
            <a:ext cx="3107892" cy="1603512"/>
          </a:xfrm>
          <a:prstGeom prst="rect">
            <a:avLst/>
          </a:prstGeom>
          <a:noFill/>
        </p:spPr>
      </p:pic>
      <p:pic>
        <p:nvPicPr>
          <p:cNvPr id="1034" name="Picture 10" descr="https://mcx.gov.ru/upload/medialibrary/c20/c2053fd7fa8b9427b93345500b79a558.jpg"/>
          <p:cNvPicPr>
            <a:picLocks noChangeAspect="1" noChangeArrowheads="1"/>
          </p:cNvPicPr>
          <p:nvPr/>
        </p:nvPicPr>
        <p:blipFill>
          <a:blip r:embed="rId6" cstate="print"/>
          <a:srcRect l="19421" t="18562" r="25676" b="18450"/>
          <a:stretch>
            <a:fillRect/>
          </a:stretch>
        </p:blipFill>
        <p:spPr bwMode="auto">
          <a:xfrm>
            <a:off x="3326297" y="5267739"/>
            <a:ext cx="2072158" cy="1590261"/>
          </a:xfrm>
          <a:prstGeom prst="rect">
            <a:avLst/>
          </a:prstGeom>
          <a:noFill/>
        </p:spPr>
      </p:pic>
      <p:pic>
        <p:nvPicPr>
          <p:cNvPr id="1036" name="Picture 12" descr="https://legkovmeste.ru/wp-content/uploads/2019/04/post_58ee18d833c50.jpg"/>
          <p:cNvPicPr>
            <a:picLocks noChangeAspect="1" noChangeArrowheads="1"/>
          </p:cNvPicPr>
          <p:nvPr/>
        </p:nvPicPr>
        <p:blipFill>
          <a:blip r:embed="rId7" cstate="print"/>
          <a:srcRect/>
          <a:stretch>
            <a:fillRect/>
          </a:stretch>
        </p:blipFill>
        <p:spPr bwMode="auto">
          <a:xfrm>
            <a:off x="5484607" y="5300870"/>
            <a:ext cx="2335694" cy="1557130"/>
          </a:xfrm>
          <a:prstGeom prst="rect">
            <a:avLst/>
          </a:prstGeom>
          <a:noFill/>
        </p:spPr>
      </p:pic>
      <p:pic>
        <p:nvPicPr>
          <p:cNvPr id="1038" name="Picture 14" descr="https://grounde.ru/wp-content/uploads/2019/04/688ec2a276a07dafa357afb.jpg"/>
          <p:cNvPicPr>
            <a:picLocks noChangeAspect="1" noChangeArrowheads="1"/>
          </p:cNvPicPr>
          <p:nvPr/>
        </p:nvPicPr>
        <p:blipFill>
          <a:blip r:embed="rId8" cstate="print"/>
          <a:srcRect l="9297" t="6154" b="14872"/>
          <a:stretch>
            <a:fillRect/>
          </a:stretch>
        </p:blipFill>
        <p:spPr bwMode="auto">
          <a:xfrm>
            <a:off x="7977809" y="5327374"/>
            <a:ext cx="3222901" cy="1530626"/>
          </a:xfrm>
          <a:prstGeom prst="rect">
            <a:avLst/>
          </a:prstGeom>
          <a:noFill/>
        </p:spPr>
      </p:pic>
      <p:sp>
        <p:nvSpPr>
          <p:cNvPr id="1040" name="AutoShape 16" descr="https://i.artfile.ru/5639x4304_699982_%5bwww.ArtFile.ru%5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2" name="AutoShape 18" descr="https://i.artfile.ru/5639x4304_699982_%5bwww.ArtFile.ru%5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4" name="Picture 20" descr="https://kazakh-zerno.net/wp-content/uploads/2019/06/frykti_40.jpg"/>
          <p:cNvPicPr>
            <a:picLocks noChangeAspect="1" noChangeArrowheads="1"/>
          </p:cNvPicPr>
          <p:nvPr/>
        </p:nvPicPr>
        <p:blipFill>
          <a:blip r:embed="rId9" cstate="print"/>
          <a:srcRect/>
          <a:stretch>
            <a:fillRect/>
          </a:stretch>
        </p:blipFill>
        <p:spPr bwMode="auto">
          <a:xfrm>
            <a:off x="1158877" y="5257801"/>
            <a:ext cx="2349780" cy="1600200"/>
          </a:xfrm>
          <a:prstGeom prst="rect">
            <a:avLst/>
          </a:prstGeom>
          <a:noFill/>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900" y="411480"/>
            <a:ext cx="11399520" cy="430887"/>
          </a:xfrm>
          <a:prstGeom prst="rect">
            <a:avLst/>
          </a:prstGeom>
          <a:noFill/>
        </p:spPr>
        <p:txBody>
          <a:bodyPr wrap="square" rtlCol="0">
            <a:spAutoFit/>
          </a:bodyPr>
          <a:lstStyle/>
          <a:p>
            <a:pPr algn="ctr"/>
            <a:r>
              <a:rPr lang="ru-RU" sz="2200" b="1" dirty="0">
                <a:latin typeface="Times New Roman" panose="02020603050405020304" pitchFamily="18" charset="0"/>
                <a:cs typeface="Times New Roman" panose="02020603050405020304" pitchFamily="18" charset="0"/>
              </a:rPr>
              <a:t>ГРАНТ НА РАЗВИТИЕ СЕМЕЙНОЙ ФЕРМЫ МОЖЕТ БЫТЬ ИСПОЛЬЗОВАН:</a:t>
            </a:r>
            <a:endParaRPr lang="ru-RU" sz="2200" b="1" dirty="0"/>
          </a:p>
        </p:txBody>
      </p:sp>
      <p:pic>
        <p:nvPicPr>
          <p:cNvPr id="5" name="Рисунок 4"/>
          <p:cNvPicPr>
            <a:picLocks noChangeAspect="1"/>
          </p:cNvPicPr>
          <p:nvPr/>
        </p:nvPicPr>
        <p:blipFill>
          <a:blip r:embed="rId2" cstate="print"/>
          <a:srcRect t="15998"/>
          <a:stretch>
            <a:fillRect/>
          </a:stretch>
        </p:blipFill>
        <p:spPr>
          <a:xfrm>
            <a:off x="6527800" y="832679"/>
            <a:ext cx="2794000" cy="1763010"/>
          </a:xfrm>
          <a:prstGeom prst="rect">
            <a:avLst/>
          </a:prstGeom>
        </p:spPr>
      </p:pic>
      <p:sp>
        <p:nvSpPr>
          <p:cNvPr id="12" name="TextBox 11"/>
          <p:cNvSpPr txBox="1"/>
          <p:nvPr/>
        </p:nvSpPr>
        <p:spPr>
          <a:xfrm>
            <a:off x="215900" y="1935510"/>
            <a:ext cx="3187700" cy="1015663"/>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приобретение сельскохозяйственных животных, птиц (</a:t>
            </a:r>
            <a:r>
              <a:rPr lang="ru-RU" sz="1500" b="1" i="1" dirty="0" err="1">
                <a:latin typeface="Times New Roman" pitchFamily="18" charset="0"/>
                <a:cs typeface="Times New Roman" pitchFamily="18" charset="0"/>
              </a:rPr>
              <a:t>искл</a:t>
            </a:r>
            <a:r>
              <a:rPr lang="ru-RU" sz="1500" b="1" i="1" dirty="0">
                <a:latin typeface="Times New Roman" pitchFamily="18" charset="0"/>
                <a:cs typeface="Times New Roman" pitchFamily="18" charset="0"/>
              </a:rPr>
              <a:t>. свиньи), рыбопосадочного материала</a:t>
            </a:r>
          </a:p>
        </p:txBody>
      </p:sp>
      <p:pic>
        <p:nvPicPr>
          <p:cNvPr id="14" name="Рисунок 13"/>
          <p:cNvPicPr>
            <a:picLocks noChangeAspect="1"/>
          </p:cNvPicPr>
          <p:nvPr/>
        </p:nvPicPr>
        <p:blipFill>
          <a:blip r:embed="rId3" cstate="print"/>
          <a:stretch>
            <a:fillRect/>
          </a:stretch>
        </p:blipFill>
        <p:spPr>
          <a:xfrm>
            <a:off x="1905000" y="832679"/>
            <a:ext cx="1512518" cy="1076955"/>
          </a:xfrm>
          <a:prstGeom prst="rect">
            <a:avLst/>
          </a:prstGeom>
        </p:spPr>
      </p:pic>
      <p:pic>
        <p:nvPicPr>
          <p:cNvPr id="15" name="Рисунок 14"/>
          <p:cNvPicPr>
            <a:picLocks noChangeAspect="1"/>
          </p:cNvPicPr>
          <p:nvPr/>
        </p:nvPicPr>
        <p:blipFill>
          <a:blip r:embed="rId4" cstate="print"/>
          <a:stretch>
            <a:fillRect/>
          </a:stretch>
        </p:blipFill>
        <p:spPr>
          <a:xfrm>
            <a:off x="0" y="762000"/>
            <a:ext cx="1905000" cy="1208412"/>
          </a:xfrm>
          <a:prstGeom prst="rect">
            <a:avLst/>
          </a:prstGeom>
        </p:spPr>
      </p:pic>
      <p:sp>
        <p:nvSpPr>
          <p:cNvPr id="16" name="TextBox 15"/>
          <p:cNvSpPr txBox="1"/>
          <p:nvPr/>
        </p:nvSpPr>
        <p:spPr>
          <a:xfrm>
            <a:off x="6413500" y="2578100"/>
            <a:ext cx="2870200" cy="1477328"/>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приобретение, строительство,  капремонт, реконструкцию или модернизацию объектов для производства, хранения и переработки с/</a:t>
            </a:r>
            <a:r>
              <a:rPr lang="ru-RU" sz="1500" b="1" i="1" dirty="0" err="1">
                <a:latin typeface="Times New Roman" pitchFamily="18" charset="0"/>
                <a:cs typeface="Times New Roman" pitchFamily="18" charset="0"/>
              </a:rPr>
              <a:t>х</a:t>
            </a:r>
            <a:r>
              <a:rPr lang="ru-RU" sz="1500" b="1" i="1" dirty="0">
                <a:latin typeface="Times New Roman" pitchFamily="18" charset="0"/>
                <a:cs typeface="Times New Roman" pitchFamily="18" charset="0"/>
              </a:rPr>
              <a:t> продукции</a:t>
            </a:r>
          </a:p>
        </p:txBody>
      </p:sp>
      <p:pic>
        <p:nvPicPr>
          <p:cNvPr id="18434" name="Picture 2" descr="http://www.uralmilk.ru/images/slide5.jpg"/>
          <p:cNvPicPr>
            <a:picLocks noChangeAspect="1" noChangeArrowheads="1"/>
          </p:cNvPicPr>
          <p:nvPr/>
        </p:nvPicPr>
        <p:blipFill>
          <a:blip r:embed="rId5" cstate="print"/>
          <a:srcRect/>
          <a:stretch>
            <a:fillRect/>
          </a:stretch>
        </p:blipFill>
        <p:spPr bwMode="auto">
          <a:xfrm>
            <a:off x="9410700" y="774701"/>
            <a:ext cx="2781300" cy="1777999"/>
          </a:xfrm>
          <a:prstGeom prst="rect">
            <a:avLst/>
          </a:prstGeom>
          <a:noFill/>
        </p:spPr>
      </p:pic>
      <p:sp>
        <p:nvSpPr>
          <p:cNvPr id="17" name="TextBox 16"/>
          <p:cNvSpPr txBox="1"/>
          <p:nvPr/>
        </p:nvSpPr>
        <p:spPr>
          <a:xfrm>
            <a:off x="9368181" y="2612381"/>
            <a:ext cx="2811118" cy="1938992"/>
          </a:xfrm>
          <a:prstGeom prst="rect">
            <a:avLst/>
          </a:prstGeom>
          <a:noFill/>
        </p:spPr>
        <p:txBody>
          <a:bodyPr wrap="square" rtlCol="0">
            <a:spAutoFit/>
          </a:bodyPr>
          <a:lstStyle/>
          <a:p>
            <a:pPr algn="ctr"/>
            <a:r>
              <a:rPr lang="ru-RU" sz="1500" b="1" i="1" dirty="0">
                <a:latin typeface="Times New Roman" pitchFamily="18" charset="0"/>
                <a:cs typeface="Times New Roman" pitchFamily="18" charset="0"/>
              </a:rPr>
              <a:t>на комплектацию объектов для производства, хранения и переработки с/х продукции оборудованием,  его монтаж, вкл. автономные источники </a:t>
            </a:r>
            <a:r>
              <a:rPr lang="ru-RU" sz="1500" b="1" i="1" dirty="0" err="1">
                <a:latin typeface="Times New Roman" pitchFamily="18" charset="0"/>
                <a:cs typeface="Times New Roman" pitchFamily="18" charset="0"/>
              </a:rPr>
              <a:t>электро</a:t>
            </a:r>
            <a:r>
              <a:rPr lang="ru-RU" sz="1500" b="1" i="1" dirty="0">
                <a:latin typeface="Times New Roman" pitchFamily="18" charset="0"/>
                <a:cs typeface="Times New Roman" pitchFamily="18" charset="0"/>
              </a:rPr>
              <a:t> и газоснабжения, обустройство автономных источников водоснабжения</a:t>
            </a:r>
          </a:p>
        </p:txBody>
      </p:sp>
      <p:sp>
        <p:nvSpPr>
          <p:cNvPr id="18436" name="AutoShape 4" descr="https://www.metkonstrukcii.ru/uploads/media/default/0001/01/d795960e2d26b603917e693adced095f0747ea7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www.metkonstrukcii.ru/uploads/media/default/0001/01/d795960e2d26b603917e693adced095f0747ea7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0" name="AutoShape 8" descr="https://angar36.ru/wp-content/uploads/2017/03/d84c661843872174c933a3b02c2ac38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4" name="AutoShape 12" descr="https://www.tentostroy.ru/images/portfolio/angary/proekt-dvuskatnogo-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6" name="AutoShape 14" descr="https://www.npommz.ru/wp-content/uploads/2018/01/zhferma-skhem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8" name="AutoShape 16" descr="https://avrial.ru/wp-content/uploads/2018/06/proekt-korovnika-1024x57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50" name="AutoShape 18" descr="https://uss18.net/assets/images/stroyka/proek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8380179" y="4551373"/>
            <a:ext cx="3767668" cy="1015663"/>
          </a:xfrm>
          <a:prstGeom prst="rect">
            <a:avLst/>
          </a:prstGeom>
          <a:noFill/>
        </p:spPr>
        <p:txBody>
          <a:bodyPr wrap="square" rtlCol="0">
            <a:spAutoFit/>
          </a:bodyPr>
          <a:lstStyle/>
          <a:p>
            <a:pPr algn="just"/>
            <a:r>
              <a:rPr lang="ru-RU" sz="1500" i="1" dirty="0">
                <a:latin typeface="Times New Roman" pitchFamily="18" charset="0"/>
                <a:cs typeface="Times New Roman" pitchFamily="18" charset="0"/>
              </a:rPr>
              <a:t>! Погашение не более 20 % займа, полученного в сельскохозяйственном потребительском кредитном кооперативе на реализацию проекта</a:t>
            </a:r>
          </a:p>
        </p:txBody>
      </p:sp>
      <p:pic>
        <p:nvPicPr>
          <p:cNvPr id="18452" name="Picture 20" descr="http://kuzneck.pnzreg.ru/upload/resize_cache/iblock/09c/640_427_2/09cd0aa625352dbc70902e4f9acd39ef.jpg"/>
          <p:cNvPicPr>
            <a:picLocks noChangeAspect="1" noChangeArrowheads="1"/>
          </p:cNvPicPr>
          <p:nvPr/>
        </p:nvPicPr>
        <p:blipFill>
          <a:blip r:embed="rId6" cstate="print"/>
          <a:srcRect l="2656" t="17681"/>
          <a:stretch>
            <a:fillRect/>
          </a:stretch>
        </p:blipFill>
        <p:spPr bwMode="auto">
          <a:xfrm>
            <a:off x="6632194" y="4637922"/>
            <a:ext cx="1646766" cy="929114"/>
          </a:xfrm>
          <a:prstGeom prst="rect">
            <a:avLst/>
          </a:prstGeom>
          <a:noFill/>
        </p:spPr>
      </p:pic>
      <p:pic>
        <p:nvPicPr>
          <p:cNvPr id="2" name="Picture 5">
            <a:extLst>
              <a:ext uri="{FF2B5EF4-FFF2-40B4-BE49-F238E27FC236}">
                <a16:creationId xmlns:a16="http://schemas.microsoft.com/office/drawing/2014/main" id="{DF44030C-5F08-8D13-098E-B2B403B3BF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9368" y="819979"/>
            <a:ext cx="2670465" cy="175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91EF253-02EA-52AD-A0C3-4878546DA912}"/>
              </a:ext>
            </a:extLst>
          </p:cNvPr>
          <p:cNvSpPr txBox="1"/>
          <p:nvPr/>
        </p:nvSpPr>
        <p:spPr>
          <a:xfrm>
            <a:off x="3606800" y="2770940"/>
            <a:ext cx="2870200" cy="1015663"/>
          </a:xfrm>
          <a:prstGeom prst="rect">
            <a:avLst/>
          </a:prstGeom>
          <a:noFill/>
        </p:spPr>
        <p:txBody>
          <a:bodyPr wrap="square" rtlCol="0">
            <a:spAutoFit/>
          </a:bodyPr>
          <a:lstStyle/>
          <a:p>
            <a:pPr algn="ctr"/>
            <a:r>
              <a:rPr lang="ru-RU" sz="1500" b="1" i="1" dirty="0">
                <a:latin typeface="Times New Roman" panose="02020603050405020304" pitchFamily="18" charset="0"/>
                <a:cs typeface="Times New Roman" panose="02020603050405020304" pitchFamily="18" charset="0"/>
              </a:rPr>
              <a:t>на приобретение земель с/х назначения, находящихся в муниципальной собственности</a:t>
            </a:r>
          </a:p>
        </p:txBody>
      </p:sp>
      <p:pic>
        <p:nvPicPr>
          <p:cNvPr id="6" name="Picture 4">
            <a:extLst>
              <a:ext uri="{FF2B5EF4-FFF2-40B4-BE49-F238E27FC236}">
                <a16:creationId xmlns:a16="http://schemas.microsoft.com/office/drawing/2014/main" id="{7F2D5CED-8778-37AA-8A7B-480F10ED3F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1" y="2951173"/>
            <a:ext cx="2750608" cy="203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C5AD3A7-026D-7D8D-9BA9-98D6428663C5}"/>
              </a:ext>
            </a:extLst>
          </p:cNvPr>
          <p:cNvSpPr txBox="1"/>
          <p:nvPr/>
        </p:nvSpPr>
        <p:spPr>
          <a:xfrm>
            <a:off x="44153" y="5094551"/>
            <a:ext cx="2992345" cy="1708160"/>
          </a:xfrm>
          <a:prstGeom prst="rect">
            <a:avLst/>
          </a:prstGeom>
          <a:noFill/>
        </p:spPr>
        <p:txBody>
          <a:bodyPr wrap="square" rtlCol="0">
            <a:spAutoFit/>
          </a:bodyPr>
          <a:lstStyle/>
          <a:p>
            <a:r>
              <a:rPr lang="ru-RU" sz="1500" b="1" i="1" dirty="0">
                <a:latin typeface="Times New Roman" pitchFamily="18" charset="0"/>
                <a:cs typeface="Times New Roman" pitchFamily="18" charset="0"/>
              </a:rPr>
              <a:t>на разработку проектной документации строительства, реконструкции или модернизации объектов для производства, хранения и переработки с/х продукции (не более 3 млн. руб.)</a:t>
            </a:r>
          </a:p>
        </p:txBody>
      </p:sp>
      <p:sp>
        <p:nvSpPr>
          <p:cNvPr id="8" name="TextBox 7">
            <a:extLst>
              <a:ext uri="{FF2B5EF4-FFF2-40B4-BE49-F238E27FC236}">
                <a16:creationId xmlns:a16="http://schemas.microsoft.com/office/drawing/2014/main" id="{C96A1F1E-33DD-B3CC-0CB0-526734CDB8E7}"/>
              </a:ext>
            </a:extLst>
          </p:cNvPr>
          <p:cNvSpPr txBox="1"/>
          <p:nvPr/>
        </p:nvSpPr>
        <p:spPr>
          <a:xfrm>
            <a:off x="2760133" y="4409371"/>
            <a:ext cx="3767667" cy="1323439"/>
          </a:xfrm>
          <a:prstGeom prst="rect">
            <a:avLst/>
          </a:prstGeom>
          <a:noFill/>
        </p:spPr>
        <p:txBody>
          <a:bodyPr wrap="square" rtlCol="0">
            <a:spAutoFit/>
          </a:bodyPr>
          <a:lstStyle/>
          <a:p>
            <a:pPr algn="just"/>
            <a:r>
              <a:rPr lang="ru-RU" sz="1600" i="1" dirty="0">
                <a:latin typeface="Times New Roman" panose="02020603050405020304" pitchFamily="18" charset="0"/>
                <a:cs typeface="Times New Roman" panose="02020603050405020304" pitchFamily="18" charset="0"/>
              </a:rPr>
              <a:t>! Погашение не более 20% привлекаемого на реализацию проекта грантополучателя льготного </a:t>
            </a:r>
            <a:r>
              <a:rPr lang="ru-RU" sz="1600" i="1" dirty="0" err="1">
                <a:latin typeface="Times New Roman" panose="02020603050405020304" pitchFamily="18" charset="0"/>
                <a:cs typeface="Times New Roman" panose="02020603050405020304" pitchFamily="18" charset="0"/>
              </a:rPr>
              <a:t>инвесткредита</a:t>
            </a:r>
            <a:r>
              <a:rPr lang="ru-RU" sz="1600" i="1" dirty="0">
                <a:latin typeface="Times New Roman" panose="02020603050405020304" pitchFamily="18" charset="0"/>
                <a:cs typeface="Times New Roman" panose="02020603050405020304" pitchFamily="18" charset="0"/>
              </a:rPr>
              <a:t>, в соотв. с правилами льготного кредитования</a:t>
            </a:r>
          </a:p>
        </p:txBody>
      </p:sp>
      <p:sp>
        <p:nvSpPr>
          <p:cNvPr id="9" name="TextBox 8">
            <a:extLst>
              <a:ext uri="{FF2B5EF4-FFF2-40B4-BE49-F238E27FC236}">
                <a16:creationId xmlns:a16="http://schemas.microsoft.com/office/drawing/2014/main" id="{B157D915-3850-0441-AA18-616A6E531369}"/>
              </a:ext>
            </a:extLst>
          </p:cNvPr>
          <p:cNvSpPr txBox="1"/>
          <p:nvPr/>
        </p:nvSpPr>
        <p:spPr>
          <a:xfrm>
            <a:off x="4893660" y="5882654"/>
            <a:ext cx="2992345" cy="646331"/>
          </a:xfrm>
          <a:prstGeom prst="rect">
            <a:avLst/>
          </a:prstGeom>
          <a:noFill/>
        </p:spPr>
        <p:txBody>
          <a:bodyPr wrap="square" rtlCol="0">
            <a:spAutoFit/>
          </a:bodyPr>
          <a:lstStyle/>
          <a:p>
            <a:r>
              <a:rPr lang="ru-RU" dirty="0">
                <a:solidFill>
                  <a:srgbClr val="FF0000"/>
                </a:solidFill>
                <a:latin typeface="Times New Roman" panose="02020603050405020304" pitchFamily="18" charset="0"/>
                <a:cs typeface="Times New Roman" panose="02020603050405020304" pitchFamily="18" charset="0"/>
              </a:rPr>
              <a:t>Приобретение и монтаж газопоршневых установок</a:t>
            </a:r>
          </a:p>
        </p:txBody>
      </p:sp>
      <p:pic>
        <p:nvPicPr>
          <p:cNvPr id="3074" name="Picture 2" descr="Picture background">
            <a:extLst>
              <a:ext uri="{FF2B5EF4-FFF2-40B4-BE49-F238E27FC236}">
                <a16:creationId xmlns:a16="http://schemas.microsoft.com/office/drawing/2014/main" id="{5D653D77-6673-EB17-BC80-2DF90B033C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8114" y="5568562"/>
            <a:ext cx="1917886" cy="119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81477"/>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940300" y="419100"/>
            <a:ext cx="184731" cy="369332"/>
          </a:xfrm>
          <a:prstGeom prst="rect">
            <a:avLst/>
          </a:prstGeom>
          <a:noFill/>
        </p:spPr>
        <p:txBody>
          <a:bodyPr wrap="none" rtlCol="0">
            <a:spAutoFit/>
          </a:bodyPr>
          <a:lstStyle/>
          <a:p>
            <a:endParaRPr lang="ru-RU" dirty="0"/>
          </a:p>
        </p:txBody>
      </p:sp>
      <p:sp>
        <p:nvSpPr>
          <p:cNvPr id="34" name="TextBox 33"/>
          <p:cNvSpPr txBox="1"/>
          <p:nvPr/>
        </p:nvSpPr>
        <p:spPr>
          <a:xfrm>
            <a:off x="116257" y="1"/>
            <a:ext cx="12075743"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В конкурсе могут принимать участие крестьянские (фермерские) хозяйства или индивидуальные предприниматели, отвечающие одновременно следующим требованиям:</a:t>
            </a:r>
          </a:p>
        </p:txBody>
      </p:sp>
      <p:sp>
        <p:nvSpPr>
          <p:cNvPr id="5" name="TextBox 4">
            <a:extLst>
              <a:ext uri="{FF2B5EF4-FFF2-40B4-BE49-F238E27FC236}">
                <a16:creationId xmlns:a16="http://schemas.microsoft.com/office/drawing/2014/main" id="{FCBEC16F-D07D-10E6-2062-DB34CA74E533}"/>
              </a:ext>
            </a:extLst>
          </p:cNvPr>
          <p:cNvSpPr txBox="1"/>
          <p:nvPr/>
        </p:nvSpPr>
        <p:spPr>
          <a:xfrm>
            <a:off x="378725" y="552966"/>
            <a:ext cx="11813275" cy="6370975"/>
          </a:xfrm>
          <a:prstGeom prst="rect">
            <a:avLst/>
          </a:prstGeom>
          <a:noFill/>
        </p:spPr>
        <p:txBody>
          <a:bodyPr wrap="square">
            <a:spAutoFit/>
          </a:bodyPr>
          <a:lstStyle/>
          <a:p>
            <a:pPr indent="342900" algn="just">
              <a:buNone/>
            </a:pPr>
            <a:r>
              <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rPr>
              <a:t>1. Зарегистрированные в установленном порядке на сельской территории или на территории сельской агломерации Кировской области более 12 месяцев с даты регистрации.</a:t>
            </a:r>
          </a:p>
          <a:p>
            <a:pPr indent="342900" algn="just">
              <a:buNone/>
            </a:pPr>
            <a:r>
              <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rPr>
              <a:t>2.Созданные в соответствии с ФЗ от 11.06.2003 N 74-ФЗ "О КФХ" (для ИП- глав крестьянских (фермерских) хозяйств).</a:t>
            </a:r>
          </a:p>
          <a:p>
            <a:pPr indent="342900" algn="just">
              <a:buNone/>
            </a:pPr>
            <a:r>
              <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rPr>
              <a:t>3. Соответствующие требованиям </a:t>
            </a:r>
            <a:r>
              <a:rPr lang="ru-RU" sz="1200" u="none" strike="noStrike" kern="1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Федеральный закон от 29.12.2006 N 264-ФЗ (ред. от 26.12.2024) &quot;О развитии сельского хозяйства&quot; (с изм. и доп., вступ. в силу с 01.03.2025) {КонсультантПлюс}"/>
              </a:rPr>
              <a:t>части 1 статьи 3</a:t>
            </a:r>
            <a:r>
              <a:rPr lang="ru-RU" sz="1200" kern="100" dirty="0">
                <a:effectLst/>
                <a:latin typeface="Times New Roman" panose="02020603050405020304" pitchFamily="18" charset="0"/>
                <a:ea typeface="Times New Roman" panose="02020603050405020304" pitchFamily="18" charset="0"/>
                <a:cs typeface="Times New Roman" panose="02020603050405020304" pitchFamily="18" charset="0"/>
              </a:rPr>
              <a:t> ФЗ от 29.12.2006 N 264-ФЗ "О развитии сельского хозяйства" (для КФХ - юридических лиц).</a:t>
            </a:r>
          </a:p>
          <a:p>
            <a:pPr algn="just"/>
            <a:r>
              <a:rPr lang="ru-RU" sz="1200" dirty="0">
                <a:latin typeface="Times New Roman" panose="02020603050405020304" pitchFamily="18" charset="0"/>
                <a:cs typeface="Times New Roman" panose="02020603050405020304" pitchFamily="18" charset="0"/>
              </a:rPr>
              <a:t>4. Имеющие бизнес-план по одному из направлений деятельности, составленный по форме.</a:t>
            </a:r>
          </a:p>
          <a:p>
            <a:pPr algn="just"/>
            <a:r>
              <a:rPr lang="ru-RU" sz="1200" dirty="0">
                <a:latin typeface="Times New Roman" panose="02020603050405020304" pitchFamily="18" charset="0"/>
                <a:cs typeface="Times New Roman" panose="02020603050405020304" pitchFamily="18" charset="0"/>
              </a:rPr>
              <a:t>5. Не являющиеся по состоянию на дату рассмотрения заявки иностранным юр. лицом, в т.ч. местом регистрации кот. является государство или территория, включенные в утверждаемый Минфином РФ перечень государств и территорий, используемых для промежуточного (офшорного) владения активами в РФ (далее - офшорные компании), а также российским юр. лицом, в уставном (складочном) капитале которого доля прямого или косвенного (через третьих лиц) участия офшорных компаний в совокупности превышает 25%.</a:t>
            </a:r>
          </a:p>
          <a:p>
            <a:pPr algn="just"/>
            <a:r>
              <a:rPr lang="ru-RU" sz="1200" dirty="0">
                <a:latin typeface="Times New Roman" panose="02020603050405020304" pitchFamily="18" charset="0"/>
                <a:cs typeface="Times New Roman" panose="02020603050405020304" pitchFamily="18" charset="0"/>
              </a:rPr>
              <a:t>6. Не находящиеся на дату рассмотрения заявки в перечне организаций и физических лиц, в отношении которых имеются сведения об их причастности к экстремистской деятельности или терроризму.</a:t>
            </a:r>
          </a:p>
          <a:p>
            <a:pPr algn="just"/>
            <a:r>
              <a:rPr lang="ru-RU" sz="1200" dirty="0">
                <a:latin typeface="Times New Roman" panose="02020603050405020304" pitchFamily="18" charset="0"/>
                <a:cs typeface="Times New Roman" panose="02020603050405020304" pitchFamily="18" charset="0"/>
              </a:rPr>
              <a:t>7. Не находящиеся на дату рассмотрения заявки в составляемых в рамках реализации полномочий, предусмотренных </a:t>
            </a:r>
            <a:r>
              <a:rPr lang="ru-RU" sz="1200" dirty="0">
                <a:latin typeface="Times New Roman" panose="02020603050405020304" pitchFamily="18" charset="0"/>
                <a:cs typeface="Times New Roman" panose="02020603050405020304" pitchFamily="18" charset="0"/>
                <a:hlinkClick r:id="rId3" tooltip="Ссылка на КонсультантПлюс"/>
              </a:rPr>
              <a:t>главой VII</a:t>
            </a:r>
            <a:r>
              <a:rPr lang="ru-RU" sz="1200" dirty="0">
                <a:latin typeface="Times New Roman" panose="02020603050405020304" pitchFamily="18" charset="0"/>
                <a:cs typeface="Times New Roman" panose="02020603050405020304" pitchFamily="18" charset="0"/>
              </a:rPr>
              <a:t> Устава ООН, СБ ООН или органами, спец. созданными решениями Совета Безопасности Организации Объединенных Наций, перечнях организаций и физических лиц, связанных с террористическими организациями и террористами или с распространением оружия массового уничтожения.</a:t>
            </a:r>
          </a:p>
          <a:p>
            <a:pPr algn="just"/>
            <a:r>
              <a:rPr lang="ru-RU" sz="1200" dirty="0">
                <a:latin typeface="Times New Roman" panose="02020603050405020304" pitchFamily="18" charset="0"/>
                <a:cs typeface="Times New Roman" panose="02020603050405020304" pitchFamily="18" charset="0"/>
              </a:rPr>
              <a:t>8. Не получающие на дату рассмотрения заявки средства из областного бюджета на основании иных нормативных правовых актов Правительства Кировской области на цели, указанные в </a:t>
            </a:r>
            <a:r>
              <a:rPr lang="ru-RU" sz="1200" dirty="0">
                <a:latin typeface="Times New Roman" panose="02020603050405020304" pitchFamily="18" charset="0"/>
                <a:cs typeface="Times New Roman" panose="02020603050405020304" pitchFamily="18" charset="0"/>
                <a:hlinkClick r:id="rId4" action="ppaction://hlinkfile" tooltip="1.2. Гранты из областного бюджета на развитие семейных ферм предоставляются в целях стимулирования развития крестьянских (фермерских) хозяйств в рамках реализации государственной программы Кировской области &quot;Развитие агропромышленного комплекса&quot;, утвержде"/>
              </a:rPr>
              <a:t>пункте 1.2</a:t>
            </a:r>
            <a:r>
              <a:rPr lang="ru-RU" sz="1200" dirty="0">
                <a:latin typeface="Times New Roman" panose="02020603050405020304" pitchFamily="18" charset="0"/>
                <a:cs typeface="Times New Roman" panose="02020603050405020304" pitchFamily="18" charset="0"/>
              </a:rPr>
              <a:t> Порядка и предусмотренные бизнес-планом.</a:t>
            </a:r>
          </a:p>
          <a:p>
            <a:pPr algn="just"/>
            <a:r>
              <a:rPr lang="ru-RU" sz="1200" dirty="0">
                <a:latin typeface="Times New Roman" panose="02020603050405020304" pitchFamily="18" charset="0"/>
                <a:cs typeface="Times New Roman" panose="02020603050405020304" pitchFamily="18" charset="0"/>
              </a:rPr>
              <a:t>9. Не являющиеся на дату рассмотрения заявки иностранным агентом в соответствии с ФЗ от 14.07.2022 N 255-ФЗ "О контроле за деятельностью лиц, находящихся под иностранным влиянием".</a:t>
            </a:r>
          </a:p>
          <a:p>
            <a:pPr algn="just"/>
            <a:r>
              <a:rPr lang="ru-RU" sz="1200" dirty="0">
                <a:latin typeface="Times New Roman" panose="02020603050405020304" pitchFamily="18" charset="0"/>
                <a:cs typeface="Times New Roman" panose="02020603050405020304" pitchFamily="18" charset="0"/>
              </a:rPr>
              <a:t>10. Не имеющие на дату рассмотрения заявки просроченной задолженности по возврату в областной бюджет иных субсидий, бюджетных инвестиций, предоставленных в том числе в соответствии с иными нормативными правовыми актами Правительства Кировской области, а также иной просроченной (неурегулированной) задолженности по денежным обязательствам перед областным бюджетом.</a:t>
            </a:r>
          </a:p>
          <a:p>
            <a:pPr algn="just"/>
            <a:r>
              <a:rPr lang="ru-RU" sz="1200" dirty="0">
                <a:latin typeface="Times New Roman" panose="02020603050405020304" pitchFamily="18" charset="0"/>
                <a:cs typeface="Times New Roman" panose="02020603050405020304" pitchFamily="18" charset="0"/>
              </a:rPr>
              <a:t>11. Не находящиеся на дату рассмотрения заявки в процессе реорганизации (за </a:t>
            </a:r>
            <a:r>
              <a:rPr lang="ru-RU" sz="1200" dirty="0" err="1">
                <a:latin typeface="Times New Roman" panose="02020603050405020304" pitchFamily="18" charset="0"/>
                <a:cs typeface="Times New Roman" panose="02020603050405020304" pitchFamily="18" charset="0"/>
              </a:rPr>
              <a:t>искл</a:t>
            </a:r>
            <a:r>
              <a:rPr lang="ru-RU" sz="1200" dirty="0">
                <a:latin typeface="Times New Roman" panose="02020603050405020304" pitchFamily="18" charset="0"/>
                <a:cs typeface="Times New Roman" panose="02020603050405020304" pitchFamily="18" charset="0"/>
              </a:rPr>
              <a:t>. реорганизации в форме присоединения к заявителю – юр. лицу другого юр. лица), ликвидации, в отношении кот. не введена процедура банкротства, деятельность которых не приостановлена в порядке, предусмотренном законодательством РФ (для </a:t>
            </a:r>
            <a:r>
              <a:rPr lang="ru-RU" sz="1200" dirty="0" err="1">
                <a:latin typeface="Times New Roman" panose="02020603050405020304" pitchFamily="18" charset="0"/>
                <a:cs typeface="Times New Roman" panose="02020603050405020304" pitchFamily="18" charset="0"/>
              </a:rPr>
              <a:t>кфх</a:t>
            </a:r>
            <a:r>
              <a:rPr lang="ru-RU" sz="1200" dirty="0">
                <a:latin typeface="Times New Roman" panose="02020603050405020304" pitchFamily="18" charset="0"/>
                <a:cs typeface="Times New Roman" panose="02020603050405020304" pitchFamily="18" charset="0"/>
              </a:rPr>
              <a:t>- юр. лиц), либо не прекратившие деятельность в качестве ИП (для ИП - глав </a:t>
            </a:r>
            <a:r>
              <a:rPr lang="ru-RU" sz="1200" dirty="0" err="1">
                <a:latin typeface="Times New Roman" panose="02020603050405020304" pitchFamily="18" charset="0"/>
                <a:cs typeface="Times New Roman" panose="02020603050405020304" pitchFamily="18" charset="0"/>
              </a:rPr>
              <a:t>кфх</a:t>
            </a:r>
            <a:r>
              <a:rPr lang="ru-RU" sz="1200" dirty="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12. Не имеющие на дату рассмотрения заявки сведений о дисквалифицированных руководителе, членах коллегиального исполнительного органа, лице, исполняющем функции единоличного исполнительного органа, или главном бухгалтере заявителя - юридического лица либо заявителе - индивидуальном предпринимателе в реестре дисквалифицированных лиц.</a:t>
            </a:r>
          </a:p>
          <a:p>
            <a:pPr algn="just"/>
            <a:r>
              <a:rPr lang="ru-RU" sz="1200" dirty="0">
                <a:latin typeface="Times New Roman" panose="02020603050405020304" pitchFamily="18" charset="0"/>
                <a:cs typeface="Times New Roman" panose="02020603050405020304" pitchFamily="18" charset="0"/>
              </a:rPr>
              <a:t>13. Не имеющие на едином налоговом счете задолженности по уплате налогов, сборов и страховых взносов в бюджеты бюджетной системы РФ в сумме, превышающей 10 тыс. рублей, по состоянию на дату формирования справки о наличии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но не ранее 1-го числа месяца подачи заявки.</a:t>
            </a:r>
          </a:p>
          <a:p>
            <a:pPr algn="just"/>
            <a:r>
              <a:rPr lang="ru-RU" sz="1200" dirty="0">
                <a:latin typeface="Times New Roman" panose="02020603050405020304" pitchFamily="18" charset="0"/>
                <a:cs typeface="Times New Roman" panose="02020603050405020304" pitchFamily="18" charset="0"/>
              </a:rPr>
              <a:t>14. Не имеющие случаев привлечения к ответственности за несоблюдение запрета на выжигание сухой травянистой растительности, стерни, пожнивных остатков (за </a:t>
            </a:r>
            <a:r>
              <a:rPr lang="ru-RU" sz="1200" dirty="0" err="1">
                <a:latin typeface="Times New Roman" panose="02020603050405020304" pitchFamily="18" charset="0"/>
                <a:cs typeface="Times New Roman" panose="02020603050405020304" pitchFamily="18" charset="0"/>
              </a:rPr>
              <a:t>искл</a:t>
            </a:r>
            <a:r>
              <a:rPr lang="ru-RU" sz="1200" dirty="0">
                <a:latin typeface="Times New Roman" panose="02020603050405020304" pitchFamily="18" charset="0"/>
                <a:cs typeface="Times New Roman" panose="02020603050405020304" pitchFamily="18" charset="0"/>
              </a:rPr>
              <a:t>. рисовой соломы) на землях с/х назначения, установленного </a:t>
            </a:r>
            <a:r>
              <a:rPr lang="ru-RU" sz="1200" dirty="0">
                <a:latin typeface="Times New Roman" panose="02020603050405020304" pitchFamily="18" charset="0"/>
                <a:cs typeface="Times New Roman" panose="02020603050405020304" pitchFamily="18" charset="0"/>
                <a:hlinkClick r:id="rId5" tooltip="Постановление Правительства РФ от 16.09.2020 N 1479 (ред. от 30.03.2023) &quot;Об утверждении Правил противопожарного режима в Российской Федерации&quot; {КонсультантПлюс}"/>
              </a:rPr>
              <a:t>Правилами</a:t>
            </a:r>
            <a:r>
              <a:rPr lang="ru-RU" sz="1200" dirty="0">
                <a:latin typeface="Times New Roman" panose="02020603050405020304" pitchFamily="18" charset="0"/>
                <a:cs typeface="Times New Roman" panose="02020603050405020304" pitchFamily="18" charset="0"/>
              </a:rPr>
              <a:t> противопожарного режима в РФ, в году, предшествующем году получения гранта.</a:t>
            </a:r>
          </a:p>
          <a:p>
            <a:pPr algn="just"/>
            <a:r>
              <a:rPr lang="ru-RU" sz="1200" dirty="0">
                <a:latin typeface="Times New Roman" panose="02020603050405020304" pitchFamily="18" charset="0"/>
                <a:cs typeface="Times New Roman" panose="02020603050405020304" pitchFamily="18" charset="0"/>
              </a:rPr>
              <a:t>15. Не имеющие просроченной задолженности перед подведомственным Минсельхозу РФ ФГБУ в области мелиорации, за услуги по подаче (отводу) воды в размере более 50 тыс. рублей.</a:t>
            </a:r>
            <a:endParaRPr lang="ru-RU" sz="1200" kern="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1783933"/>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915" y="404602"/>
            <a:ext cx="3887154" cy="430887"/>
          </a:xfrm>
          <a:prstGeom prst="rect">
            <a:avLst/>
          </a:prstGeom>
          <a:noFill/>
        </p:spPr>
        <p:txBody>
          <a:bodyPr wrap="none" rtlCol="0">
            <a:spAutoFit/>
          </a:bodyPr>
          <a:lstStyle/>
          <a:p>
            <a:pPr algn="ctr"/>
            <a:r>
              <a:rPr lang="ru-RU" sz="2200" b="1" dirty="0">
                <a:solidFill>
                  <a:srgbClr val="FF0000"/>
                </a:solidFill>
                <a:latin typeface="Times New Roman" pitchFamily="18" charset="0"/>
                <a:cs typeface="Times New Roman" pitchFamily="18" charset="0"/>
              </a:rPr>
              <a:t>Повторное получение гранта</a:t>
            </a:r>
          </a:p>
        </p:txBody>
      </p:sp>
      <p:sp>
        <p:nvSpPr>
          <p:cNvPr id="3" name="Прямоугольник 2"/>
          <p:cNvSpPr/>
          <p:nvPr/>
        </p:nvSpPr>
        <p:spPr>
          <a:xfrm>
            <a:off x="345260" y="1318108"/>
            <a:ext cx="4032531" cy="4801314"/>
          </a:xfrm>
          <a:prstGeom prst="rect">
            <a:avLst/>
          </a:prstGeom>
        </p:spPr>
        <p:txBody>
          <a:bodyPr wrap="square">
            <a:spAutoFit/>
          </a:bodyPr>
          <a:lstStyle/>
          <a:p>
            <a:pPr algn="just"/>
            <a:r>
              <a:rPr lang="ru-RU" dirty="0">
                <a:latin typeface="Times New Roman" pitchFamily="18" charset="0"/>
                <a:cs typeface="Times New Roman" pitchFamily="18" charset="0"/>
              </a:rPr>
              <a:t>Получение гранта возможно при условии:</a:t>
            </a:r>
          </a:p>
          <a:p>
            <a:pPr algn="just">
              <a:buFont typeface="Wingdings" pitchFamily="2" charset="2"/>
              <a:buChar char="Ø"/>
            </a:pPr>
            <a:r>
              <a:rPr lang="ru-RU" u="sng" dirty="0">
                <a:latin typeface="Times New Roman" pitchFamily="18" charset="0"/>
                <a:cs typeface="Times New Roman" pitchFamily="18" charset="0"/>
              </a:rPr>
              <a:t>завершения</a:t>
            </a:r>
            <a:r>
              <a:rPr lang="ru-RU" dirty="0">
                <a:latin typeface="Times New Roman" pitchFamily="18" charset="0"/>
                <a:cs typeface="Times New Roman" pitchFamily="18" charset="0"/>
              </a:rPr>
              <a:t> реализации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на который ранее был получен грант, </a:t>
            </a:r>
          </a:p>
          <a:p>
            <a:pPr algn="just">
              <a:buFont typeface="Wingdings" pitchFamily="2" charset="2"/>
              <a:buChar char="Ø"/>
            </a:pPr>
            <a:r>
              <a:rPr lang="ru-RU" u="sng" dirty="0">
                <a:latin typeface="Times New Roman" pitchFamily="18" charset="0"/>
                <a:cs typeface="Times New Roman" pitchFamily="18" charset="0"/>
              </a:rPr>
              <a:t>отсутствия внесения изменений</a:t>
            </a:r>
            <a:r>
              <a:rPr lang="ru-RU" dirty="0">
                <a:latin typeface="Times New Roman" pitchFamily="18" charset="0"/>
                <a:cs typeface="Times New Roman" pitchFamily="18" charset="0"/>
              </a:rPr>
              <a:t> в плановые показатели деятельности ранее реализованного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с участием средств гранта </a:t>
            </a:r>
          </a:p>
          <a:p>
            <a:pPr algn="just">
              <a:buFont typeface="Wingdings" pitchFamily="2" charset="2"/>
              <a:buChar char="Ø"/>
            </a:pPr>
            <a:r>
              <a:rPr lang="ru-RU" dirty="0">
                <a:latin typeface="Times New Roman" pitchFamily="18" charset="0"/>
                <a:cs typeface="Times New Roman" pitchFamily="18" charset="0"/>
              </a:rPr>
              <a:t>при условии </a:t>
            </a:r>
            <a:r>
              <a:rPr lang="ru-RU" u="sng" dirty="0">
                <a:latin typeface="Times New Roman" pitchFamily="18" charset="0"/>
                <a:cs typeface="Times New Roman" pitchFamily="18" charset="0"/>
              </a:rPr>
              <a:t>внесения изменений </a:t>
            </a:r>
            <a:r>
              <a:rPr lang="ru-RU" dirty="0">
                <a:latin typeface="Times New Roman" pitchFamily="18" charset="0"/>
                <a:cs typeface="Times New Roman" pitchFamily="18" charset="0"/>
              </a:rPr>
              <a:t>в плановые показатели деятельности ранее реализованного проекта </a:t>
            </a:r>
            <a:r>
              <a:rPr lang="ru-RU" dirty="0" err="1">
                <a:latin typeface="Times New Roman" pitchFamily="18" charset="0"/>
                <a:cs typeface="Times New Roman" pitchFamily="18" charset="0"/>
              </a:rPr>
              <a:t>грантополучателя</a:t>
            </a:r>
            <a:r>
              <a:rPr lang="ru-RU" dirty="0">
                <a:latin typeface="Times New Roman" pitchFamily="18" charset="0"/>
                <a:cs typeface="Times New Roman" pitchFamily="18" charset="0"/>
              </a:rPr>
              <a:t> с участием средств гранта вследствие наступления обстоятельств </a:t>
            </a:r>
            <a:r>
              <a:rPr lang="ru-RU" u="sng" dirty="0">
                <a:latin typeface="Times New Roman" pitchFamily="18" charset="0"/>
                <a:cs typeface="Times New Roman" pitchFamily="18" charset="0"/>
              </a:rPr>
              <a:t>непреодолимой силы не более чем на 10%.</a:t>
            </a:r>
          </a:p>
        </p:txBody>
      </p:sp>
      <p:sp>
        <p:nvSpPr>
          <p:cNvPr id="4" name="Прямоугольник 3"/>
          <p:cNvSpPr/>
          <p:nvPr/>
        </p:nvSpPr>
        <p:spPr>
          <a:xfrm>
            <a:off x="7183030" y="1344254"/>
            <a:ext cx="4372396" cy="2462213"/>
          </a:xfrm>
          <a:prstGeom prst="rect">
            <a:avLst/>
          </a:prstGeom>
        </p:spPr>
        <p:txBody>
          <a:bodyPr wrap="square">
            <a:spAutoFit/>
          </a:bodyPr>
          <a:lstStyle/>
          <a:p>
            <a:pPr algn="ctr"/>
            <a:r>
              <a:rPr lang="ru-RU" sz="2500" dirty="0">
                <a:solidFill>
                  <a:srgbClr val="FF0000"/>
                </a:solidFill>
                <a:latin typeface="Times New Roman" pitchFamily="18" charset="0"/>
                <a:cs typeface="Times New Roman" pitchFamily="18" charset="0"/>
              </a:rPr>
              <a:t>могут получить грант не ранее чем через 36 месяцев с даты получения предыдущего гранта</a:t>
            </a:r>
          </a:p>
          <a:p>
            <a:pPr algn="ctr"/>
            <a:r>
              <a:rPr lang="ru-RU" dirty="0">
                <a:solidFill>
                  <a:srgbClr val="FF0000"/>
                </a:solidFill>
                <a:latin typeface="Times New Roman" pitchFamily="18" charset="0"/>
                <a:cs typeface="Times New Roman" pitchFamily="18" charset="0"/>
              </a:rPr>
              <a:t>реализовавшие соответствующий проект в полном объеме и достигшие плановых показателей деятельности</a:t>
            </a:r>
            <a:endParaRPr lang="ru-RU" dirty="0">
              <a:latin typeface="Times New Roman" pitchFamily="18" charset="0"/>
              <a:cs typeface="Times New Roman" pitchFamily="18" charset="0"/>
            </a:endParaRPr>
          </a:p>
        </p:txBody>
      </p:sp>
      <p:pic>
        <p:nvPicPr>
          <p:cNvPr id="1026" name="Picture 2" descr="https://w7.pngwing.com/pngs/853/485/png-transparent-arrow-cycle-recycle-redo-reuse-red-blue.png"/>
          <p:cNvPicPr>
            <a:picLocks noChangeAspect="1" noChangeArrowheads="1"/>
          </p:cNvPicPr>
          <p:nvPr/>
        </p:nvPicPr>
        <p:blipFill>
          <a:blip r:embed="rId2" cstate="print"/>
          <a:srcRect/>
          <a:stretch>
            <a:fillRect/>
          </a:stretch>
        </p:blipFill>
        <p:spPr bwMode="auto">
          <a:xfrm>
            <a:off x="4776127" y="1857609"/>
            <a:ext cx="2045459" cy="2743584"/>
          </a:xfrm>
          <a:prstGeom prst="rect">
            <a:avLst/>
          </a:prstGeom>
          <a:noFill/>
        </p:spPr>
      </p:pic>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8960" y="276572"/>
            <a:ext cx="8148320" cy="523220"/>
          </a:xfrm>
          <a:prstGeom prst="rect">
            <a:avLst/>
          </a:prstGeom>
          <a:noFill/>
        </p:spPr>
        <p:txBody>
          <a:bodyPr wrap="square" rtlCol="0">
            <a:spAutoFit/>
          </a:bodyPr>
          <a:lstStyle/>
          <a:p>
            <a:pPr algn="ctr"/>
            <a:r>
              <a:rPr lang="ru-RU" sz="2800" b="1" dirty="0">
                <a:latin typeface="Times New Roman" panose="02020603050405020304" pitchFamily="18" charset="0"/>
                <a:ea typeface="NSimSun" panose="02010609030101010101" pitchFamily="49" charset="-122"/>
                <a:cs typeface="Times New Roman" panose="02020603050405020304" pitchFamily="18" charset="0"/>
              </a:rPr>
              <a:t>Обязательства получателя гранта </a:t>
            </a:r>
            <a:endParaRPr lang="ru-RU" sz="2800" b="1" dirty="0">
              <a:effectLst/>
              <a:latin typeface="Times New Roman" panose="02020603050405020304" pitchFamily="18" charset="0"/>
              <a:ea typeface="NSimSun" panose="02010609030101010101" pitchFamily="49" charset="-122"/>
              <a:cs typeface="Times New Roman" panose="02020603050405020304" pitchFamily="18" charset="0"/>
            </a:endParaRPr>
          </a:p>
        </p:txBody>
      </p:sp>
      <p:sp>
        <p:nvSpPr>
          <p:cNvPr id="7" name="TextBox 6"/>
          <p:cNvSpPr txBox="1"/>
          <p:nvPr/>
        </p:nvSpPr>
        <p:spPr>
          <a:xfrm>
            <a:off x="233680" y="685800"/>
            <a:ext cx="11783833" cy="2862322"/>
          </a:xfrm>
          <a:prstGeom prst="rect">
            <a:avLst/>
          </a:prstGeom>
          <a:noFill/>
        </p:spPr>
        <p:txBody>
          <a:bodyPr wrap="square" rtlCol="0">
            <a:spAutoFit/>
          </a:bodyPr>
          <a:lstStyle/>
          <a:p>
            <a:pPr lvl="0" algn="just">
              <a:buFont typeface="Wingdings" pitchFamily="2" charset="2"/>
              <a:buChar char="v"/>
            </a:pPr>
            <a:r>
              <a:rPr lang="ru-RU" dirty="0">
                <a:latin typeface="Times New Roman" pitchFamily="18" charset="0"/>
                <a:cs typeface="Times New Roman" pitchFamily="18" charset="0"/>
              </a:rPr>
              <a:t>Использовать грант на цели, указанные в бизнес-плане, в течение 24 месяцев с даты его получения.</a:t>
            </a:r>
          </a:p>
          <a:p>
            <a:pPr lvl="0" algn="just"/>
            <a:endParaRPr lang="ru-RU" dirty="0">
              <a:latin typeface="Times New Roman" pitchFamily="18" charset="0"/>
              <a:cs typeface="Times New Roman" pitchFamily="18" charset="0"/>
            </a:endParaRPr>
          </a:p>
          <a:p>
            <a:pPr lvl="0" algn="just">
              <a:buFont typeface="Wingdings" pitchFamily="2" charset="2"/>
              <a:buChar char="v"/>
            </a:pPr>
            <a:r>
              <a:rPr lang="ru-RU" dirty="0">
                <a:latin typeface="Times New Roman" pitchFamily="18" charset="0"/>
                <a:cs typeface="Times New Roman" pitchFamily="18" charset="0"/>
              </a:rPr>
              <a:t>Трудоустроить на постоянную работу новых работников, не менее одного работника на каждые 10 млн. руб. гранта, но не менее одного нового работника на один грант, не позднее 24 мес. со дня предоставления гранта (один работник до 15 декабря в году предоставления гранта; </a:t>
            </a:r>
          </a:p>
          <a:p>
            <a:pPr lvl="0" algn="just">
              <a:buFont typeface="Wingdings" pitchFamily="2" charset="2"/>
              <a:buChar char="v"/>
            </a:pPr>
            <a:endParaRPr lang="ru-RU" dirty="0">
              <a:latin typeface="Times New Roman" pitchFamily="18" charset="0"/>
              <a:cs typeface="Times New Roman" pitchFamily="18" charset="0"/>
            </a:endParaRPr>
          </a:p>
          <a:p>
            <a:pPr lvl="0" algn="just">
              <a:buFont typeface="Wingdings" pitchFamily="2" charset="2"/>
              <a:buChar char="v"/>
            </a:pPr>
            <a:r>
              <a:rPr lang="ru-RU" dirty="0">
                <a:latin typeface="Times New Roman" pitchFamily="18" charset="0"/>
                <a:cs typeface="Times New Roman" pitchFamily="18" charset="0"/>
              </a:rPr>
              <a:t>Обеспечивать не менее чем в течение 5 лет с даты получения гранта ежегодный прирост объема производства с/х продукции (в денежном выражении) в размере не ниже среднего размера прироста производства продукции с/х по </a:t>
            </a:r>
            <a:r>
              <a:rPr lang="ru-RU" dirty="0" err="1">
                <a:latin typeface="Times New Roman" panose="02020603050405020304" pitchFamily="18" charset="0"/>
                <a:cs typeface="Times New Roman" panose="02020603050405020304" pitchFamily="18" charset="0"/>
              </a:rPr>
              <a:t>кфх</a:t>
            </a:r>
            <a:r>
              <a:rPr lang="ru-RU" dirty="0">
                <a:latin typeface="Times New Roman" panose="02020603050405020304" pitchFamily="18" charset="0"/>
                <a:cs typeface="Times New Roman" panose="02020603050405020304" pitchFamily="18" charset="0"/>
              </a:rPr>
              <a:t> и ИП Кировской области в соответствии с данными Федеральной службы государственной статистики за последние 3 года, предшествующие году распределения субсидии, но не ниже 5%.</a:t>
            </a:r>
          </a:p>
        </p:txBody>
      </p:sp>
      <p:sp>
        <p:nvSpPr>
          <p:cNvPr id="3" name="AutoShape 2" descr="https://agroportal.biz/download/e2906324-0be0-4760-a1bd-806eda5855ea/1600x975-8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agroportal.biz/download/e2906324-0be0-4760-a1bd-806eda5855ea/1600x975-8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s://agroportal.biz/download/e2906324-0be0-4760-a1bd-806eda5855ea/1600x975-80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agroportal.biz/download/e2906324-0be0-4760-a1bd-806eda5855ea/1600x975-80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https://agroportal.biz/download/e2906324-0be0-4760-a1bd-806eda5855ea/1600x975-80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https://agroportal.biz/download/e2906324-0be0-4760-a1bd-806eda5855ea/1600x975-80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10" name="Picture 14" descr="http://altaikdm.ru/wp-content/uploads/2019/07/ucheba2-e15628363096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44"/>
          <a:stretch/>
        </p:blipFill>
        <p:spPr bwMode="auto">
          <a:xfrm>
            <a:off x="3536221" y="3980200"/>
            <a:ext cx="4458712" cy="28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194"/>
      </p:ext>
    </p:extLst>
  </p:cSld>
  <p:clrMapOvr>
    <a:masterClrMapping/>
  </p:clrMapOvr>
  <p:transition>
    <p:wipe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6146</TotalTime>
  <Words>1534</Words>
  <Application>Microsoft Office PowerPoint</Application>
  <PresentationFormat>Широкоэкранный</PresentationFormat>
  <Paragraphs>82</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Владелец</cp:lastModifiedBy>
  <cp:revision>376</cp:revision>
  <cp:lastPrinted>2019-10-15T19:35:04Z</cp:lastPrinted>
  <dcterms:created xsi:type="dcterms:W3CDTF">2019-09-09T19:18:26Z</dcterms:created>
  <dcterms:modified xsi:type="dcterms:W3CDTF">2025-06-24T08:08:22Z</dcterms:modified>
</cp:coreProperties>
</file>