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3767" r:id="rId1"/>
  </p:sldMasterIdLst>
  <p:notesMasterIdLst>
    <p:notesMasterId r:id="rId61"/>
  </p:notesMasterIdLst>
  <p:sldIdLst>
    <p:sldId id="256" r:id="rId2"/>
    <p:sldId id="475" r:id="rId3"/>
    <p:sldId id="258" r:id="rId4"/>
    <p:sldId id="481" r:id="rId5"/>
    <p:sldId id="482" r:id="rId6"/>
    <p:sldId id="483" r:id="rId7"/>
    <p:sldId id="477" r:id="rId8"/>
    <p:sldId id="411" r:id="rId9"/>
    <p:sldId id="415" r:id="rId10"/>
    <p:sldId id="413" r:id="rId11"/>
    <p:sldId id="416" r:id="rId12"/>
    <p:sldId id="388" r:id="rId13"/>
    <p:sldId id="405" r:id="rId14"/>
    <p:sldId id="473" r:id="rId15"/>
    <p:sldId id="474" r:id="rId16"/>
    <p:sldId id="406" r:id="rId17"/>
    <p:sldId id="407" r:id="rId18"/>
    <p:sldId id="408" r:id="rId19"/>
    <p:sldId id="409" r:id="rId20"/>
    <p:sldId id="478" r:id="rId21"/>
    <p:sldId id="479" r:id="rId22"/>
    <p:sldId id="480" r:id="rId23"/>
    <p:sldId id="257" r:id="rId24"/>
    <p:sldId id="390" r:id="rId25"/>
    <p:sldId id="361" r:id="rId26"/>
    <p:sldId id="323" r:id="rId27"/>
    <p:sldId id="404" r:id="rId28"/>
    <p:sldId id="367" r:id="rId29"/>
    <p:sldId id="369" r:id="rId30"/>
    <p:sldId id="372" r:id="rId31"/>
    <p:sldId id="373" r:id="rId32"/>
    <p:sldId id="374" r:id="rId33"/>
    <p:sldId id="376" r:id="rId34"/>
    <p:sldId id="375" r:id="rId35"/>
    <p:sldId id="377" r:id="rId36"/>
    <p:sldId id="378" r:id="rId37"/>
    <p:sldId id="379" r:id="rId38"/>
    <p:sldId id="380" r:id="rId39"/>
    <p:sldId id="381" r:id="rId40"/>
    <p:sldId id="382" r:id="rId41"/>
    <p:sldId id="392" r:id="rId42"/>
    <p:sldId id="391" r:id="rId43"/>
    <p:sldId id="393" r:id="rId44"/>
    <p:sldId id="485" r:id="rId45"/>
    <p:sldId id="395" r:id="rId46"/>
    <p:sldId id="484" r:id="rId47"/>
    <p:sldId id="397" r:id="rId48"/>
    <p:sldId id="398" r:id="rId49"/>
    <p:sldId id="399" r:id="rId50"/>
    <p:sldId id="400" r:id="rId51"/>
    <p:sldId id="401" r:id="rId52"/>
    <p:sldId id="402" r:id="rId53"/>
    <p:sldId id="403" r:id="rId54"/>
    <p:sldId id="383" r:id="rId55"/>
    <p:sldId id="384" r:id="rId56"/>
    <p:sldId id="385" r:id="rId57"/>
    <p:sldId id="386" r:id="rId58"/>
    <p:sldId id="472" r:id="rId59"/>
    <p:sldId id="330" r:id="rId6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501B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77" autoAdjust="0"/>
    <p:restoredTop sz="80924" autoAdjust="0"/>
  </p:normalViewPr>
  <p:slideViewPr>
    <p:cSldViewPr>
      <p:cViewPr>
        <p:scale>
          <a:sx n="90" d="100"/>
          <a:sy n="90" d="100"/>
        </p:scale>
        <p:origin x="237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65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350849-2030-40F0-95C0-50E2BD1BBB8D}" type="datetimeFigureOut">
              <a:rPr lang="ru-RU" smtClean="0"/>
              <a:pPr/>
              <a:t>25.06.2025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B59C49-B4F3-4923-99FD-FC6DB89C76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802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B59C49-B4F3-4923-99FD-FC6DB89C76C2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3075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46469-8170-4862-B8E6-65D2F3805844}" type="datetime1">
              <a:rPr lang="ru-RU" smtClean="0"/>
              <a:pPr/>
              <a:t>25.06.2025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319" y="329308"/>
            <a:ext cx="3086292" cy="30920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4703" y="798973"/>
            <a:ext cx="802005" cy="503578"/>
          </a:xfrm>
        </p:spPr>
        <p:txBody>
          <a:bodyPr/>
          <a:lstStyle/>
          <a:p>
            <a:fld id="{03EF07A1-D9B2-4316-B4AE-5C9BF9D14C47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396319" y="3528542"/>
            <a:ext cx="561851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9547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33573-DC11-41D1-876A-F724424AAF07}" type="datetime1">
              <a:rPr lang="ru-RU" smtClean="0"/>
              <a:pPr/>
              <a:t>25.06.2025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F07A1-D9B2-4316-B4AE-5C9BF9D14C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00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681FB-DDE1-47BF-BA7E-6858E40722C1}" type="datetime1">
              <a:rPr lang="ru-RU" smtClean="0"/>
              <a:pPr/>
              <a:t>25.06.2025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F07A1-D9B2-4316-B4AE-5C9BF9D14C47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6918028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4602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78104-905E-4E3F-8A94-BE5112DEC077}" type="datetime1">
              <a:rPr lang="ru-RU" smtClean="0"/>
              <a:pPr/>
              <a:t>25.06.2025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F07A1-D9B2-4316-B4AE-5C9BF9D14C47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4457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09155-C6EC-46FC-9AF7-43EE4A838BB3}" type="datetime1">
              <a:rPr lang="ru-RU" smtClean="0"/>
              <a:pPr/>
              <a:t>25.06.2025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F07A1-D9B2-4316-B4AE-5C9BF9D14C47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491" y="3804985"/>
            <a:ext cx="561700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9315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890"/>
            <a:ext cx="6571343" cy="10593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5869B-35EF-4B40-A08D-8D7267B7D092}" type="datetime1">
              <a:rPr lang="ru-RU" smtClean="0"/>
              <a:pPr/>
              <a:t>25.06.2025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F07A1-D9B2-4316-B4AE-5C9BF9D14C47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189472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7FD08-F982-437D-A220-26B270E5CD59}" type="datetime1">
              <a:rPr lang="ru-RU" smtClean="0"/>
              <a:pPr/>
              <a:t>25.06.2025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F07A1-D9B2-4316-B4AE-5C9BF9D14C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294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E9895-2476-48F8-9973-DD53AB625A50}" type="datetime1">
              <a:rPr lang="ru-RU" smtClean="0"/>
              <a:pPr/>
              <a:t>25.06.2025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F07A1-D9B2-4316-B4AE-5C9BF9D14C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0254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25F32-5545-44AC-8322-B96000DC23F9}" type="datetime1">
              <a:rPr lang="ru-RU" smtClean="0"/>
              <a:pPr/>
              <a:t>25.06.2025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F07A1-D9B2-4316-B4AE-5C9BF9D14C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9272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8C79B-7E75-4754-AA12-3FCF742CD115}" type="datetime1">
              <a:rPr lang="ru-RU" smtClean="0"/>
              <a:pPr/>
              <a:t>25.06.2025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F07A1-D9B2-4316-B4AE-5C9BF9D14C47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1748" y="3205491"/>
            <a:ext cx="2423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7496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96501" y="482171"/>
            <a:ext cx="3511387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fld id="{2265869B-35EF-4B40-A08D-8D7267B7D092}" type="datetime1">
              <a:rPr lang="ru-RU" smtClean="0"/>
              <a:pPr/>
              <a:t>25.06.2025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F07A1-D9B2-4316-B4AE-5C9BF9D14C47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1281" y="3143605"/>
            <a:ext cx="324201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08869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3"/>
            <a:ext cx="9144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65869B-35EF-4B40-A08D-8D7267B7D092}" type="datetime1">
              <a:rPr lang="ru-RU" smtClean="0"/>
              <a:pPr/>
              <a:t>25.06.2025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03EF07A1-D9B2-4316-B4AE-5C9BF9D14C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420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#Par257"/><Relationship Id="rId2" Type="http://schemas.openxmlformats.org/officeDocument/2006/relationships/hyperlink" Target="#Par258"/><Relationship Id="rId1" Type="http://schemas.openxmlformats.org/officeDocument/2006/relationships/slideLayout" Target="../slideLayouts/slideLayout7.xml"/><Relationship Id="rId6" Type="http://schemas.openxmlformats.org/officeDocument/2006/relationships/hyperlink" Target="#Par262"/><Relationship Id="rId5" Type="http://schemas.openxmlformats.org/officeDocument/2006/relationships/hyperlink" Target="#Par261"/><Relationship Id="rId4" Type="http://schemas.openxmlformats.org/officeDocument/2006/relationships/hyperlink" Target="#Par256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cx.mbpenza.ru/news/youtu.be/xOF-Xvo2ozE?si=xJ-AVGaq3IyrsgPH" TargetMode="External"/><Relationship Id="rId3" Type="http://schemas.openxmlformats.org/officeDocument/2006/relationships/hyperlink" Target="https://youtu.be/PW7FywI3g5s?si=_6-nZejRwZe5LWa8" TargetMode="External"/><Relationship Id="rId7" Type="http://schemas.openxmlformats.org/officeDocument/2006/relationships/hyperlink" Target="https://youtu.be/xOF-Xvo2ozE?si=xJ-AVGaq3IyrsgPH" TargetMode="External"/><Relationship Id="rId2" Type="http://schemas.openxmlformats.org/officeDocument/2006/relationships/hyperlink" Target="https://youtu.be/FDMgzTUWv-A?si=o4u_zKruqlOtLH3o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youtu.be/TIrwMJpVC7g?si=baKvV26FErb5gyqO" TargetMode="External"/><Relationship Id="rId5" Type="http://schemas.openxmlformats.org/officeDocument/2006/relationships/hyperlink" Target="https://cx.mbpenza.ru/news/youtu.be/bHQNyKc-3GI?si=c-KSpyILwp_gi20s" TargetMode="External"/><Relationship Id="rId4" Type="http://schemas.openxmlformats.org/officeDocument/2006/relationships/hyperlink" Target="https://youtu.be/bHQNyKc-3GI?si=c-KSpyILwp_gi20s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digital-platform.mcx.ru/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mailto:kleverkirov@mail.ru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login.consultant.ru/link/?req=doc&amp;base=LAW&amp;n=468900" TargetMode="External"/><Relationship Id="rId2" Type="http://schemas.openxmlformats.org/officeDocument/2006/relationships/hyperlink" Target="https://login.consultant.ru/link/?req=doc&amp;base=LAW&amp;n=149911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#Par38"/><Relationship Id="rId5" Type="http://schemas.openxmlformats.org/officeDocument/2006/relationships/hyperlink" Target="#Par37"/><Relationship Id="rId4" Type="http://schemas.openxmlformats.org/officeDocument/2006/relationships/hyperlink" Target="#Par36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#Par37"/><Relationship Id="rId2" Type="http://schemas.openxmlformats.org/officeDocument/2006/relationships/hyperlink" Target="#Par36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login.consultant.ru/link/?req=doc&amp;base=LAW&amp;n=468900" TargetMode="Externa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#Par46"/><Relationship Id="rId3" Type="http://schemas.openxmlformats.org/officeDocument/2006/relationships/hyperlink" Target="#Par38"/><Relationship Id="rId7" Type="http://schemas.openxmlformats.org/officeDocument/2006/relationships/hyperlink" Target="#Par44"/><Relationship Id="rId2" Type="http://schemas.openxmlformats.org/officeDocument/2006/relationships/hyperlink" Target="#Par37"/><Relationship Id="rId1" Type="http://schemas.openxmlformats.org/officeDocument/2006/relationships/slideLayout" Target="../slideLayouts/slideLayout7.xml"/><Relationship Id="rId6" Type="http://schemas.openxmlformats.org/officeDocument/2006/relationships/hyperlink" Target="#Par43"/><Relationship Id="rId5" Type="http://schemas.openxmlformats.org/officeDocument/2006/relationships/hyperlink" Target="#Par41"/><Relationship Id="rId4" Type="http://schemas.openxmlformats.org/officeDocument/2006/relationships/hyperlink" Target="#Par40"/><Relationship Id="rId9" Type="http://schemas.openxmlformats.org/officeDocument/2006/relationships/hyperlink" Target="#Par47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#Par28"/><Relationship Id="rId7" Type="http://schemas.openxmlformats.org/officeDocument/2006/relationships/hyperlink" Target="#Par33"/><Relationship Id="rId2" Type="http://schemas.openxmlformats.org/officeDocument/2006/relationships/hyperlink" Target="#Par31"/><Relationship Id="rId1" Type="http://schemas.openxmlformats.org/officeDocument/2006/relationships/slideLayout" Target="../slideLayouts/slideLayout7.xml"/><Relationship Id="rId6" Type="http://schemas.openxmlformats.org/officeDocument/2006/relationships/hyperlink" Target="#Par32"/><Relationship Id="rId5" Type="http://schemas.openxmlformats.org/officeDocument/2006/relationships/hyperlink" Target="#Par30"/><Relationship Id="rId4" Type="http://schemas.openxmlformats.org/officeDocument/2006/relationships/hyperlink" Target="#Par29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consultantplus://offline/ref=7F2A8333A152620B82DC8B3D40828EE2228E5F554908B162BAD09E2DB21FBC0083FB8E63E46D78CF2965165CB732g9P" TargetMode="External"/><Relationship Id="rId2" Type="http://schemas.openxmlformats.org/officeDocument/2006/relationships/hyperlink" Target="consultantplus://offline/ref=7F2A8333A152620B82DC8B3D40828EE2278B545D4901B162BAD09E2DB21FBC0083FB8E63E46D78CF2965165CB732g9P" TargetMode="Externa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hyperlink" Target="#Par3495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hyperlink" Target="https://login.consultant.ru/link/?req=doc&amp;base=LAW&amp;n=441135&amp;date=03.07.2023" TargetMode="Externa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mailto:vmeste@kleverkirov.ru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a.me/+79539420093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412776"/>
            <a:ext cx="8280920" cy="2592288"/>
          </a:xfrm>
        </p:spPr>
        <p:txBody>
          <a:bodyPr>
            <a:normAutofit/>
          </a:bodyPr>
          <a:lstStyle/>
          <a:p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1766" y="1159655"/>
            <a:ext cx="8280920" cy="1620812"/>
          </a:xfrm>
        </p:spPr>
        <p:txBody>
          <a:bodyPr>
            <a:noAutofit/>
          </a:bodyPr>
          <a:lstStyle/>
          <a:p>
            <a:pPr algn="ctr">
              <a:lnSpc>
                <a:spcPct val="170000"/>
              </a:lnSpc>
            </a:pP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Составление ведомственной отчетности победителями конкурса,</a:t>
            </a:r>
          </a:p>
          <a:p>
            <a:pPr algn="ctr">
              <a:lnSpc>
                <a:spcPct val="170000"/>
              </a:lnSpc>
            </a:pP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получившим  грантовую поддержку на 01 июля 2025 год»</a:t>
            </a:r>
            <a:endParaRPr lang="ru-RU" sz="1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91880" y="626138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Киров, 2025 год </a:t>
            </a:r>
          </a:p>
        </p:txBody>
      </p:sp>
      <p:pic>
        <p:nvPicPr>
          <p:cNvPr id="1026" name="Picture 2" descr="C:\Users\Владелец\Desktop\74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717032"/>
            <a:ext cx="8352928" cy="2376264"/>
          </a:xfrm>
          <a:prstGeom prst="rect">
            <a:avLst/>
          </a:prstGeom>
          <a:noFill/>
        </p:spPr>
      </p:pic>
      <p:pic>
        <p:nvPicPr>
          <p:cNvPr id="6" name="Picture 3" descr="http://dsx-kirov.ru/images/header-ger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35869" cy="123212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403648" y="332656"/>
            <a:ext cx="59046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компетенций в сфере сельскохозяйственной кооперации и поддержки фермеров Кировской области</a:t>
            </a:r>
          </a:p>
        </p:txBody>
      </p:sp>
      <p:pic>
        <p:nvPicPr>
          <p:cNvPr id="8" name="Picture 812" descr="https://static1.bigstockphoto.com/1/7/2/large1500/271970413.jpg"/>
          <p:cNvPicPr>
            <a:picLocks noChangeAspect="1" noChangeArrowheads="1"/>
          </p:cNvPicPr>
          <p:nvPr/>
        </p:nvPicPr>
        <p:blipFill>
          <a:blip r:embed="rId4" cstate="print"/>
          <a:srcRect r="-89" b="10042"/>
          <a:stretch>
            <a:fillRect/>
          </a:stretch>
        </p:blipFill>
        <p:spPr bwMode="auto">
          <a:xfrm>
            <a:off x="7919864" y="0"/>
            <a:ext cx="122413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8708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488BD61-D48E-22C9-283D-6F3D43D3F23C}"/>
              </a:ext>
            </a:extLst>
          </p:cNvPr>
          <p:cNvSpPr txBox="1"/>
          <p:nvPr/>
        </p:nvSpPr>
        <p:spPr>
          <a:xfrm>
            <a:off x="0" y="116632"/>
            <a:ext cx="9144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II. Расчет расходов налогоплательщика на приобретение (сооружение, изготовление), достройку, дооборудование, реконструкцию, модернизацию и техническое перевооружение) основных средств, а также расходы на приобретение (создание самим налогоплательщиком) нематериальных активов, учитываемых при исчислении налоговой базы</a:t>
            </a:r>
          </a:p>
          <a:p>
            <a:pPr algn="ctr"/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 единому сельскохозяйственному налогу</a:t>
            </a:r>
          </a:p>
          <a:p>
            <a:pPr indent="342900" algn="just"/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32F43ED7-C58C-DC85-E55A-BF3839AA55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9453863"/>
              </p:ext>
            </p:extLst>
          </p:nvPr>
        </p:nvGraphicFramePr>
        <p:xfrm>
          <a:off x="0" y="966616"/>
          <a:ext cx="9108503" cy="5558728"/>
        </p:xfrm>
        <a:graphic>
          <a:graphicData uri="http://schemas.openxmlformats.org/drawingml/2006/table">
            <a:tbl>
              <a:tblPr/>
              <a:tblGrid>
                <a:gridCol w="399388">
                  <a:extLst>
                    <a:ext uri="{9D8B030D-6E8A-4147-A177-3AD203B41FA5}">
                      <a16:colId xmlns:a16="http://schemas.microsoft.com/office/drawing/2014/main" val="26468139"/>
                    </a:ext>
                  </a:extLst>
                </a:gridCol>
                <a:gridCol w="559143">
                  <a:extLst>
                    <a:ext uri="{9D8B030D-6E8A-4147-A177-3AD203B41FA5}">
                      <a16:colId xmlns:a16="http://schemas.microsoft.com/office/drawing/2014/main" val="2282134726"/>
                    </a:ext>
                  </a:extLst>
                </a:gridCol>
                <a:gridCol w="559143">
                  <a:extLst>
                    <a:ext uri="{9D8B030D-6E8A-4147-A177-3AD203B41FA5}">
                      <a16:colId xmlns:a16="http://schemas.microsoft.com/office/drawing/2014/main" val="3220102732"/>
                    </a:ext>
                  </a:extLst>
                </a:gridCol>
                <a:gridCol w="554935">
                  <a:extLst>
                    <a:ext uri="{9D8B030D-6E8A-4147-A177-3AD203B41FA5}">
                      <a16:colId xmlns:a16="http://schemas.microsoft.com/office/drawing/2014/main" val="1565431282"/>
                    </a:ext>
                  </a:extLst>
                </a:gridCol>
                <a:gridCol w="457972">
                  <a:extLst>
                    <a:ext uri="{9D8B030D-6E8A-4147-A177-3AD203B41FA5}">
                      <a16:colId xmlns:a16="http://schemas.microsoft.com/office/drawing/2014/main" val="3914518509"/>
                    </a:ext>
                  </a:extLst>
                </a:gridCol>
                <a:gridCol w="537880">
                  <a:extLst>
                    <a:ext uri="{9D8B030D-6E8A-4147-A177-3AD203B41FA5}">
                      <a16:colId xmlns:a16="http://schemas.microsoft.com/office/drawing/2014/main" val="730063630"/>
                    </a:ext>
                  </a:extLst>
                </a:gridCol>
                <a:gridCol w="455475">
                  <a:extLst>
                    <a:ext uri="{9D8B030D-6E8A-4147-A177-3AD203B41FA5}">
                      <a16:colId xmlns:a16="http://schemas.microsoft.com/office/drawing/2014/main" val="3629325348"/>
                    </a:ext>
                  </a:extLst>
                </a:gridCol>
                <a:gridCol w="990859">
                  <a:extLst>
                    <a:ext uri="{9D8B030D-6E8A-4147-A177-3AD203B41FA5}">
                      <a16:colId xmlns:a16="http://schemas.microsoft.com/office/drawing/2014/main" val="3019443916"/>
                    </a:ext>
                  </a:extLst>
                </a:gridCol>
                <a:gridCol w="546371">
                  <a:extLst>
                    <a:ext uri="{9D8B030D-6E8A-4147-A177-3AD203B41FA5}">
                      <a16:colId xmlns:a16="http://schemas.microsoft.com/office/drawing/2014/main" val="1723559682"/>
                    </a:ext>
                  </a:extLst>
                </a:gridCol>
                <a:gridCol w="769900">
                  <a:extLst>
                    <a:ext uri="{9D8B030D-6E8A-4147-A177-3AD203B41FA5}">
                      <a16:colId xmlns:a16="http://schemas.microsoft.com/office/drawing/2014/main" val="3779124855"/>
                    </a:ext>
                  </a:extLst>
                </a:gridCol>
                <a:gridCol w="878654">
                  <a:extLst>
                    <a:ext uri="{9D8B030D-6E8A-4147-A177-3AD203B41FA5}">
                      <a16:colId xmlns:a16="http://schemas.microsoft.com/office/drawing/2014/main" val="129217848"/>
                    </a:ext>
                  </a:extLst>
                </a:gridCol>
                <a:gridCol w="658288">
                  <a:extLst>
                    <a:ext uri="{9D8B030D-6E8A-4147-A177-3AD203B41FA5}">
                      <a16:colId xmlns:a16="http://schemas.microsoft.com/office/drawing/2014/main" val="4143454403"/>
                    </a:ext>
                  </a:extLst>
                </a:gridCol>
                <a:gridCol w="659241">
                  <a:extLst>
                    <a:ext uri="{9D8B030D-6E8A-4147-A177-3AD203B41FA5}">
                      <a16:colId xmlns:a16="http://schemas.microsoft.com/office/drawing/2014/main" val="886330084"/>
                    </a:ext>
                  </a:extLst>
                </a:gridCol>
                <a:gridCol w="584826">
                  <a:extLst>
                    <a:ext uri="{9D8B030D-6E8A-4147-A177-3AD203B41FA5}">
                      <a16:colId xmlns:a16="http://schemas.microsoft.com/office/drawing/2014/main" val="2529185518"/>
                    </a:ext>
                  </a:extLst>
                </a:gridCol>
                <a:gridCol w="496428">
                  <a:extLst>
                    <a:ext uri="{9D8B030D-6E8A-4147-A177-3AD203B41FA5}">
                      <a16:colId xmlns:a16="http://schemas.microsoft.com/office/drawing/2014/main" val="3330677142"/>
                    </a:ext>
                  </a:extLst>
                </a:gridCol>
              </a:tblGrid>
              <a:tr h="55587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 п/п</a:t>
                      </a:r>
                    </a:p>
                  </a:txBody>
                  <a:tcPr marL="27934" marR="27934" marT="45955" marB="459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объекта основных средств или нематериальных активов</a:t>
                      </a:r>
                    </a:p>
                  </a:txBody>
                  <a:tcPr marL="27934" marR="27934" marT="45955" marB="459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оплаты объекта основных средств или нематериальных активов</a:t>
                      </a:r>
                    </a:p>
                  </a:txBody>
                  <a:tcPr marL="27934" marR="27934" marT="45955" marB="459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подачи документов на государственную регистрацию объектов основных средств</a:t>
                      </a:r>
                    </a:p>
                  </a:txBody>
                  <a:tcPr marL="27934" marR="27934" marT="45955" marB="459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ввода в эксплуатацию объекта основных средств или принятия к учету нематериальных активов</a:t>
                      </a:r>
                    </a:p>
                  </a:txBody>
                  <a:tcPr marL="27934" marR="27934" marT="45955" marB="459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Первоначальная стоимость приобретенного (сооруженного, изготовленного) объекта основных средств или приобретенного (созданного самим налогоплательщиком) объекта нематериальных активов (рублей)</a:t>
                      </a:r>
                    </a:p>
                  </a:txBody>
                  <a:tcPr marL="27934" marR="27934" marT="45955" marB="459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полезного использования объекта основных средств или нематериальных активов (количество лет)</a:t>
                      </a:r>
                    </a:p>
                  </a:txBody>
                  <a:tcPr marL="27934" marR="27934" marT="45955" marB="459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Остаточная стоимость приобретенных (сооруженных, изготовленных) основных средств или приобретенных (созданных самим налогоплательщиком) нематериальных активов, а также расходы на достройку, дооборудование, реконструкцию, модернизацию и техническое перевооружение основных средств (рублей)</a:t>
                      </a:r>
                    </a:p>
                  </a:txBody>
                  <a:tcPr marL="27934" marR="27934" marT="45955" marB="459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полугодий эксплуатации в налоговом периоде оплаченного и введенного в эксплуатацию объекта основных средств или нематериальных активов</a:t>
                      </a:r>
                    </a:p>
                  </a:txBody>
                  <a:tcPr marL="27934" marR="27934" marT="45955" marB="459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стоимости приобретенного (сооруженного, изготовленного) объекта основных средств или приобретенного (созданного самим налогоплательщиком) объекта нематериальных активов, принимаемая в расходы за налоговый период (%)</a:t>
                      </a:r>
                    </a:p>
                  </a:txBody>
                  <a:tcPr marL="27934" marR="27934" marT="45955" marB="459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стоимости приобретенного (сооруженного, изготовленного) объекта основных средств или приобретенного (созданного самим налогоплательщиком) объекта нематериальных активов, принимаемая в расходы в каждом полугодии налогового периода (%)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000" u="none" strike="noStrike" kern="1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2" action="ppaction://hlinkfile" tooltip="10"/>
                        </a:rPr>
                        <a:t>графа 10</a:t>
                      </a: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/ </a:t>
                      </a:r>
                      <a:r>
                        <a:rPr lang="ru-RU" sz="1000" u="none" strike="noStrike" kern="1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3" action="ppaction://hlinkfile" tooltip="9"/>
                        </a:rPr>
                        <a:t>графа 9</a:t>
                      </a: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27934" marR="27934" marT="45955" marB="459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расходов, учитываемая при исчислении налоговой базы (рублей), в том числе</a:t>
                      </a:r>
                    </a:p>
                  </a:txBody>
                  <a:tcPr marL="27934" marR="27934" marT="45955" marB="459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Учтено в составе расходов при исчислении налоговой базы за предыдущие налоговые периоды применения единого сельскохозяйственного налога (рублей) (графа 13 Раздела II Книги учета доходов и расходов за предыдущие налоговые периоды)</a:t>
                      </a:r>
                    </a:p>
                  </a:txBody>
                  <a:tcPr marL="27934" marR="27934" marT="45955" marB="459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Оставшаяся часть расходов, подлежащая списанию в последующих отчетных (налоговых) периодах (рублей)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000" u="none" strike="noStrike" kern="1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4" action="ppaction://hlinkfile" tooltip="8"/>
                        </a:rPr>
                        <a:t>графа 8</a:t>
                      </a: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ru-RU" sz="1000" u="none" strike="noStrike" kern="1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 action="ppaction://hlinkfile" tooltip="13"/>
                        </a:rPr>
                        <a:t>графа 13</a:t>
                      </a: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ru-RU" sz="1000" u="none" strike="noStrike" kern="1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6" action="ppaction://hlinkfile" tooltip="14"/>
                        </a:rPr>
                        <a:t>графа 14</a:t>
                      </a: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27934" marR="27934" marT="45955" marB="459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выбытия (реализации) объекта основных средств или нематериальных активов</a:t>
                      </a:r>
                    </a:p>
                  </a:txBody>
                  <a:tcPr marL="27934" marR="27934" marT="45955" marB="459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4520517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80204CE5-A493-39C3-A9B1-46F4DB0CB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725" y="14001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18911" tIns="914112" rIns="358662" bIns="91411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896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F626CB58-50F5-7AE3-B3EC-F7EE57D3AF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6522372"/>
              </p:ext>
            </p:extLst>
          </p:nvPr>
        </p:nvGraphicFramePr>
        <p:xfrm>
          <a:off x="539552" y="773996"/>
          <a:ext cx="8229601" cy="2937724"/>
        </p:xfrm>
        <a:graphic>
          <a:graphicData uri="http://schemas.openxmlformats.org/drawingml/2006/table">
            <a:tbl>
              <a:tblPr/>
              <a:tblGrid>
                <a:gridCol w="442393">
                  <a:extLst>
                    <a:ext uri="{9D8B030D-6E8A-4147-A177-3AD203B41FA5}">
                      <a16:colId xmlns:a16="http://schemas.microsoft.com/office/drawing/2014/main" val="1654204637"/>
                    </a:ext>
                  </a:extLst>
                </a:gridCol>
                <a:gridCol w="559346">
                  <a:extLst>
                    <a:ext uri="{9D8B030D-6E8A-4147-A177-3AD203B41FA5}">
                      <a16:colId xmlns:a16="http://schemas.microsoft.com/office/drawing/2014/main" val="2781537082"/>
                    </a:ext>
                  </a:extLst>
                </a:gridCol>
                <a:gridCol w="459356">
                  <a:extLst>
                    <a:ext uri="{9D8B030D-6E8A-4147-A177-3AD203B41FA5}">
                      <a16:colId xmlns:a16="http://schemas.microsoft.com/office/drawing/2014/main" val="2102715487"/>
                    </a:ext>
                  </a:extLst>
                </a:gridCol>
                <a:gridCol w="411525">
                  <a:extLst>
                    <a:ext uri="{9D8B030D-6E8A-4147-A177-3AD203B41FA5}">
                      <a16:colId xmlns:a16="http://schemas.microsoft.com/office/drawing/2014/main" val="788074014"/>
                    </a:ext>
                  </a:extLst>
                </a:gridCol>
                <a:gridCol w="413781">
                  <a:extLst>
                    <a:ext uri="{9D8B030D-6E8A-4147-A177-3AD203B41FA5}">
                      <a16:colId xmlns:a16="http://schemas.microsoft.com/office/drawing/2014/main" val="2750646343"/>
                    </a:ext>
                  </a:extLst>
                </a:gridCol>
                <a:gridCol w="485979">
                  <a:extLst>
                    <a:ext uri="{9D8B030D-6E8A-4147-A177-3AD203B41FA5}">
                      <a16:colId xmlns:a16="http://schemas.microsoft.com/office/drawing/2014/main" val="1971089690"/>
                    </a:ext>
                  </a:extLst>
                </a:gridCol>
                <a:gridCol w="411525">
                  <a:extLst>
                    <a:ext uri="{9D8B030D-6E8A-4147-A177-3AD203B41FA5}">
                      <a16:colId xmlns:a16="http://schemas.microsoft.com/office/drawing/2014/main" val="840615756"/>
                    </a:ext>
                  </a:extLst>
                </a:gridCol>
                <a:gridCol w="895248">
                  <a:extLst>
                    <a:ext uri="{9D8B030D-6E8A-4147-A177-3AD203B41FA5}">
                      <a16:colId xmlns:a16="http://schemas.microsoft.com/office/drawing/2014/main" val="801953200"/>
                    </a:ext>
                  </a:extLst>
                </a:gridCol>
                <a:gridCol w="493650">
                  <a:extLst>
                    <a:ext uri="{9D8B030D-6E8A-4147-A177-3AD203B41FA5}">
                      <a16:colId xmlns:a16="http://schemas.microsoft.com/office/drawing/2014/main" val="1461594824"/>
                    </a:ext>
                  </a:extLst>
                </a:gridCol>
                <a:gridCol w="514406">
                  <a:extLst>
                    <a:ext uri="{9D8B030D-6E8A-4147-A177-3AD203B41FA5}">
                      <a16:colId xmlns:a16="http://schemas.microsoft.com/office/drawing/2014/main" val="2075124639"/>
                    </a:ext>
                  </a:extLst>
                </a:gridCol>
                <a:gridCol w="588409">
                  <a:extLst>
                    <a:ext uri="{9D8B030D-6E8A-4147-A177-3AD203B41FA5}">
                      <a16:colId xmlns:a16="http://schemas.microsoft.com/office/drawing/2014/main" val="621949907"/>
                    </a:ext>
                  </a:extLst>
                </a:gridCol>
                <a:gridCol w="567652">
                  <a:extLst>
                    <a:ext uri="{9D8B030D-6E8A-4147-A177-3AD203B41FA5}">
                      <a16:colId xmlns:a16="http://schemas.microsoft.com/office/drawing/2014/main" val="1690568680"/>
                    </a:ext>
                  </a:extLst>
                </a:gridCol>
                <a:gridCol w="413781">
                  <a:extLst>
                    <a:ext uri="{9D8B030D-6E8A-4147-A177-3AD203B41FA5}">
                      <a16:colId xmlns:a16="http://schemas.microsoft.com/office/drawing/2014/main" val="1213402133"/>
                    </a:ext>
                  </a:extLst>
                </a:gridCol>
                <a:gridCol w="595629">
                  <a:extLst>
                    <a:ext uri="{9D8B030D-6E8A-4147-A177-3AD203B41FA5}">
                      <a16:colId xmlns:a16="http://schemas.microsoft.com/office/drawing/2014/main" val="2995916849"/>
                    </a:ext>
                  </a:extLst>
                </a:gridCol>
                <a:gridCol w="528395">
                  <a:extLst>
                    <a:ext uri="{9D8B030D-6E8A-4147-A177-3AD203B41FA5}">
                      <a16:colId xmlns:a16="http://schemas.microsoft.com/office/drawing/2014/main" val="3544648418"/>
                    </a:ext>
                  </a:extLst>
                </a:gridCol>
                <a:gridCol w="448526">
                  <a:extLst>
                    <a:ext uri="{9D8B030D-6E8A-4147-A177-3AD203B41FA5}">
                      <a16:colId xmlns:a16="http://schemas.microsoft.com/office/drawing/2014/main" val="2459809673"/>
                    </a:ext>
                  </a:extLst>
                </a:gridCol>
              </a:tblGrid>
              <a:tr h="2218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9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2118275"/>
                  </a:ext>
                </a:extLst>
              </a:tr>
              <a:tr h="63940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трактор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15.03.2025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26.04.2025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115 000,00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57 500,00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4723152"/>
                  </a:ext>
                </a:extLst>
              </a:tr>
              <a:tr h="22189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9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9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9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9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9481082"/>
                  </a:ext>
                </a:extLst>
              </a:tr>
              <a:tr h="63940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отчетный (налоговый) период</a:t>
                      </a:r>
                    </a:p>
                  </a:txBody>
                  <a:tcPr marL="27996" marR="27996" marT="46059" marB="46059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27996" marR="27996" marT="46059" marB="4605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27996" marR="27996" marT="46059" marB="4605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27996" marR="27996" marT="46059" marB="4605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27996" marR="27996" marT="46059" marB="4605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27996" marR="27996" marT="46059" marB="4605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27996" marR="27996" marT="46059" marB="4605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27996" marR="27996" marT="46059" marB="4605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27996" marR="27996" marT="46059" marB="4605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27996" marR="27996" marT="46059" marB="4605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005161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6470176-1B1C-7839-107B-4C42D5794C0B}"/>
              </a:ext>
            </a:extLst>
          </p:cNvPr>
          <p:cNvSpPr txBox="1"/>
          <p:nvPr/>
        </p:nvSpPr>
        <p:spPr>
          <a:xfrm>
            <a:off x="0" y="404664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Продолжение</a:t>
            </a:r>
            <a:endParaRPr kumimoji="0" lang="ru-RU" sz="1800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1209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8D2341F-CC22-1A8A-F186-AC5D02F068F1}"/>
              </a:ext>
            </a:extLst>
          </p:cNvPr>
          <p:cNvSpPr txBox="1"/>
          <p:nvPr/>
        </p:nvSpPr>
        <p:spPr>
          <a:xfrm>
            <a:off x="1727744" y="218761"/>
            <a:ext cx="64807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u="sng" dirty="0">
                <a:solidFill>
                  <a:srgbClr val="000000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с 1 января 2024 года начнет действовать новая автоматизированная система сбора и обработки специализированной отчетности АПК «Модуль сбора отчетности». </a:t>
            </a:r>
          </a:p>
          <a:p>
            <a:endParaRPr lang="ru-RU" dirty="0">
              <a:solidFill>
                <a:srgbClr val="000000"/>
              </a:solidFill>
              <a:highlight>
                <a:srgbClr val="F9F8F4"/>
              </a:highlight>
              <a:latin typeface="montserrat" panose="00000500000000000000" pitchFamily="2" charset="-52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E2ED5B6-BD27-BAD6-84ED-A2D1D6CDBA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74" t="27879" r="40744" b="7071"/>
          <a:stretch/>
        </p:blipFill>
        <p:spPr>
          <a:xfrm>
            <a:off x="539552" y="1696089"/>
            <a:ext cx="3717519" cy="25846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F4F912B-5093-CA50-FD72-CD36CDCDAB3B}"/>
              </a:ext>
            </a:extLst>
          </p:cNvPr>
          <p:cNvSpPr txBox="1"/>
          <p:nvPr/>
        </p:nvSpPr>
        <p:spPr>
          <a:xfrm>
            <a:off x="1259572" y="4296678"/>
            <a:ext cx="662485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Отчетность крестьянских фермерских хозяйств будет формироваться из заполненного фермерами единого листа показателей (далее – ЕЛП), что позволит значительно сократить сроки формирования, согласования и направления отчетов в орган управления АПК.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00"/>
              </a:highligh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A1E8C8-1AE2-41C0-EF55-BDFB7098E219}"/>
              </a:ext>
            </a:extLst>
          </p:cNvPr>
          <p:cNvSpPr txBox="1"/>
          <p:nvPr/>
        </p:nvSpPr>
        <p:spPr>
          <a:xfrm>
            <a:off x="4644008" y="2204602"/>
            <a:ext cx="42753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Единый лист показателей включает в себя все показатели финансово-хозяйственной деятельности грантополучателей</a:t>
            </a:r>
          </a:p>
        </p:txBody>
      </p:sp>
    </p:spTree>
    <p:extLst>
      <p:ext uri="{BB962C8B-B14F-4D97-AF65-F5344CB8AC3E}">
        <p14:creationId xmlns:p14="http://schemas.microsoft.com/office/powerpoint/2010/main" val="39785212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BBA11DA-3E40-A132-C44E-A9BC11D90E30}"/>
              </a:ext>
            </a:extLst>
          </p:cNvPr>
          <p:cNvSpPr txBox="1"/>
          <p:nvPr/>
        </p:nvSpPr>
        <p:spPr>
          <a:xfrm>
            <a:off x="467544" y="2348880"/>
            <a:ext cx="8352928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FF0000"/>
                </a:solidFill>
                <a:effectLst/>
                <a:highlight>
                  <a:srgbClr val="F9F8F4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Видеоинструкции к просмотру: </a:t>
            </a:r>
          </a:p>
          <a:p>
            <a:pPr algn="ctr"/>
            <a:endParaRPr lang="ru-RU" sz="2000" b="1" i="0" dirty="0">
              <a:solidFill>
                <a:srgbClr val="FF0000"/>
              </a:solidFill>
              <a:effectLst/>
              <a:highlight>
                <a:srgbClr val="F9F8F4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b="0" i="0" u="none" strike="noStrike" dirty="0">
                <a:solidFill>
                  <a:srgbClr val="E67161"/>
                </a:solidFill>
                <a:effectLst/>
                <a:highlight>
                  <a:srgbClr val="F9F8F4"/>
                </a:highlight>
                <a:latin typeface="montserrat" panose="00000500000000000000" pitchFamily="2" charset="-52"/>
                <a:hlinkClick r:id="rId2"/>
              </a:rPr>
              <a:t>1. Заполнение единого листа показателей </a:t>
            </a:r>
            <a:endParaRPr lang="ru-RU" b="0" i="0" u="none" strike="noStrike" dirty="0">
              <a:solidFill>
                <a:srgbClr val="E67161"/>
              </a:solidFill>
              <a:effectLst/>
              <a:highlight>
                <a:srgbClr val="F9F8F4"/>
              </a:highlight>
              <a:latin typeface="montserrat" panose="00000500000000000000" pitchFamily="2" charset="-52"/>
            </a:endParaRPr>
          </a:p>
          <a:p>
            <a:pPr marL="342900" indent="-342900" algn="l">
              <a:buAutoNum type="arabicPeriod"/>
            </a:pPr>
            <a:endParaRPr lang="ru-RU" b="0" i="0" dirty="0">
              <a:solidFill>
                <a:srgbClr val="000000"/>
              </a:solidFill>
              <a:effectLst/>
              <a:highlight>
                <a:srgbClr val="F9F8F4"/>
              </a:highlight>
              <a:latin typeface="montserrat" panose="00000500000000000000" pitchFamily="2" charset="-52"/>
            </a:endParaRPr>
          </a:p>
          <a:p>
            <a:pPr algn="l"/>
            <a:r>
              <a:rPr lang="ru-RU" b="0" i="0" u="none" strike="noStrike" dirty="0">
                <a:solidFill>
                  <a:srgbClr val="E67161"/>
                </a:solidFill>
                <a:effectLst/>
                <a:highlight>
                  <a:srgbClr val="F9F8F4"/>
                </a:highlight>
                <a:latin typeface="montserrat" panose="00000500000000000000" pitchFamily="2" charset="-52"/>
                <a:hlinkClick r:id="rId3"/>
              </a:rPr>
              <a:t>2. Заявка на доступ СХТП</a:t>
            </a:r>
            <a:endParaRPr lang="ru-RU" b="0" i="0" u="none" strike="noStrike" dirty="0">
              <a:solidFill>
                <a:srgbClr val="E67161"/>
              </a:solidFill>
              <a:effectLst/>
              <a:highlight>
                <a:srgbClr val="F9F8F4"/>
              </a:highlight>
              <a:latin typeface="montserrat" panose="00000500000000000000" pitchFamily="2" charset="-52"/>
            </a:endParaRPr>
          </a:p>
          <a:p>
            <a:pPr algn="l"/>
            <a:endParaRPr lang="ru-RU" b="0" i="0" dirty="0">
              <a:solidFill>
                <a:srgbClr val="000000"/>
              </a:solidFill>
              <a:effectLst/>
              <a:highlight>
                <a:srgbClr val="F9F8F4"/>
              </a:highlight>
              <a:latin typeface="montserrat" panose="00000500000000000000" pitchFamily="2" charset="-52"/>
            </a:endParaRPr>
          </a:p>
          <a:p>
            <a:pPr algn="l"/>
            <a:r>
              <a:rPr lang="ru-RU" b="0" i="0" u="none" strike="noStrike" dirty="0">
                <a:solidFill>
                  <a:srgbClr val="E67161"/>
                </a:solidFill>
                <a:effectLst/>
                <a:highlight>
                  <a:srgbClr val="F9F8F4"/>
                </a:highlight>
                <a:latin typeface="montserrat" panose="00000500000000000000" pitchFamily="2" charset="-52"/>
                <a:hlinkClick r:id="rId4"/>
              </a:rPr>
              <a:t>3. Личный кабинет СХТП в системе </a:t>
            </a:r>
            <a:r>
              <a:rPr lang="ru-RU" b="0" i="0" u="none" strike="noStrike" dirty="0">
                <a:solidFill>
                  <a:srgbClr val="E67161"/>
                </a:solidFill>
                <a:effectLst/>
                <a:highlight>
                  <a:srgbClr val="F9F8F4"/>
                </a:highlight>
                <a:latin typeface="montserrat" panose="00000500000000000000" pitchFamily="2" charset="-52"/>
                <a:hlinkClick r:id="rId5"/>
              </a:rPr>
              <a:t>Модуль сбора отчетности</a:t>
            </a:r>
            <a:endParaRPr lang="ru-RU" b="0" i="0" u="none" strike="noStrike" dirty="0">
              <a:solidFill>
                <a:srgbClr val="E67161"/>
              </a:solidFill>
              <a:effectLst/>
              <a:highlight>
                <a:srgbClr val="F9F8F4"/>
              </a:highlight>
              <a:latin typeface="montserrat" panose="00000500000000000000" pitchFamily="2" charset="-52"/>
            </a:endParaRPr>
          </a:p>
          <a:p>
            <a:pPr algn="l"/>
            <a:endParaRPr lang="ru-RU" b="0" i="0" dirty="0">
              <a:solidFill>
                <a:srgbClr val="000000"/>
              </a:solidFill>
              <a:effectLst/>
              <a:highlight>
                <a:srgbClr val="F9F8F4"/>
              </a:highlight>
              <a:latin typeface="montserrat" panose="00000500000000000000" pitchFamily="2" charset="-52"/>
            </a:endParaRPr>
          </a:p>
          <a:p>
            <a:pPr algn="l"/>
            <a:r>
              <a:rPr lang="ru-RU" b="0" i="0" u="none" strike="noStrike" dirty="0">
                <a:solidFill>
                  <a:srgbClr val="E67161"/>
                </a:solidFill>
                <a:effectLst/>
                <a:highlight>
                  <a:srgbClr val="F9F8F4"/>
                </a:highlight>
                <a:latin typeface="montserrat" panose="00000500000000000000" pitchFamily="2" charset="-52"/>
                <a:hlinkClick r:id="rId6"/>
              </a:rPr>
              <a:t>4. Проверка ФЛК </a:t>
            </a:r>
            <a:endParaRPr lang="ru-RU" b="0" i="0" u="none" strike="noStrike" dirty="0">
              <a:solidFill>
                <a:srgbClr val="E67161"/>
              </a:solidFill>
              <a:effectLst/>
              <a:highlight>
                <a:srgbClr val="F9F8F4"/>
              </a:highlight>
              <a:latin typeface="montserrat" panose="00000500000000000000" pitchFamily="2" charset="-52"/>
            </a:endParaRPr>
          </a:p>
          <a:p>
            <a:pPr algn="l"/>
            <a:endParaRPr lang="ru-RU" b="0" i="0" dirty="0">
              <a:solidFill>
                <a:srgbClr val="000000"/>
              </a:solidFill>
              <a:effectLst/>
              <a:highlight>
                <a:srgbClr val="F9F8F4"/>
              </a:highlight>
              <a:latin typeface="montserrat" panose="00000500000000000000" pitchFamily="2" charset="-52"/>
            </a:endParaRPr>
          </a:p>
          <a:p>
            <a:pPr algn="l"/>
            <a:r>
              <a:rPr lang="ru-RU" b="0" i="0" u="none" strike="noStrike" dirty="0">
                <a:solidFill>
                  <a:srgbClr val="E67161"/>
                </a:solidFill>
                <a:effectLst/>
                <a:highlight>
                  <a:srgbClr val="F9F8F4"/>
                </a:highlight>
                <a:latin typeface="montserrat" panose="00000500000000000000" pitchFamily="2" charset="-52"/>
                <a:hlinkClick r:id="rId7"/>
              </a:rPr>
              <a:t>5. Электронная цифровая подпись в системе </a:t>
            </a:r>
            <a:r>
              <a:rPr lang="ru-RU" b="0" i="0" u="none" strike="noStrike" dirty="0">
                <a:solidFill>
                  <a:srgbClr val="E67161"/>
                </a:solidFill>
                <a:effectLst/>
                <a:highlight>
                  <a:srgbClr val="F9F8F4"/>
                </a:highlight>
                <a:latin typeface="montserrat" panose="00000500000000000000" pitchFamily="2" charset="-52"/>
                <a:hlinkClick r:id="rId4"/>
              </a:rPr>
              <a:t>"</a:t>
            </a:r>
            <a:r>
              <a:rPr lang="ru-RU" b="0" i="0" u="none" strike="noStrike" dirty="0">
                <a:solidFill>
                  <a:srgbClr val="E67161"/>
                </a:solidFill>
                <a:effectLst/>
                <a:highlight>
                  <a:srgbClr val="F9F8F4"/>
                </a:highlight>
                <a:latin typeface="montserrat" panose="00000500000000000000" pitchFamily="2" charset="-52"/>
                <a:hlinkClick r:id="rId8"/>
              </a:rPr>
              <a:t>Модуль сбора отчетности"</a:t>
            </a:r>
            <a:endParaRPr lang="ru-RU" b="0" i="0" dirty="0">
              <a:solidFill>
                <a:srgbClr val="000000"/>
              </a:solidFill>
              <a:effectLst/>
              <a:highlight>
                <a:srgbClr val="F9F8F4"/>
              </a:highlight>
              <a:latin typeface="montserrat" panose="00000500000000000000" pitchFamily="2" charset="-5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539F61-FF92-21FF-1787-5C24D20E9E13}"/>
              </a:ext>
            </a:extLst>
          </p:cNvPr>
          <p:cNvSpPr txBox="1"/>
          <p:nvPr/>
        </p:nvSpPr>
        <p:spPr>
          <a:xfrm>
            <a:off x="123332" y="1373383"/>
            <a:ext cx="36565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https://yandex.ru/video/preview/8081606189094613247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C3B7E0-9025-5B6B-2F30-8730EE135D95}"/>
              </a:ext>
            </a:extLst>
          </p:cNvPr>
          <p:cNvSpPr txBox="1"/>
          <p:nvPr/>
        </p:nvSpPr>
        <p:spPr>
          <a:xfrm>
            <a:off x="123332" y="357589"/>
            <a:ext cx="37285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Вебинар на тему "Единый лист показателей. Как работать в системе"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46EDFD-F852-EFFE-77A8-65682E0097E4}"/>
              </a:ext>
            </a:extLst>
          </p:cNvPr>
          <p:cNvSpPr txBox="1"/>
          <p:nvPr/>
        </p:nvSpPr>
        <p:spPr>
          <a:xfrm>
            <a:off x="5339685" y="1377763"/>
            <a:ext cx="36565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https://www.fond83.ru/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Руководство%20пользователя%20(СХТП).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pdf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724658-551C-CF0E-3AF2-9A32EB989D22}"/>
              </a:ext>
            </a:extLst>
          </p:cNvPr>
          <p:cNvSpPr txBox="1"/>
          <p:nvPr/>
        </p:nvSpPr>
        <p:spPr>
          <a:xfrm>
            <a:off x="5076056" y="357589"/>
            <a:ext cx="39555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Руководство пользователя по работе в системе «МОДУЛЬ СБОРА ОТЧЕТОСТИ»</a:t>
            </a:r>
          </a:p>
        </p:txBody>
      </p:sp>
    </p:spTree>
    <p:extLst>
      <p:ext uri="{BB962C8B-B14F-4D97-AF65-F5344CB8AC3E}">
        <p14:creationId xmlns:p14="http://schemas.microsoft.com/office/powerpoint/2010/main" val="17708720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928E05-7321-6E9F-B832-D040EC25CB89}"/>
              </a:ext>
            </a:extLst>
          </p:cNvPr>
          <p:cNvSpPr txBox="1"/>
          <p:nvPr/>
        </p:nvSpPr>
        <p:spPr>
          <a:xfrm>
            <a:off x="395536" y="260648"/>
            <a:ext cx="8604448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термины и сокращения</a:t>
            </a:r>
          </a:p>
          <a:p>
            <a:r>
              <a:rPr lang="ru-RU" sz="1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–комплексная  информационная  система сбора  и  обработки  специализированной отчетности АПК.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АПК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–агропромышленный комплекс.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МСО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–модуль сбора отчетности.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ЕСИА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–единая   система   идентификации   и   аутентификации   в   инфраструктуре, обеспечивающей   информационно-технологическое   взаимодействие   информационных   систем, используемых для предоставления государственных и муниципальных услуг в электронной форме.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ОУ АПК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–орган управления АПК.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426BBE-329C-4498-F965-F8D4347F532F}"/>
              </a:ext>
            </a:extLst>
          </p:cNvPr>
          <p:cNvSpPr txBox="1"/>
          <p:nvPr/>
        </p:nvSpPr>
        <p:spPr>
          <a:xfrm>
            <a:off x="755576" y="3140968"/>
            <a:ext cx="748883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0" i="0" dirty="0">
                <a:solidFill>
                  <a:srgbClr val="000000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</a:rPr>
              <a:t>Авторизация и доступ к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</a:rPr>
              <a:t>СистемеСтартовая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</a:rPr>
              <a:t> страница входа в Систему располагается по</a:t>
            </a:r>
          </a:p>
          <a:p>
            <a:pPr algn="ctr"/>
            <a:endParaRPr lang="ru-RU" b="0" i="0" dirty="0">
              <a:solidFill>
                <a:srgbClr val="000000"/>
              </a:solidFill>
              <a:effectLst/>
              <a:highlight>
                <a:srgbClr val="00FF00"/>
              </a:highlight>
              <a:latin typeface="Arial" panose="020B0604020202020204" pitchFamily="34" charset="0"/>
            </a:endParaRPr>
          </a:p>
          <a:p>
            <a:pPr algn="ctr"/>
            <a:r>
              <a:rPr lang="ru-RU" b="0" i="0" dirty="0">
                <a:solidFill>
                  <a:srgbClr val="000000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</a:rPr>
              <a:t> ссылке: 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hlinkClick r:id="rId2"/>
              </a:rPr>
              <a:t>https://digital-platform.mcx.ru/</a:t>
            </a:r>
            <a:endParaRPr lang="ru-RU" b="0" i="0" dirty="0">
              <a:solidFill>
                <a:srgbClr val="000000"/>
              </a:solidFill>
              <a:effectLst/>
              <a:highlight>
                <a:srgbClr val="00FF00"/>
              </a:highlight>
              <a:latin typeface="Arial" panose="020B0604020202020204" pitchFamily="34" charset="0"/>
            </a:endParaRPr>
          </a:p>
          <a:p>
            <a:pPr algn="ctr"/>
            <a:endParaRPr lang="ru-RU" dirty="0">
              <a:solidFill>
                <a:srgbClr val="000000"/>
              </a:solidFill>
              <a:highlight>
                <a:srgbClr val="00FF00"/>
              </a:highlight>
              <a:latin typeface="Arial" panose="020B0604020202020204" pitchFamily="34" charset="0"/>
            </a:endParaRPr>
          </a:p>
          <a:p>
            <a:pPr algn="ctr"/>
            <a:r>
              <a:rPr lang="ru-RU" b="0" i="0" dirty="0">
                <a:solidFill>
                  <a:srgbClr val="000000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</a:rPr>
              <a:t>Войти в Систему через Госуслуги (ЕСИА).</a:t>
            </a:r>
            <a:br>
              <a:rPr lang="ru-RU" b="0" i="0" dirty="0">
                <a:solidFill>
                  <a:srgbClr val="000000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</a:rPr>
            </a:br>
            <a:endParaRPr lang="ru-RU" dirty="0">
              <a:highlight>
                <a:srgbClr val="00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7857201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8005BF1-36EF-53C0-EA26-53C3C0B89C00}"/>
              </a:ext>
            </a:extLst>
          </p:cNvPr>
          <p:cNvSpPr txBox="1"/>
          <p:nvPr/>
        </p:nvSpPr>
        <p:spPr>
          <a:xfrm>
            <a:off x="539552" y="332656"/>
            <a:ext cx="788436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Вход с использованием ЕСИА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авторизации через ЕСИА (госуслуги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нужно выбрать соответствующий вариант (логин и пароль на начальной странице при этом типе авторизации вводить не нужно):На открывшейся странице следует ввести данные своего аккаунта на Госуслугах и нажать на кнопку «Войти»: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1CA903-DDC0-A9AC-97DA-826E4185D1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98" t="4119" r="37095" b="45085"/>
          <a:stretch/>
        </p:blipFill>
        <p:spPr>
          <a:xfrm>
            <a:off x="2267744" y="2204864"/>
            <a:ext cx="4824536" cy="415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2113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C597784-B159-10BE-707C-42BB1AC9A9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09"/>
          <a:stretch/>
        </p:blipFill>
        <p:spPr>
          <a:xfrm>
            <a:off x="215516" y="764704"/>
            <a:ext cx="8712968" cy="517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4652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2171FE-C861-15C7-91E6-D38E64D7C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15" y="980728"/>
            <a:ext cx="8672965" cy="502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760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0E25E3-16FB-D79C-FCA6-F173E7F0F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72" y="988746"/>
            <a:ext cx="8676456" cy="488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8097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48E3957-AF68-837F-27EA-5ACED879DD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68" b="44840"/>
          <a:stretch/>
        </p:blipFill>
        <p:spPr>
          <a:xfrm>
            <a:off x="281725" y="3439568"/>
            <a:ext cx="8580550" cy="31683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68349B-EF52-D292-7C64-AFB94493BCFE}"/>
              </a:ext>
            </a:extLst>
          </p:cNvPr>
          <p:cNvSpPr txBox="1"/>
          <p:nvPr/>
        </p:nvSpPr>
        <p:spPr>
          <a:xfrm>
            <a:off x="12290" y="7810"/>
            <a:ext cx="9144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Создание заявки на доступ(актуально только при первом входе через ЕСИА)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 интерфейсе  заявки  часть  полей  уже  будут  заполнены  информацией  с  портала  Госуслуг. Такие поля отмечены пиктограммой . Оставшиеся поля подлежат заполнению непосредственно в интерфейсе заявки.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В разделе «Орган управления АПК по месту регистрации» нужно выбрать Субъект РФ </a:t>
            </a:r>
            <a:r>
              <a:rPr lang="ru-RU" b="1" i="0" dirty="0">
                <a:effectLst/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сельского хозяйства и продовольствия Кировской области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FF"/>
              </a:highligh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45B899FF-50C5-2DF2-9674-18FB92FA56E6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1979712" y="2316134"/>
            <a:ext cx="2604578" cy="2697042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6033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332656"/>
            <a:ext cx="79208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Крестьянское (фермерское) хозяйство (КФХ)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– 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это малая экономическая структура сельского хозяйства, 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которая зачастую решает серьезные продовольственные вопросы в определенном районе.</a:t>
            </a: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5753F33-EFDB-4778-AF4A-FFA6A3FDE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283" y="1772816"/>
            <a:ext cx="7683433" cy="433779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F7CCA8-8461-0A2C-74B3-74A960AF7A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163" t="29001" r="27163" b="6600"/>
          <a:stretch/>
        </p:blipFill>
        <p:spPr>
          <a:xfrm>
            <a:off x="179512" y="476672"/>
            <a:ext cx="8712968" cy="615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8746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AB8C50-9F3B-D0B4-66EC-99742D3809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951" t="40200" r="27163" b="15000"/>
          <a:stretch/>
        </p:blipFill>
        <p:spPr>
          <a:xfrm>
            <a:off x="467544" y="260649"/>
            <a:ext cx="8352928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4291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8E334E-0F48-02DC-E3EC-B5380B2D7C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163" t="38800" r="27163" b="34601"/>
          <a:stretch/>
        </p:blipFill>
        <p:spPr>
          <a:xfrm>
            <a:off x="489799" y="2564904"/>
            <a:ext cx="8280920" cy="34563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687A68-3A18-C6A2-460F-3E038FCDE33D}"/>
              </a:ext>
            </a:extLst>
          </p:cNvPr>
          <p:cNvSpPr txBox="1"/>
          <p:nvPr/>
        </p:nvSpPr>
        <p:spPr>
          <a:xfrm>
            <a:off x="377534" y="168197"/>
            <a:ext cx="838893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75"/>
              </a:spcBef>
            </a:pPr>
            <a:r>
              <a:rPr lang="ru-RU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После корректного заполнения информации об организации в Личном кабинетов разделе «Отчетность» будет сформирован список отчетов для просмотра и заполнения. Если по какой-либо причине раздел «Отчетность» пуст, то необходимо убедиться в следующем:1.В Личном кабинете корректно заполнены реквизиты: «Организационно-правовая форма», «Основной вид деятельности», </a:t>
            </a:r>
          </a:p>
          <a:p>
            <a:pPr algn="ctr" rtl="0">
              <a:spcBef>
                <a:spcPts val="75"/>
              </a:spcBef>
            </a:pPr>
            <a:r>
              <a:rPr lang="ru-RU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«Мои контролирующие органы АПК».</a:t>
            </a:r>
          </a:p>
          <a:p>
            <a:b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44904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2900" y="21900"/>
            <a:ext cx="6571343" cy="1049235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Нормативно-правовые акты Министерства по формам отчетов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6267" y="2040553"/>
            <a:ext cx="590465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 Министерства сельского хозяйства и продовольствия Кировской области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19.03.2025 г. № 27</a:t>
            </a:r>
          </a:p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2051" name="Picture 3" descr="C:\Users\Владелец\Desktop\ashgrthttrthrthtrhyhhh6y6yy56y65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9664" y="980728"/>
            <a:ext cx="3024336" cy="2633507"/>
          </a:xfrm>
          <a:prstGeom prst="rect">
            <a:avLst/>
          </a:prstGeom>
          <a:noFill/>
        </p:spPr>
      </p:pic>
      <p:pic>
        <p:nvPicPr>
          <p:cNvPr id="7" name="Picture 2" descr="C:\Users\Владелец\Desktop\1483907275_fotolia_971983_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367" y="3068960"/>
            <a:ext cx="6912768" cy="36411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6774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42607"/>
            <a:ext cx="6571343" cy="1049235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Нормативно-правовые акты Министерства по формам отчетов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7889" y="1844824"/>
            <a:ext cx="547260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 Министерства сельского хозяйства и продовольствия Кировской области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28.03.2025 №32</a:t>
            </a:r>
          </a:p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7" name="Picture 2" descr="C:\Users\Владелец\Desktop\1483907275_fotolia_971983_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2597" y="3171122"/>
            <a:ext cx="6984776" cy="3429000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482948-A800-A8C2-FC57-1500054B5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1775" y="1319695"/>
            <a:ext cx="3024336" cy="24137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49AD59-1228-5ABB-33A1-ABAE7CFAA9F0}"/>
              </a:ext>
            </a:extLst>
          </p:cNvPr>
          <p:cNvSpPr txBox="1"/>
          <p:nvPr/>
        </p:nvSpPr>
        <p:spPr>
          <a:xfrm>
            <a:off x="5860588" y="2664788"/>
            <a:ext cx="17357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Грант «Семейная ферма»</a:t>
            </a:r>
          </a:p>
        </p:txBody>
      </p:sp>
    </p:spTree>
    <p:extLst>
      <p:ext uri="{BB962C8B-B14F-4D97-AF65-F5344CB8AC3E}">
        <p14:creationId xmlns:p14="http://schemas.microsoft.com/office/powerpoint/2010/main" val="40311165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491880" y="34405"/>
            <a:ext cx="2602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Срок сдачи отчетности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427130"/>
            <a:ext cx="9144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highlight>
                  <a:srgbClr val="FFFF00"/>
                </a:highligh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Отчет грант </a:t>
            </a:r>
            <a:r>
              <a:rPr lang="ru-RU" dirty="0" err="1">
                <a:highlight>
                  <a:srgbClr val="FFFF00"/>
                </a:highligh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Агростартап</a:t>
            </a:r>
            <a:endParaRPr lang="ru-RU" dirty="0">
              <a:highlight>
                <a:srgbClr val="FFFF00"/>
              </a:highligh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Отчет</a:t>
            </a:r>
            <a:r>
              <a:rPr lang="ru-RU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 финансово-экономическом состоянии победителя конкурса, получившего грантовую поддержку в рамках регионального проекта «</a:t>
            </a: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Акселерация субъектов малого и среднего предпринимательства в Кировской области»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предоставляется до 10 июля 2025 г. </a:t>
            </a:r>
            <a:endParaRPr lang="ru-RU" dirty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  <a:highlight>
                  <a:srgbClr val="FFFF00"/>
                </a:highligh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Отчет грант Семейная ферма и начинающая ферма</a:t>
            </a:r>
          </a:p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 финансово-экономическом состоянии победителя конкурса, получившего грантовую поддержку.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предоставляется до 30 июля 2025 г. </a:t>
            </a:r>
            <a:endParaRPr lang="ru-RU" dirty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  <a:highlight>
                  <a:srgbClr val="FFFF00"/>
                </a:highligh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Отчет сдают только </a:t>
            </a:r>
            <a:r>
              <a:rPr lang="ru-RU" dirty="0" err="1">
                <a:solidFill>
                  <a:srgbClr val="000000"/>
                </a:solidFill>
                <a:highlight>
                  <a:srgbClr val="FFFF00"/>
                </a:highligh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грантавики</a:t>
            </a:r>
            <a:r>
              <a:rPr lang="ru-RU" dirty="0">
                <a:solidFill>
                  <a:srgbClr val="000000"/>
                </a:solidFill>
                <a:highlight>
                  <a:srgbClr val="FFFF00"/>
                </a:highligh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2023, 2024, 2025 год</a:t>
            </a:r>
          </a:p>
          <a:p>
            <a:pPr algn="ctr"/>
            <a:r>
              <a:rPr lang="ru-RU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1800" b="0" i="0" u="none" strike="noStrike" baseline="0" dirty="0">
                <a:latin typeface="Times New Roman" panose="02020603050405020304" pitchFamily="18" charset="0"/>
              </a:rPr>
              <a:t>План мероприятий по достижению результатов предоставления субсидии».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предоставляется до 10 июля 2025 г.</a:t>
            </a:r>
            <a:endParaRPr lang="ru-RU" dirty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на проверку в Центр компетенций  </a:t>
            </a:r>
            <a:r>
              <a:rPr lang="en-US" dirty="0">
                <a:latin typeface="Times New Roman" pitchFamily="18" charset="0"/>
                <a:cs typeface="Times New Roman" pitchFamily="18" charset="0"/>
                <a:hlinkClick r:id="rId2"/>
              </a:rPr>
              <a:t>kleverkirov@mail.ru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Представляется в министерство сельского хозяйства и продовольствия Кировской области</a:t>
            </a:r>
            <a:r>
              <a:rPr lang="ru-RU" sz="1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на электронную почту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800" b="1" u="sng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mfh43@mail.ru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Документы-основания для составления отчетности за 2024 г.:</a:t>
            </a:r>
            <a:b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988840"/>
            <a:ext cx="4104456" cy="748680"/>
          </a:xfrm>
        </p:spPr>
        <p:txBody>
          <a:bodyPr>
            <a:normAutofit/>
          </a:bodyPr>
          <a:lstStyle/>
          <a:p>
            <a:pPr marL="514350" indent="-51435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1027" name="Picture 3" descr="C:\Users\Владелец\Desktop\2-Biznes-pl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5458" y="4412544"/>
            <a:ext cx="3960440" cy="2520280"/>
          </a:xfrm>
          <a:prstGeom prst="rect">
            <a:avLst/>
          </a:prstGeom>
          <a:noFill/>
        </p:spPr>
      </p:pic>
      <p:pic>
        <p:nvPicPr>
          <p:cNvPr id="1028" name="Picture 4" descr="C:\Users\Владелец\Desktop\podpisani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9584" y="4487368"/>
            <a:ext cx="3744416" cy="237063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443491" y="2204864"/>
            <a:ext cx="23042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Бизнес –план , а в случаях внесения изменений –актуализированный бизнес-план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47947" y="2204864"/>
            <a:ext cx="31542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501BD3"/>
                </a:solidFill>
                <a:latin typeface="Times New Roman" pitchFamily="18" charset="0"/>
                <a:cs typeface="Times New Roman" pitchFamily="18" charset="0"/>
              </a:rPr>
              <a:t>Соглашение (доп. соглашение), заключенное с министерством (с приложением показателей по контрольным точкам)  </a:t>
            </a:r>
          </a:p>
        </p:txBody>
      </p:sp>
    </p:spTree>
    <p:extLst>
      <p:ext uri="{BB962C8B-B14F-4D97-AF65-F5344CB8AC3E}">
        <p14:creationId xmlns:p14="http://schemas.microsoft.com/office/powerpoint/2010/main" val="31496501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CF99CD2-1F43-762D-DFD5-45DA6F5910EE}"/>
              </a:ext>
            </a:extLst>
          </p:cNvPr>
          <p:cNvSpPr txBox="1"/>
          <p:nvPr/>
        </p:nvSpPr>
        <p:spPr>
          <a:xfrm>
            <a:off x="107504" y="188640"/>
            <a:ext cx="8496944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Грант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Агростартап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45B611-CB4C-2C77-58CE-1534351C7890}"/>
              </a:ext>
            </a:extLst>
          </p:cNvPr>
          <p:cNvSpPr txBox="1"/>
          <p:nvPr/>
        </p:nvSpPr>
        <p:spPr>
          <a:xfrm>
            <a:off x="899592" y="988859"/>
            <a:ext cx="698477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Отчет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 финансово-экономическом состоянии победителя конкурса, получившего грантовую поддержку в рамках регионального проекта «Акселерация субъектов малого и среднего предпринимательства в Кировской области»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dirty="0">
              <a:solidFill>
                <a:srgbClr val="FF0066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FF0066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01 июля 2025 год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4326E-6DF2-AADC-FB7C-D470608CFB33}"/>
              </a:ext>
            </a:extLst>
          </p:cNvPr>
          <p:cNvSpPr txBox="1"/>
          <p:nvPr/>
        </p:nvSpPr>
        <p:spPr>
          <a:xfrm>
            <a:off x="107504" y="2815436"/>
            <a:ext cx="8784976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Отчет сдают все </a:t>
            </a:r>
            <a:r>
              <a:rPr lang="ru-RU" dirty="0" err="1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грантовики</a:t>
            </a:r>
            <a:r>
              <a:rPr lang="ru-RU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2020, 2021, 2022, 2023, 2024, 2025 год</a:t>
            </a: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>
                <a:highlight>
                  <a:srgbClr val="FF0066"/>
                </a:highlight>
                <a:latin typeface="Times New Roman" pitchFamily="18" charset="0"/>
                <a:cs typeface="Times New Roman" pitchFamily="18" charset="0"/>
              </a:rPr>
              <a:t>Для отчета берем период </a:t>
            </a:r>
          </a:p>
          <a:p>
            <a:pPr algn="ctr"/>
            <a:r>
              <a:rPr lang="ru-RU" sz="2800" b="1" dirty="0">
                <a:highlight>
                  <a:srgbClr val="FF0066"/>
                </a:highlight>
                <a:latin typeface="Times New Roman" pitchFamily="18" charset="0"/>
                <a:cs typeface="Times New Roman" pitchFamily="18" charset="0"/>
              </a:rPr>
              <a:t>с 01 января 2025 по 30 июня 2025 год</a:t>
            </a:r>
          </a:p>
          <a:p>
            <a:pPr algn="ctr"/>
            <a:r>
              <a:rPr lang="ru-RU" sz="2800" b="1" dirty="0">
                <a:highlight>
                  <a:srgbClr val="FF0066"/>
                </a:highlight>
                <a:latin typeface="Times New Roman" pitchFamily="18" charset="0"/>
                <a:cs typeface="Times New Roman" pitchFamily="18" charset="0"/>
              </a:rPr>
              <a:t>нарастающим итогом </a:t>
            </a:r>
          </a:p>
          <a:p>
            <a:pPr algn="ctr"/>
            <a:endParaRPr lang="ru-RU" sz="2800" b="1" dirty="0">
              <a:highlight>
                <a:srgbClr val="FF0066"/>
              </a:highligh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>
                <a:highlight>
                  <a:srgbClr val="FF0066"/>
                </a:highligh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800" b="1" dirty="0" err="1">
                <a:highlight>
                  <a:srgbClr val="FF0066"/>
                </a:highlight>
                <a:latin typeface="Times New Roman" pitchFamily="18" charset="0"/>
                <a:cs typeface="Times New Roman" pitchFamily="18" charset="0"/>
              </a:rPr>
              <a:t>январь+февраль+март+апрель+май+июнь</a:t>
            </a:r>
            <a:r>
              <a:rPr lang="ru-RU" sz="2800" b="1" dirty="0">
                <a:highlight>
                  <a:srgbClr val="FF0066"/>
                </a:highligh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916957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BA6B9183-5196-6E9F-79B3-32E3416BF7EC}"/>
              </a:ext>
            </a:extLst>
          </p:cNvPr>
          <p:cNvSpPr txBox="1"/>
          <p:nvPr/>
        </p:nvSpPr>
        <p:spPr>
          <a:xfrm>
            <a:off x="323528" y="0"/>
            <a:ext cx="8064896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</a:t>
            </a:r>
          </a:p>
          <a:p>
            <a:pPr algn="r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УТВЕРЖДЕНА</a:t>
            </a:r>
          </a:p>
          <a:p>
            <a:pPr algn="r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распоряжением министерства сельского</a:t>
            </a:r>
          </a:p>
          <a:p>
            <a:pPr algn="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хозяйства и продовольствия Кировской </a:t>
            </a:r>
          </a:p>
          <a:p>
            <a:pPr algn="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</a:p>
          <a:p>
            <a:pPr algn="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19.03.2025 г. № 27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</a:t>
            </a:r>
          </a:p>
          <a:p>
            <a:pPr algn="r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финансово-экономическом состоянии победителя конкурса, получившего грантовую поддержку в рамках регионального проекта «Акселерация субъектов малого и среднего предпринимательства в Кировской области», </a:t>
            </a:r>
          </a:p>
          <a:p>
            <a:pPr algn="ctr"/>
            <a:r>
              <a:rPr lang="ru-RU" sz="1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на «01» июля 2025 года</a:t>
            </a:r>
          </a:p>
          <a:p>
            <a:pPr algn="ctr"/>
            <a:endParaRPr lang="ru-RU" sz="16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____________________Иванов Иван Иванович_____________________ 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(наименование победителя конкурса)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Представляется в министерство сельского хозяйства и продовольствия Кировской области победителем конкурса по отбору заявителей для предоставления грантов «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Агростартап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из областного бюджета на создание и (или) развитие хозяйств 1 раз в квартал не позднее 20-го числа квартала, следующего за отчетным, на бумажном носителе и в электронном формате на адрес электронной почты mfh43@mail.ru.</a:t>
            </a:r>
          </a:p>
        </p:txBody>
      </p:sp>
    </p:spTree>
    <p:extLst>
      <p:ext uri="{BB962C8B-B14F-4D97-AF65-F5344CB8AC3E}">
        <p14:creationId xmlns:p14="http://schemas.microsoft.com/office/powerpoint/2010/main" val="33018525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412EF5-92DD-169E-9169-8A411DFC2D7B}"/>
              </a:ext>
            </a:extLst>
          </p:cNvPr>
          <p:cNvSpPr txBox="1"/>
          <p:nvPr/>
        </p:nvSpPr>
        <p:spPr>
          <a:xfrm>
            <a:off x="0" y="20880"/>
            <a:ext cx="90364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1. Информация о крестьянском (фермерском) хозяйстве или индивидуальном предпринимателе – главе крестьянского (фермерского) хозяйства (далее – КФХ или ИП), получившем грант «</a:t>
            </a:r>
            <a:r>
              <a:rPr lang="ru-RU" sz="12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Агростартап</a:t>
            </a:r>
            <a:r>
              <a:rPr lang="ru-RU" sz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A0130224-2F65-09B6-8588-5021B814D4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3433016"/>
              </p:ext>
            </p:extLst>
          </p:nvPr>
        </p:nvGraphicFramePr>
        <p:xfrm>
          <a:off x="143510" y="465453"/>
          <a:ext cx="8856979" cy="6359766"/>
        </p:xfrm>
        <a:graphic>
          <a:graphicData uri="http://schemas.openxmlformats.org/drawingml/2006/table">
            <a:tbl>
              <a:tblPr/>
              <a:tblGrid>
                <a:gridCol w="400357">
                  <a:extLst>
                    <a:ext uri="{9D8B030D-6E8A-4147-A177-3AD203B41FA5}">
                      <a16:colId xmlns:a16="http://schemas.microsoft.com/office/drawing/2014/main" val="1904971429"/>
                    </a:ext>
                  </a:extLst>
                </a:gridCol>
                <a:gridCol w="448355">
                  <a:extLst>
                    <a:ext uri="{9D8B030D-6E8A-4147-A177-3AD203B41FA5}">
                      <a16:colId xmlns:a16="http://schemas.microsoft.com/office/drawing/2014/main" val="1834640514"/>
                    </a:ext>
                  </a:extLst>
                </a:gridCol>
                <a:gridCol w="352359">
                  <a:extLst>
                    <a:ext uri="{9D8B030D-6E8A-4147-A177-3AD203B41FA5}">
                      <a16:colId xmlns:a16="http://schemas.microsoft.com/office/drawing/2014/main" val="4180678884"/>
                    </a:ext>
                  </a:extLst>
                </a:gridCol>
                <a:gridCol w="352359">
                  <a:extLst>
                    <a:ext uri="{9D8B030D-6E8A-4147-A177-3AD203B41FA5}">
                      <a16:colId xmlns:a16="http://schemas.microsoft.com/office/drawing/2014/main" val="2115692090"/>
                    </a:ext>
                  </a:extLst>
                </a:gridCol>
                <a:gridCol w="416168">
                  <a:extLst>
                    <a:ext uri="{9D8B030D-6E8A-4147-A177-3AD203B41FA5}">
                      <a16:colId xmlns:a16="http://schemas.microsoft.com/office/drawing/2014/main" val="3471799516"/>
                    </a:ext>
                  </a:extLst>
                </a:gridCol>
                <a:gridCol w="723353">
                  <a:extLst>
                    <a:ext uri="{9D8B030D-6E8A-4147-A177-3AD203B41FA5}">
                      <a16:colId xmlns:a16="http://schemas.microsoft.com/office/drawing/2014/main" val="4056429761"/>
                    </a:ext>
                  </a:extLst>
                </a:gridCol>
                <a:gridCol w="480541">
                  <a:extLst>
                    <a:ext uri="{9D8B030D-6E8A-4147-A177-3AD203B41FA5}">
                      <a16:colId xmlns:a16="http://schemas.microsoft.com/office/drawing/2014/main" val="2301098943"/>
                    </a:ext>
                  </a:extLst>
                </a:gridCol>
                <a:gridCol w="399792">
                  <a:extLst>
                    <a:ext uri="{9D8B030D-6E8A-4147-A177-3AD203B41FA5}">
                      <a16:colId xmlns:a16="http://schemas.microsoft.com/office/drawing/2014/main" val="955581378"/>
                    </a:ext>
                  </a:extLst>
                </a:gridCol>
                <a:gridCol w="480541">
                  <a:extLst>
                    <a:ext uri="{9D8B030D-6E8A-4147-A177-3AD203B41FA5}">
                      <a16:colId xmlns:a16="http://schemas.microsoft.com/office/drawing/2014/main" val="2645548902"/>
                    </a:ext>
                  </a:extLst>
                </a:gridCol>
                <a:gridCol w="560161">
                  <a:extLst>
                    <a:ext uri="{9D8B030D-6E8A-4147-A177-3AD203B41FA5}">
                      <a16:colId xmlns:a16="http://schemas.microsoft.com/office/drawing/2014/main" val="142883708"/>
                    </a:ext>
                  </a:extLst>
                </a:gridCol>
                <a:gridCol w="560161">
                  <a:extLst>
                    <a:ext uri="{9D8B030D-6E8A-4147-A177-3AD203B41FA5}">
                      <a16:colId xmlns:a16="http://schemas.microsoft.com/office/drawing/2014/main" val="2668804557"/>
                    </a:ext>
                  </a:extLst>
                </a:gridCol>
                <a:gridCol w="560726">
                  <a:extLst>
                    <a:ext uri="{9D8B030D-6E8A-4147-A177-3AD203B41FA5}">
                      <a16:colId xmlns:a16="http://schemas.microsoft.com/office/drawing/2014/main" val="667786060"/>
                    </a:ext>
                  </a:extLst>
                </a:gridCol>
                <a:gridCol w="400357">
                  <a:extLst>
                    <a:ext uri="{9D8B030D-6E8A-4147-A177-3AD203B41FA5}">
                      <a16:colId xmlns:a16="http://schemas.microsoft.com/office/drawing/2014/main" val="3877938150"/>
                    </a:ext>
                  </a:extLst>
                </a:gridCol>
                <a:gridCol w="400357">
                  <a:extLst>
                    <a:ext uri="{9D8B030D-6E8A-4147-A177-3AD203B41FA5}">
                      <a16:colId xmlns:a16="http://schemas.microsoft.com/office/drawing/2014/main" val="32041955"/>
                    </a:ext>
                  </a:extLst>
                </a:gridCol>
                <a:gridCol w="480541">
                  <a:extLst>
                    <a:ext uri="{9D8B030D-6E8A-4147-A177-3AD203B41FA5}">
                      <a16:colId xmlns:a16="http://schemas.microsoft.com/office/drawing/2014/main" val="556636774"/>
                    </a:ext>
                  </a:extLst>
                </a:gridCol>
                <a:gridCol w="399792">
                  <a:extLst>
                    <a:ext uri="{9D8B030D-6E8A-4147-A177-3AD203B41FA5}">
                      <a16:colId xmlns:a16="http://schemas.microsoft.com/office/drawing/2014/main" val="3075221481"/>
                    </a:ext>
                  </a:extLst>
                </a:gridCol>
                <a:gridCol w="480541">
                  <a:extLst>
                    <a:ext uri="{9D8B030D-6E8A-4147-A177-3AD203B41FA5}">
                      <a16:colId xmlns:a16="http://schemas.microsoft.com/office/drawing/2014/main" val="1761695546"/>
                    </a:ext>
                  </a:extLst>
                </a:gridCol>
                <a:gridCol w="480541">
                  <a:extLst>
                    <a:ext uri="{9D8B030D-6E8A-4147-A177-3AD203B41FA5}">
                      <a16:colId xmlns:a16="http://schemas.microsoft.com/office/drawing/2014/main" val="369223507"/>
                    </a:ext>
                  </a:extLst>
                </a:gridCol>
                <a:gridCol w="479977">
                  <a:extLst>
                    <a:ext uri="{9D8B030D-6E8A-4147-A177-3AD203B41FA5}">
                      <a16:colId xmlns:a16="http://schemas.microsoft.com/office/drawing/2014/main" val="1270406074"/>
                    </a:ext>
                  </a:extLst>
                </a:gridCol>
              </a:tblGrid>
              <a:tr h="1353188"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На-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име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-но-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ние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КФХ, ИП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Фа-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ми-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лия, имя,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отчест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-во (после-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днее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- при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нали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-чии) главы КФХ, ИП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Пол полу-</a:t>
                      </a:r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ча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-теля гран-та </a:t>
                      </a:r>
                      <a:endParaRPr lang="ru-RU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полу-</a:t>
                      </a:r>
                      <a:r>
                        <a:rPr lang="ru-RU" sz="12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чения</a:t>
                      </a:r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гран-та </a:t>
                      </a:r>
                      <a:endParaRPr lang="ru-RU" sz="12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Иден-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ти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фика-цион-ный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номер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нало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-го-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пла-тель-щика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(далее - ИНН)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Основной 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государ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--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ственный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регистра-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ционный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номер/основ-ной 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государ-ственный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регистра-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ционный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номер 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индиви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-дуального 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предприни-мателя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(далее 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соответ-ственно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- ОГРН, ОГРНИП) </a:t>
                      </a:r>
                      <a:endParaRPr lang="ru-RU" sz="12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рожде-ния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главы КФХ, ИП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Дата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реги-стра-ции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нало-говом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органе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Обра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зова-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ние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полу-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ченное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главой КФХ, ИП (при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нали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-чии данных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сведе-ний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Адрес регистра-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ции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по месту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жительст-ва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контакт-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ный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телефон, адрес электрон-ной почты (послед-нее - при наличии) главы КФХ, ИП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Наиме-</a:t>
                      </a:r>
                      <a:r>
                        <a:rPr lang="ru-RU" sz="12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нование</a:t>
                      </a:r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муници-пального</a:t>
                      </a:r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образова-ния</a:t>
                      </a:r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на </a:t>
                      </a:r>
                      <a:r>
                        <a:rPr lang="ru-RU" sz="12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террито-рии</a:t>
                      </a:r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которого </a:t>
                      </a:r>
                      <a:r>
                        <a:rPr lang="ru-RU" sz="12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зареги</a:t>
                      </a:r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2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стриро</a:t>
                      </a:r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-ваны КФХ, ИП </a:t>
                      </a:r>
                      <a:endParaRPr lang="ru-RU" sz="12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Код по </a:t>
                      </a:r>
                      <a:r>
                        <a:rPr lang="ru-RU" sz="12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2"/>
                        </a:rPr>
                        <a:t>ОКТМО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населен-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ного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пункта, на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терри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-тории которого находит-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ся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КФХ, ИП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Численность членов КФХ (включая главу), человек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Код вида 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эконо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мичес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-кой деятель-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ности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по </a:t>
                      </a:r>
                      <a:r>
                        <a:rPr lang="ru-RU" sz="12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"/>
                        </a:rPr>
                        <a:t>ОКВЭД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на который получен грант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Сумма полученного гранта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Сведе-ния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 воз-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врате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средств гранта (во-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зврат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 полном 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объе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-ме/час-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тич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ный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возврат) </a:t>
                      </a:r>
                      <a:endParaRPr lang="ru-RU" sz="12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5014878"/>
                  </a:ext>
                </a:extLst>
              </a:tr>
              <a:tr h="7373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 них чле-нов семьи главы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(графа </a:t>
                      </a:r>
                      <a:r>
                        <a:rPr lang="ru-RU" sz="120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4" action="ppaction://hlinkfile"/>
                        </a:rPr>
                        <a:t>16</a:t>
                      </a: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= графа1</a:t>
                      </a:r>
                      <a:r>
                        <a:rPr lang="ru-RU" sz="120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5" action="ppaction://hlinkfile"/>
                        </a:rPr>
                        <a:t>7</a:t>
                      </a: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ru-RU" sz="120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6" action="ppaction://hlinkfile"/>
                        </a:rPr>
                        <a:t>графа 1</a:t>
                      </a: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8)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числе за счет средств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4550331"/>
                  </a:ext>
                </a:extLst>
              </a:tr>
              <a:tr h="21344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феде-раль-ного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бюд-жета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бюд-жета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субъек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-та Россий-</a:t>
                      </a:r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ской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Федера-</a:t>
                      </a:r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ции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9729473"/>
                  </a:ext>
                </a:extLst>
              </a:tr>
              <a:tr h="161233"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4897266"/>
                  </a:ext>
                </a:extLst>
              </a:tr>
              <a:tr h="1747617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ИП Иванов</a:t>
                      </a:r>
                    </a:p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Иван Иванович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Иванов</a:t>
                      </a:r>
                    </a:p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Иван Иванович</a:t>
                      </a:r>
                    </a:p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ж</a:t>
                      </a:r>
                    </a:p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или</a:t>
                      </a:r>
                    </a:p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4345 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3194350000 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1990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05.02.2022 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высшее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612601, Киров </a:t>
                      </a: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обль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Санчурс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МО, </a:t>
                      </a: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д.Мир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89127150914, nika15@bk.ru</a:t>
                      </a:r>
                    </a:p>
                    <a:p>
                      <a:pPr algn="ctr"/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Санчурский муниципальный округ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330222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01.11 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3000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2900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если был возврат гранта</a:t>
                      </a:r>
                      <a:endParaRPr lang="ru-RU" sz="1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77919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5103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332656"/>
            <a:ext cx="7920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122" name="Picture 2" descr="https://www.ruspitomniki.ru/img/work/article/a_2007_114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836712"/>
            <a:ext cx="7272808" cy="54366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34A756EB-7747-A537-9074-FAF9DF1DE9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3317562"/>
              </p:ext>
            </p:extLst>
          </p:nvPr>
        </p:nvGraphicFramePr>
        <p:xfrm>
          <a:off x="53752" y="496672"/>
          <a:ext cx="9036496" cy="6361328"/>
        </p:xfrm>
        <a:graphic>
          <a:graphicData uri="http://schemas.openxmlformats.org/drawingml/2006/table">
            <a:tbl>
              <a:tblPr/>
              <a:tblGrid>
                <a:gridCol w="382432">
                  <a:extLst>
                    <a:ext uri="{9D8B030D-6E8A-4147-A177-3AD203B41FA5}">
                      <a16:colId xmlns:a16="http://schemas.microsoft.com/office/drawing/2014/main" val="2500723971"/>
                    </a:ext>
                  </a:extLst>
                </a:gridCol>
                <a:gridCol w="307456">
                  <a:extLst>
                    <a:ext uri="{9D8B030D-6E8A-4147-A177-3AD203B41FA5}">
                      <a16:colId xmlns:a16="http://schemas.microsoft.com/office/drawing/2014/main" val="907391391"/>
                    </a:ext>
                  </a:extLst>
                </a:gridCol>
                <a:gridCol w="382431">
                  <a:extLst>
                    <a:ext uri="{9D8B030D-6E8A-4147-A177-3AD203B41FA5}">
                      <a16:colId xmlns:a16="http://schemas.microsoft.com/office/drawing/2014/main" val="2165814481"/>
                    </a:ext>
                  </a:extLst>
                </a:gridCol>
                <a:gridCol w="307456">
                  <a:extLst>
                    <a:ext uri="{9D8B030D-6E8A-4147-A177-3AD203B41FA5}">
                      <a16:colId xmlns:a16="http://schemas.microsoft.com/office/drawing/2014/main" val="3850107809"/>
                    </a:ext>
                  </a:extLst>
                </a:gridCol>
                <a:gridCol w="382431">
                  <a:extLst>
                    <a:ext uri="{9D8B030D-6E8A-4147-A177-3AD203B41FA5}">
                      <a16:colId xmlns:a16="http://schemas.microsoft.com/office/drawing/2014/main" val="3851001080"/>
                    </a:ext>
                  </a:extLst>
                </a:gridCol>
                <a:gridCol w="458486">
                  <a:extLst>
                    <a:ext uri="{9D8B030D-6E8A-4147-A177-3AD203B41FA5}">
                      <a16:colId xmlns:a16="http://schemas.microsoft.com/office/drawing/2014/main" val="662939606"/>
                    </a:ext>
                  </a:extLst>
                </a:gridCol>
                <a:gridCol w="382431">
                  <a:extLst>
                    <a:ext uri="{9D8B030D-6E8A-4147-A177-3AD203B41FA5}">
                      <a16:colId xmlns:a16="http://schemas.microsoft.com/office/drawing/2014/main" val="1827123498"/>
                    </a:ext>
                  </a:extLst>
                </a:gridCol>
                <a:gridCol w="382431">
                  <a:extLst>
                    <a:ext uri="{9D8B030D-6E8A-4147-A177-3AD203B41FA5}">
                      <a16:colId xmlns:a16="http://schemas.microsoft.com/office/drawing/2014/main" val="1020041762"/>
                    </a:ext>
                  </a:extLst>
                </a:gridCol>
                <a:gridCol w="307456">
                  <a:extLst>
                    <a:ext uri="{9D8B030D-6E8A-4147-A177-3AD203B41FA5}">
                      <a16:colId xmlns:a16="http://schemas.microsoft.com/office/drawing/2014/main" val="2293378653"/>
                    </a:ext>
                  </a:extLst>
                </a:gridCol>
                <a:gridCol w="382431">
                  <a:extLst>
                    <a:ext uri="{9D8B030D-6E8A-4147-A177-3AD203B41FA5}">
                      <a16:colId xmlns:a16="http://schemas.microsoft.com/office/drawing/2014/main" val="885766430"/>
                    </a:ext>
                  </a:extLst>
                </a:gridCol>
                <a:gridCol w="382431">
                  <a:extLst>
                    <a:ext uri="{9D8B030D-6E8A-4147-A177-3AD203B41FA5}">
                      <a16:colId xmlns:a16="http://schemas.microsoft.com/office/drawing/2014/main" val="2108630447"/>
                    </a:ext>
                  </a:extLst>
                </a:gridCol>
                <a:gridCol w="535080">
                  <a:extLst>
                    <a:ext uri="{9D8B030D-6E8A-4147-A177-3AD203B41FA5}">
                      <a16:colId xmlns:a16="http://schemas.microsoft.com/office/drawing/2014/main" val="181216483"/>
                    </a:ext>
                  </a:extLst>
                </a:gridCol>
                <a:gridCol w="535621">
                  <a:extLst>
                    <a:ext uri="{9D8B030D-6E8A-4147-A177-3AD203B41FA5}">
                      <a16:colId xmlns:a16="http://schemas.microsoft.com/office/drawing/2014/main" val="1252887280"/>
                    </a:ext>
                  </a:extLst>
                </a:gridCol>
                <a:gridCol w="535621">
                  <a:extLst>
                    <a:ext uri="{9D8B030D-6E8A-4147-A177-3AD203B41FA5}">
                      <a16:colId xmlns:a16="http://schemas.microsoft.com/office/drawing/2014/main" val="2072744870"/>
                    </a:ext>
                  </a:extLst>
                </a:gridCol>
                <a:gridCol w="459025">
                  <a:extLst>
                    <a:ext uri="{9D8B030D-6E8A-4147-A177-3AD203B41FA5}">
                      <a16:colId xmlns:a16="http://schemas.microsoft.com/office/drawing/2014/main" val="2838380605"/>
                    </a:ext>
                  </a:extLst>
                </a:gridCol>
                <a:gridCol w="459025">
                  <a:extLst>
                    <a:ext uri="{9D8B030D-6E8A-4147-A177-3AD203B41FA5}">
                      <a16:colId xmlns:a16="http://schemas.microsoft.com/office/drawing/2014/main" val="2494170939"/>
                    </a:ext>
                  </a:extLst>
                </a:gridCol>
                <a:gridCol w="458486">
                  <a:extLst>
                    <a:ext uri="{9D8B030D-6E8A-4147-A177-3AD203B41FA5}">
                      <a16:colId xmlns:a16="http://schemas.microsoft.com/office/drawing/2014/main" val="2599891292"/>
                    </a:ext>
                  </a:extLst>
                </a:gridCol>
                <a:gridCol w="307456">
                  <a:extLst>
                    <a:ext uri="{9D8B030D-6E8A-4147-A177-3AD203B41FA5}">
                      <a16:colId xmlns:a16="http://schemas.microsoft.com/office/drawing/2014/main" val="2296657473"/>
                    </a:ext>
                  </a:extLst>
                </a:gridCol>
                <a:gridCol w="458486">
                  <a:extLst>
                    <a:ext uri="{9D8B030D-6E8A-4147-A177-3AD203B41FA5}">
                      <a16:colId xmlns:a16="http://schemas.microsoft.com/office/drawing/2014/main" val="594407102"/>
                    </a:ext>
                  </a:extLst>
                </a:gridCol>
                <a:gridCol w="307456">
                  <a:extLst>
                    <a:ext uri="{9D8B030D-6E8A-4147-A177-3AD203B41FA5}">
                      <a16:colId xmlns:a16="http://schemas.microsoft.com/office/drawing/2014/main" val="1628156732"/>
                    </a:ext>
                  </a:extLst>
                </a:gridCol>
                <a:gridCol w="307456">
                  <a:extLst>
                    <a:ext uri="{9D8B030D-6E8A-4147-A177-3AD203B41FA5}">
                      <a16:colId xmlns:a16="http://schemas.microsoft.com/office/drawing/2014/main" val="91565528"/>
                    </a:ext>
                  </a:extLst>
                </a:gridCol>
                <a:gridCol w="307456">
                  <a:extLst>
                    <a:ext uri="{9D8B030D-6E8A-4147-A177-3AD203B41FA5}">
                      <a16:colId xmlns:a16="http://schemas.microsoft.com/office/drawing/2014/main" val="3494138085"/>
                    </a:ext>
                  </a:extLst>
                </a:gridCol>
                <a:gridCol w="307456">
                  <a:extLst>
                    <a:ext uri="{9D8B030D-6E8A-4147-A177-3AD203B41FA5}">
                      <a16:colId xmlns:a16="http://schemas.microsoft.com/office/drawing/2014/main" val="4280004156"/>
                    </a:ext>
                  </a:extLst>
                </a:gridCol>
              </a:tblGrid>
              <a:tr h="586454">
                <a:tc rowSpan="4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име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-но-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ние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КФХ, ИП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Фа-ми-лия, имя, от-чес-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тво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по-след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нее - при на-ли-чии)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гла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-вы КФХ, ИП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ОГРН КФХ/ОГРНИП</a:t>
                      </a:r>
                      <a:endParaRPr lang="ru-RU" sz="11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по-лу-че-ния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гран-та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име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-нов-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ание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-ци-</a:t>
                      </a:r>
                      <a:endParaRPr lang="ru-RU" sz="1100" dirty="0">
                        <a:effectLst/>
                        <a:highlight>
                          <a:srgbClr val="FF00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паль-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ного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обра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-зова-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ния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на тер-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рито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рии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кото-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рого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заре-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гист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-ри-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рова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ны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КФХ, ИП</a:t>
                      </a:r>
                      <a:endParaRPr lang="ru-RU" sz="1100" dirty="0">
                        <a:effectLst/>
                        <a:highlight>
                          <a:srgbClr val="FF00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Сведе-ния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возвра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-те средств гранта (возврат в полном объеме/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частич-ный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возврат)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Стоимость проекта создания и (или) развития хозяйства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1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Использовано средств гранта (с учетом средств получателя гранта) в соответствии с планом расходов </a:t>
                      </a:r>
                      <a:r>
                        <a:rPr lang="ru-RU" sz="11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7114279"/>
                  </a:ext>
                </a:extLst>
              </a:tr>
              <a:tr h="2647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(графа 7 = </a:t>
                      </a:r>
                      <a:r>
                        <a:rPr lang="ru-RU" sz="11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2" action="ppaction://hlinkfile"/>
                        </a:rPr>
                        <a:t>графа 8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ru-RU" sz="11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" action="ppaction://hlinkfile"/>
                        </a:rPr>
                        <a:t>графа 9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числе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обре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тение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зе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-мель-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ных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учас-тков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раз-ра-бот-ка про-ект-ной до-ку-ме-нта-ции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приоб-ретение, строи-тельство, ремонт, модерни-зация и (или) пере-устрой-ство произ-вод-ствен-ных и склад-ских зданий, поме-щений, при-строек и соору-жений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подклю-чение произ-водст-венных и склад-ских зданий, поме-щений, при-строек и (или) соору-жений к электри-ческим, водо-, газо- и тепло-провод-ным сетям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обре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тение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сель-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ско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хозяй-ствен-ных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жи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-вот-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ных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пти-цы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рыбо-поса-доч-ного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тери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-ала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обрете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ние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тары, обору-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дова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ния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сель-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ско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хозяй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ствен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-ной тех-ники и авто-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биль-ного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тран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-спорта, желе-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зно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дорож-ных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соста-вов</a:t>
                      </a:r>
                      <a:endParaRPr lang="ru-RU" sz="11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внесение средств в неделимый фонд сельско-хозяйствен-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ного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потре-бительского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кооператива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приоб-ретение поса-дочного мате-риала для заклад-ки много-летних наса-ждений, в том числе вино-град-ных и земля-ники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погашение основного долга по кредитам и займам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при-об-ре-те-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ние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сре-дств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тран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-спор-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тных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сне-го-ход-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ных</a:t>
                      </a:r>
                      <a:endParaRPr lang="ru-RU" sz="11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до-став-ка и </a:t>
                      </a:r>
                      <a:r>
                        <a:rPr lang="ru-RU" sz="11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мон-таж</a:t>
                      </a:r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обо-</a:t>
                      </a:r>
                      <a:r>
                        <a:rPr lang="ru-RU" sz="11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</a:t>
                      </a:r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до-</a:t>
                      </a:r>
                      <a:r>
                        <a:rPr lang="ru-RU" sz="11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</a:t>
                      </a:r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ния</a:t>
                      </a:r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тех-ни-</a:t>
                      </a:r>
                      <a:r>
                        <a:rPr lang="ru-RU" sz="11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ки</a:t>
                      </a:r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и </a:t>
                      </a:r>
                      <a:r>
                        <a:rPr lang="ru-RU" sz="11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тран</a:t>
                      </a:r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-спор-та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2791764"/>
                  </a:ext>
                </a:extLst>
              </a:tr>
              <a:tr h="17694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сум-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гран-та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средства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получа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-теля гранта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2156814"/>
                  </a:ext>
                </a:extLst>
              </a:tr>
              <a:tr h="25594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все-го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чис-ле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за-ем-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ные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СПоК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адрес в пределах места нахождения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сум-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зай-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-да-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тель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(банк/СКПК)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сум-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7582634"/>
                  </a:ext>
                </a:extLst>
              </a:tr>
              <a:tr h="220857"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2506636"/>
                  </a:ext>
                </a:extLst>
              </a:tr>
              <a:tr h="250105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ИП Иванов</a:t>
                      </a:r>
                    </a:p>
                    <a:p>
                      <a:pPr algn="ctr"/>
                      <a:endParaRPr lang="ru-RU" sz="10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Иванов</a:t>
                      </a:r>
                      <a:endParaRPr lang="ru-RU" sz="10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3332</a:t>
                      </a:r>
                      <a:endParaRPr lang="ru-RU" sz="10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2022</a:t>
                      </a:r>
                      <a:endParaRPr lang="ru-RU" sz="10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МО или МР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FFFF00"/>
                        </a:highlight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0</a:t>
                      </a:r>
                      <a:endParaRPr lang="ru-RU" sz="10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3300</a:t>
                      </a:r>
                      <a:endParaRPr lang="ru-RU" sz="10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3000</a:t>
                      </a:r>
                      <a:endParaRPr lang="ru-RU" sz="10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300</a:t>
                      </a:r>
                      <a:endParaRPr lang="ru-RU" sz="10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0</a:t>
                      </a:r>
                      <a:endParaRPr lang="ru-RU" sz="10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0</a:t>
                      </a:r>
                      <a:endParaRPr lang="ru-RU" sz="10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3300</a:t>
                      </a: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605326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7C4A8D5-98BA-3F26-D5A6-8CDD774EC8D3}"/>
              </a:ext>
            </a:extLst>
          </p:cNvPr>
          <p:cNvSpPr txBox="1"/>
          <p:nvPr/>
        </p:nvSpPr>
        <p:spPr>
          <a:xfrm>
            <a:off x="0" y="19201"/>
            <a:ext cx="90364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Раздел 2. Сведения о расходах средств гранта "</a:t>
            </a:r>
            <a:r>
              <a:rPr lang="ru-RU" sz="1200" dirty="0" err="1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Агростартап</a:t>
            </a:r>
            <a:r>
              <a:rPr lang="ru-RU" sz="1200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", полученных КФХ и ИП, реализующими проекты создания и (или) развития хозяйства</a:t>
            </a:r>
            <a:endParaRPr lang="ru-RU" sz="1200" dirty="0">
              <a:solidFill>
                <a:srgbClr val="FF0066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7113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92FBA7-07F2-79D7-B784-5C87F20234CE}"/>
              </a:ext>
            </a:extLst>
          </p:cNvPr>
          <p:cNvSpPr txBox="1"/>
          <p:nvPr/>
        </p:nvSpPr>
        <p:spPr>
          <a:xfrm>
            <a:off x="0" y="25152"/>
            <a:ext cx="9144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3. Сведения о приобретении имущества КФХ и ИП, получившими грант "</a:t>
            </a:r>
            <a:r>
              <a:rPr lang="ru-RU" sz="12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Агростартап</a:t>
            </a:r>
            <a:r>
              <a:rPr lang="ru-RU" sz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CF6F76F7-C2C4-8ECB-B560-613A9A12F4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6320305"/>
              </p:ext>
            </p:extLst>
          </p:nvPr>
        </p:nvGraphicFramePr>
        <p:xfrm>
          <a:off x="107504" y="404665"/>
          <a:ext cx="8928992" cy="5188091"/>
        </p:xfrm>
        <a:graphic>
          <a:graphicData uri="http://schemas.openxmlformats.org/drawingml/2006/table">
            <a:tbl>
              <a:tblPr/>
              <a:tblGrid>
                <a:gridCol w="391531">
                  <a:extLst>
                    <a:ext uri="{9D8B030D-6E8A-4147-A177-3AD203B41FA5}">
                      <a16:colId xmlns:a16="http://schemas.microsoft.com/office/drawing/2014/main" val="1761059756"/>
                    </a:ext>
                  </a:extLst>
                </a:gridCol>
                <a:gridCol w="391531">
                  <a:extLst>
                    <a:ext uri="{9D8B030D-6E8A-4147-A177-3AD203B41FA5}">
                      <a16:colId xmlns:a16="http://schemas.microsoft.com/office/drawing/2014/main" val="1001982711"/>
                    </a:ext>
                  </a:extLst>
                </a:gridCol>
                <a:gridCol w="391531">
                  <a:extLst>
                    <a:ext uri="{9D8B030D-6E8A-4147-A177-3AD203B41FA5}">
                      <a16:colId xmlns:a16="http://schemas.microsoft.com/office/drawing/2014/main" val="2764604163"/>
                    </a:ext>
                  </a:extLst>
                </a:gridCol>
                <a:gridCol w="391531">
                  <a:extLst>
                    <a:ext uri="{9D8B030D-6E8A-4147-A177-3AD203B41FA5}">
                      <a16:colId xmlns:a16="http://schemas.microsoft.com/office/drawing/2014/main" val="3845405296"/>
                    </a:ext>
                  </a:extLst>
                </a:gridCol>
                <a:gridCol w="390977">
                  <a:extLst>
                    <a:ext uri="{9D8B030D-6E8A-4147-A177-3AD203B41FA5}">
                      <a16:colId xmlns:a16="http://schemas.microsoft.com/office/drawing/2014/main" val="2116233351"/>
                    </a:ext>
                  </a:extLst>
                </a:gridCol>
                <a:gridCol w="469946">
                  <a:extLst>
                    <a:ext uri="{9D8B030D-6E8A-4147-A177-3AD203B41FA5}">
                      <a16:colId xmlns:a16="http://schemas.microsoft.com/office/drawing/2014/main" val="3856312964"/>
                    </a:ext>
                  </a:extLst>
                </a:gridCol>
                <a:gridCol w="391531">
                  <a:extLst>
                    <a:ext uri="{9D8B030D-6E8A-4147-A177-3AD203B41FA5}">
                      <a16:colId xmlns:a16="http://schemas.microsoft.com/office/drawing/2014/main" val="3987629379"/>
                    </a:ext>
                  </a:extLst>
                </a:gridCol>
                <a:gridCol w="314770">
                  <a:extLst>
                    <a:ext uri="{9D8B030D-6E8A-4147-A177-3AD203B41FA5}">
                      <a16:colId xmlns:a16="http://schemas.microsoft.com/office/drawing/2014/main" val="181685652"/>
                    </a:ext>
                  </a:extLst>
                </a:gridCol>
                <a:gridCol w="314770">
                  <a:extLst>
                    <a:ext uri="{9D8B030D-6E8A-4147-A177-3AD203B41FA5}">
                      <a16:colId xmlns:a16="http://schemas.microsoft.com/office/drawing/2014/main" val="652394862"/>
                    </a:ext>
                  </a:extLst>
                </a:gridCol>
                <a:gridCol w="390977">
                  <a:extLst>
                    <a:ext uri="{9D8B030D-6E8A-4147-A177-3AD203B41FA5}">
                      <a16:colId xmlns:a16="http://schemas.microsoft.com/office/drawing/2014/main" val="3276416852"/>
                    </a:ext>
                  </a:extLst>
                </a:gridCol>
                <a:gridCol w="390977">
                  <a:extLst>
                    <a:ext uri="{9D8B030D-6E8A-4147-A177-3AD203B41FA5}">
                      <a16:colId xmlns:a16="http://schemas.microsoft.com/office/drawing/2014/main" val="3355142146"/>
                    </a:ext>
                  </a:extLst>
                </a:gridCol>
                <a:gridCol w="391531">
                  <a:extLst>
                    <a:ext uri="{9D8B030D-6E8A-4147-A177-3AD203B41FA5}">
                      <a16:colId xmlns:a16="http://schemas.microsoft.com/office/drawing/2014/main" val="2989658600"/>
                    </a:ext>
                  </a:extLst>
                </a:gridCol>
                <a:gridCol w="469394">
                  <a:extLst>
                    <a:ext uri="{9D8B030D-6E8A-4147-A177-3AD203B41FA5}">
                      <a16:colId xmlns:a16="http://schemas.microsoft.com/office/drawing/2014/main" val="786275244"/>
                    </a:ext>
                  </a:extLst>
                </a:gridCol>
                <a:gridCol w="391531">
                  <a:extLst>
                    <a:ext uri="{9D8B030D-6E8A-4147-A177-3AD203B41FA5}">
                      <a16:colId xmlns:a16="http://schemas.microsoft.com/office/drawing/2014/main" val="3873761324"/>
                    </a:ext>
                  </a:extLst>
                </a:gridCol>
                <a:gridCol w="391531">
                  <a:extLst>
                    <a:ext uri="{9D8B030D-6E8A-4147-A177-3AD203B41FA5}">
                      <a16:colId xmlns:a16="http://schemas.microsoft.com/office/drawing/2014/main" val="1423814305"/>
                    </a:ext>
                  </a:extLst>
                </a:gridCol>
                <a:gridCol w="390977">
                  <a:extLst>
                    <a:ext uri="{9D8B030D-6E8A-4147-A177-3AD203B41FA5}">
                      <a16:colId xmlns:a16="http://schemas.microsoft.com/office/drawing/2014/main" val="1589631259"/>
                    </a:ext>
                  </a:extLst>
                </a:gridCol>
                <a:gridCol w="314770">
                  <a:extLst>
                    <a:ext uri="{9D8B030D-6E8A-4147-A177-3AD203B41FA5}">
                      <a16:colId xmlns:a16="http://schemas.microsoft.com/office/drawing/2014/main" val="3621246894"/>
                    </a:ext>
                  </a:extLst>
                </a:gridCol>
                <a:gridCol w="391531">
                  <a:extLst>
                    <a:ext uri="{9D8B030D-6E8A-4147-A177-3AD203B41FA5}">
                      <a16:colId xmlns:a16="http://schemas.microsoft.com/office/drawing/2014/main" val="2478563640"/>
                    </a:ext>
                  </a:extLst>
                </a:gridCol>
                <a:gridCol w="391531">
                  <a:extLst>
                    <a:ext uri="{9D8B030D-6E8A-4147-A177-3AD203B41FA5}">
                      <a16:colId xmlns:a16="http://schemas.microsoft.com/office/drawing/2014/main" val="1687536493"/>
                    </a:ext>
                  </a:extLst>
                </a:gridCol>
                <a:gridCol w="548365">
                  <a:extLst>
                    <a:ext uri="{9D8B030D-6E8A-4147-A177-3AD203B41FA5}">
                      <a16:colId xmlns:a16="http://schemas.microsoft.com/office/drawing/2014/main" val="2797619591"/>
                    </a:ext>
                  </a:extLst>
                </a:gridCol>
                <a:gridCol w="548365">
                  <a:extLst>
                    <a:ext uri="{9D8B030D-6E8A-4147-A177-3AD203B41FA5}">
                      <a16:colId xmlns:a16="http://schemas.microsoft.com/office/drawing/2014/main" val="2605268292"/>
                    </a:ext>
                  </a:extLst>
                </a:gridCol>
                <a:gridCol w="469394">
                  <a:extLst>
                    <a:ext uri="{9D8B030D-6E8A-4147-A177-3AD203B41FA5}">
                      <a16:colId xmlns:a16="http://schemas.microsoft.com/office/drawing/2014/main" val="3094835411"/>
                    </a:ext>
                  </a:extLst>
                </a:gridCol>
              </a:tblGrid>
              <a:tr h="415573">
                <a:tc rowSpan="4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име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-но-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ва-ние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КФХ, ИП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Фа-ми-лия, имя, от-чес-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тво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по-след-нее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- при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-чии) главы КФХ, ИП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ОГРН КФХ/ОГРНИП </a:t>
                      </a:r>
                      <a:endParaRPr lang="ru-RU" sz="11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полу-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чения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гранта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На-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име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-нова-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ние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-ци-паль-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ного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обра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-зова-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ния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на тер-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рито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рии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кото-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рого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заре-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гист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-ри-</a:t>
                      </a:r>
                      <a:endParaRPr lang="ru-RU" sz="11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ны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КФХ, ИП </a:t>
                      </a:r>
                      <a:endParaRPr lang="ru-RU" sz="11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effectLst/>
                          <a:highlight>
                            <a:srgbClr val="FF00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Сведе-ния</a:t>
                      </a:r>
                      <a:r>
                        <a:rPr lang="ru-RU" sz="1100" dirty="0">
                          <a:effectLst/>
                          <a:highlight>
                            <a:srgbClr val="FF00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 </a:t>
                      </a:r>
                      <a:r>
                        <a:rPr lang="ru-RU" sz="1100" dirty="0" err="1">
                          <a:effectLst/>
                          <a:highlight>
                            <a:srgbClr val="FF00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возвра</a:t>
                      </a:r>
                      <a:r>
                        <a:rPr lang="ru-RU" sz="1100" dirty="0">
                          <a:effectLst/>
                          <a:highlight>
                            <a:srgbClr val="FF00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-те средств гранта (возврат в полном объеме/</a:t>
                      </a:r>
                      <a:r>
                        <a:rPr lang="ru-RU" sz="1100" dirty="0" err="1">
                          <a:effectLst/>
                          <a:highlight>
                            <a:srgbClr val="FF00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частич-ный</a:t>
                      </a:r>
                      <a:r>
                        <a:rPr lang="ru-RU" sz="1100" dirty="0">
                          <a:effectLst/>
                          <a:highlight>
                            <a:srgbClr val="FF00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возврат) </a:t>
                      </a:r>
                      <a:endParaRPr lang="ru-RU" sz="1100" dirty="0">
                        <a:effectLst/>
                        <a:highlight>
                          <a:srgbClr val="FF00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16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Приобретено за счет средств гранта (включая средства получателя гранта) в соответствии с планом расходов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0795993"/>
                  </a:ext>
                </a:extLst>
              </a:tr>
              <a:tr h="5759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-мель сель-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ско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хозяй-ствен-ного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назна-чения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га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техники, оборудования и транспорта, единиц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сельскохозяйственных животных, птицы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рыбо-поса-доч-ного мате-риала, центне-ров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посадоч-ного мате-риала для закладки многолет-них насажде-ний, в том числе виноград-ных и земляники, штук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снего-ходных</a:t>
                      </a:r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средств, единиц 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7838516"/>
                  </a:ext>
                </a:extLst>
              </a:tr>
              <a:tr h="2552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трак-то-ров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ком-бай-нов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ых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-ход-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ных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-шин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спец-авто-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тран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-спор- та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обо-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ния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круп-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ного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рога-того скота, голов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овец и коз, голов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кур-несу-шек, голов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оле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-ней и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-лов, голов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пче-ло-се-мей, штук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иных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6007314"/>
                  </a:ext>
                </a:extLst>
              </a:tr>
              <a:tr h="30619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наи-ме-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(с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ука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-за-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ем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еди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-ни-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цы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ния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ли-чес-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тво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1037050"/>
                  </a:ext>
                </a:extLst>
              </a:tr>
              <a:tr h="201791"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2400335"/>
                  </a:ext>
                </a:extLst>
              </a:tr>
              <a:tr h="228514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ИП Иванов</a:t>
                      </a: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Иванов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3332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2022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МО или МР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33028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49214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1BEF1DA-0092-9301-7EF3-095CE557BD10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4. Сведения о расходах средств сельскохозяйственным потребительским кооперативом (далее – </a:t>
            </a:r>
            <a:r>
              <a:rPr lang="ru-RU" sz="12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СпоК</a:t>
            </a:r>
            <a:r>
              <a:rPr lang="ru-RU" sz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в неделимый фонд которого внесены средства гранта «</a:t>
            </a:r>
            <a:r>
              <a:rPr lang="ru-RU" sz="12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Агростартап</a:t>
            </a:r>
            <a:r>
              <a:rPr lang="ru-RU" sz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2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Во всех столбцах ставим ноль так, как ничего не приобретали в кооперативы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B1A39241-805A-3D6C-94A5-24F864E0C0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2098177"/>
              </p:ext>
            </p:extLst>
          </p:nvPr>
        </p:nvGraphicFramePr>
        <p:xfrm>
          <a:off x="107504" y="708512"/>
          <a:ext cx="8928989" cy="5144478"/>
        </p:xfrm>
        <a:graphic>
          <a:graphicData uri="http://schemas.openxmlformats.org/drawingml/2006/table">
            <a:tbl>
              <a:tblPr/>
              <a:tblGrid>
                <a:gridCol w="384468">
                  <a:extLst>
                    <a:ext uri="{9D8B030D-6E8A-4147-A177-3AD203B41FA5}">
                      <a16:colId xmlns:a16="http://schemas.microsoft.com/office/drawing/2014/main" val="1850226320"/>
                    </a:ext>
                  </a:extLst>
                </a:gridCol>
                <a:gridCol w="309094">
                  <a:extLst>
                    <a:ext uri="{9D8B030D-6E8A-4147-A177-3AD203B41FA5}">
                      <a16:colId xmlns:a16="http://schemas.microsoft.com/office/drawing/2014/main" val="3291375344"/>
                    </a:ext>
                  </a:extLst>
                </a:gridCol>
                <a:gridCol w="442491">
                  <a:extLst>
                    <a:ext uri="{9D8B030D-6E8A-4147-A177-3AD203B41FA5}">
                      <a16:colId xmlns:a16="http://schemas.microsoft.com/office/drawing/2014/main" val="2867071471"/>
                    </a:ext>
                  </a:extLst>
                </a:gridCol>
                <a:gridCol w="479908">
                  <a:extLst>
                    <a:ext uri="{9D8B030D-6E8A-4147-A177-3AD203B41FA5}">
                      <a16:colId xmlns:a16="http://schemas.microsoft.com/office/drawing/2014/main" val="1354780956"/>
                    </a:ext>
                  </a:extLst>
                </a:gridCol>
                <a:gridCol w="461470">
                  <a:extLst>
                    <a:ext uri="{9D8B030D-6E8A-4147-A177-3AD203B41FA5}">
                      <a16:colId xmlns:a16="http://schemas.microsoft.com/office/drawing/2014/main" val="4271859311"/>
                    </a:ext>
                  </a:extLst>
                </a:gridCol>
                <a:gridCol w="460929">
                  <a:extLst>
                    <a:ext uri="{9D8B030D-6E8A-4147-A177-3AD203B41FA5}">
                      <a16:colId xmlns:a16="http://schemas.microsoft.com/office/drawing/2014/main" val="81326584"/>
                    </a:ext>
                  </a:extLst>
                </a:gridCol>
                <a:gridCol w="384468">
                  <a:extLst>
                    <a:ext uri="{9D8B030D-6E8A-4147-A177-3AD203B41FA5}">
                      <a16:colId xmlns:a16="http://schemas.microsoft.com/office/drawing/2014/main" val="1925179868"/>
                    </a:ext>
                  </a:extLst>
                </a:gridCol>
                <a:gridCol w="461470">
                  <a:extLst>
                    <a:ext uri="{9D8B030D-6E8A-4147-A177-3AD203B41FA5}">
                      <a16:colId xmlns:a16="http://schemas.microsoft.com/office/drawing/2014/main" val="1032377736"/>
                    </a:ext>
                  </a:extLst>
                </a:gridCol>
                <a:gridCol w="460929">
                  <a:extLst>
                    <a:ext uri="{9D8B030D-6E8A-4147-A177-3AD203B41FA5}">
                      <a16:colId xmlns:a16="http://schemas.microsoft.com/office/drawing/2014/main" val="2782133895"/>
                    </a:ext>
                  </a:extLst>
                </a:gridCol>
                <a:gridCol w="461470">
                  <a:extLst>
                    <a:ext uri="{9D8B030D-6E8A-4147-A177-3AD203B41FA5}">
                      <a16:colId xmlns:a16="http://schemas.microsoft.com/office/drawing/2014/main" val="2157541519"/>
                    </a:ext>
                  </a:extLst>
                </a:gridCol>
                <a:gridCol w="460929">
                  <a:extLst>
                    <a:ext uri="{9D8B030D-6E8A-4147-A177-3AD203B41FA5}">
                      <a16:colId xmlns:a16="http://schemas.microsoft.com/office/drawing/2014/main" val="2977831921"/>
                    </a:ext>
                  </a:extLst>
                </a:gridCol>
                <a:gridCol w="384468">
                  <a:extLst>
                    <a:ext uri="{9D8B030D-6E8A-4147-A177-3AD203B41FA5}">
                      <a16:colId xmlns:a16="http://schemas.microsoft.com/office/drawing/2014/main" val="4240998829"/>
                    </a:ext>
                  </a:extLst>
                </a:gridCol>
                <a:gridCol w="384468">
                  <a:extLst>
                    <a:ext uri="{9D8B030D-6E8A-4147-A177-3AD203B41FA5}">
                      <a16:colId xmlns:a16="http://schemas.microsoft.com/office/drawing/2014/main" val="1815599166"/>
                    </a:ext>
                  </a:extLst>
                </a:gridCol>
                <a:gridCol w="384468">
                  <a:extLst>
                    <a:ext uri="{9D8B030D-6E8A-4147-A177-3AD203B41FA5}">
                      <a16:colId xmlns:a16="http://schemas.microsoft.com/office/drawing/2014/main" val="4191621469"/>
                    </a:ext>
                  </a:extLst>
                </a:gridCol>
                <a:gridCol w="384468">
                  <a:extLst>
                    <a:ext uri="{9D8B030D-6E8A-4147-A177-3AD203B41FA5}">
                      <a16:colId xmlns:a16="http://schemas.microsoft.com/office/drawing/2014/main" val="1881193471"/>
                    </a:ext>
                  </a:extLst>
                </a:gridCol>
                <a:gridCol w="384468">
                  <a:extLst>
                    <a:ext uri="{9D8B030D-6E8A-4147-A177-3AD203B41FA5}">
                      <a16:colId xmlns:a16="http://schemas.microsoft.com/office/drawing/2014/main" val="2663665359"/>
                    </a:ext>
                  </a:extLst>
                </a:gridCol>
                <a:gridCol w="384468">
                  <a:extLst>
                    <a:ext uri="{9D8B030D-6E8A-4147-A177-3AD203B41FA5}">
                      <a16:colId xmlns:a16="http://schemas.microsoft.com/office/drawing/2014/main" val="2262914995"/>
                    </a:ext>
                  </a:extLst>
                </a:gridCol>
                <a:gridCol w="618185">
                  <a:extLst>
                    <a:ext uri="{9D8B030D-6E8A-4147-A177-3AD203B41FA5}">
                      <a16:colId xmlns:a16="http://schemas.microsoft.com/office/drawing/2014/main" val="4230273887"/>
                    </a:ext>
                  </a:extLst>
                </a:gridCol>
                <a:gridCol w="618185">
                  <a:extLst>
                    <a:ext uri="{9D8B030D-6E8A-4147-A177-3AD203B41FA5}">
                      <a16:colId xmlns:a16="http://schemas.microsoft.com/office/drawing/2014/main" val="3397910131"/>
                    </a:ext>
                  </a:extLst>
                </a:gridCol>
                <a:gridCol w="618185">
                  <a:extLst>
                    <a:ext uri="{9D8B030D-6E8A-4147-A177-3AD203B41FA5}">
                      <a16:colId xmlns:a16="http://schemas.microsoft.com/office/drawing/2014/main" val="3991155629"/>
                    </a:ext>
                  </a:extLst>
                </a:gridCol>
              </a:tblGrid>
              <a:tr h="480030"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Пол-ное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на-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име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-но-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СПоК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ИНН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СПоК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ОГРН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СПоК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нование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-паль-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ного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образо-вания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на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террито-рии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котор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-ого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зарегис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триро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-ваны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СПоК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полу-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чения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гранта "Агро-стар-тап", часть средств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которо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-го в даль-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нейшем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была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направ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-лена в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СПоК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чество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КФХ, ИП внес-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ших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сред-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ства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неде-лимый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фонд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СПоК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Код вида эко-номи-чес-кой дея-тель-ности СПоК по </a:t>
                      </a:r>
                      <a:r>
                        <a:rPr lang="ru-RU" sz="110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2"/>
                        </a:rPr>
                        <a:t>ОКВЭД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Код вида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эконо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мичес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-кой деятель-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ности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СПоК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по </a:t>
                      </a:r>
                      <a:r>
                        <a:rPr lang="ru-RU" sz="11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2"/>
                        </a:rPr>
                        <a:t>ОКВЭД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на который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направ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-лены сред-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ства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гранта "Агро-стартап"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Общий объем средств грантов "Агро-стартап", полу-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ченных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КФХ, ИП, часть которых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направ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-лена в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неде-лимый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фонд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СПоК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Сумма гранта "Агро-стартап", внесен-ная в недели-мый фонд СПоК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Сведе-ния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возвра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-те средств гранта (возврат в полном объеме/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частич-ный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возврат)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9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Использовано средств СПоК в соответствии с планом расходов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2800289"/>
                  </a:ext>
                </a:extLst>
              </a:tr>
              <a:tr h="19315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оборудование для производ-ственных объектов СПоК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оборудование, предназначен-ное для объектов аквакультуры и рыбоводства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приобретение транспорта и сельскохозяй-ственной техники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приобретение средств транспортных снегоходных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доставка и монтаж оборудова-ния, техники и транспорта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3733900"/>
                  </a:ext>
                </a:extLst>
              </a:tr>
              <a:tr h="21811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сто-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имост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-ном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выра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-же-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руб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-лей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нату-раль-ном выра-же-нии, еди-ниц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сто-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имост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-ном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выра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-же-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-блей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нату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раль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-ном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выра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-же-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еди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-ниц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сто-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имост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-ном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выра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же-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-блей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нату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раль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-ном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выра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-же-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еди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-ниц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сто-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имост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-ном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выра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-же-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-блей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нату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раль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-ном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выра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-же-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еди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-ниц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стоимост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-ном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выраже-нии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рублей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6742992"/>
                  </a:ext>
                </a:extLst>
              </a:tr>
              <a:tr h="254978"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7657878"/>
                  </a:ext>
                </a:extLst>
              </a:tr>
              <a:tr h="254978"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6245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2559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C301468-FA50-B5CE-1FDF-FF12DFB8CA68}"/>
              </a:ext>
            </a:extLst>
          </p:cNvPr>
          <p:cNvSpPr txBox="1"/>
          <p:nvPr/>
        </p:nvSpPr>
        <p:spPr>
          <a:xfrm>
            <a:off x="-3" y="27271"/>
            <a:ext cx="90364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5. Сведения о возвратах средств гранта "</a:t>
            </a:r>
            <a:r>
              <a:rPr lang="ru-RU" sz="12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Агростартап</a:t>
            </a:r>
            <a:r>
              <a:rPr lang="ru-RU" sz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", полученных КФХ и ИП на создание и (или) развитие хозяйства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F8B02206-2A15-E300-4D9C-41A8AF38A9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1085499"/>
              </p:ext>
            </p:extLst>
          </p:nvPr>
        </p:nvGraphicFramePr>
        <p:xfrm>
          <a:off x="107504" y="284639"/>
          <a:ext cx="8928989" cy="6454142"/>
        </p:xfrm>
        <a:graphic>
          <a:graphicData uri="http://schemas.openxmlformats.org/drawingml/2006/table">
            <a:tbl>
              <a:tblPr/>
              <a:tblGrid>
                <a:gridCol w="398731">
                  <a:extLst>
                    <a:ext uri="{9D8B030D-6E8A-4147-A177-3AD203B41FA5}">
                      <a16:colId xmlns:a16="http://schemas.microsoft.com/office/drawing/2014/main" val="2877077787"/>
                    </a:ext>
                  </a:extLst>
                </a:gridCol>
                <a:gridCol w="398731">
                  <a:extLst>
                    <a:ext uri="{9D8B030D-6E8A-4147-A177-3AD203B41FA5}">
                      <a16:colId xmlns:a16="http://schemas.microsoft.com/office/drawing/2014/main" val="2194067712"/>
                    </a:ext>
                  </a:extLst>
                </a:gridCol>
                <a:gridCol w="398731">
                  <a:extLst>
                    <a:ext uri="{9D8B030D-6E8A-4147-A177-3AD203B41FA5}">
                      <a16:colId xmlns:a16="http://schemas.microsoft.com/office/drawing/2014/main" val="1621134545"/>
                    </a:ext>
                  </a:extLst>
                </a:gridCol>
                <a:gridCol w="398731">
                  <a:extLst>
                    <a:ext uri="{9D8B030D-6E8A-4147-A177-3AD203B41FA5}">
                      <a16:colId xmlns:a16="http://schemas.microsoft.com/office/drawing/2014/main" val="2223875910"/>
                    </a:ext>
                  </a:extLst>
                </a:gridCol>
                <a:gridCol w="478028">
                  <a:extLst>
                    <a:ext uri="{9D8B030D-6E8A-4147-A177-3AD203B41FA5}">
                      <a16:colId xmlns:a16="http://schemas.microsoft.com/office/drawing/2014/main" val="3724495177"/>
                    </a:ext>
                  </a:extLst>
                </a:gridCol>
                <a:gridCol w="557886">
                  <a:extLst>
                    <a:ext uri="{9D8B030D-6E8A-4147-A177-3AD203B41FA5}">
                      <a16:colId xmlns:a16="http://schemas.microsoft.com/office/drawing/2014/main" val="1813393826"/>
                    </a:ext>
                  </a:extLst>
                </a:gridCol>
                <a:gridCol w="478589">
                  <a:extLst>
                    <a:ext uri="{9D8B030D-6E8A-4147-A177-3AD203B41FA5}">
                      <a16:colId xmlns:a16="http://schemas.microsoft.com/office/drawing/2014/main" val="2656275957"/>
                    </a:ext>
                  </a:extLst>
                </a:gridCol>
                <a:gridCol w="557886">
                  <a:extLst>
                    <a:ext uri="{9D8B030D-6E8A-4147-A177-3AD203B41FA5}">
                      <a16:colId xmlns:a16="http://schemas.microsoft.com/office/drawing/2014/main" val="724845713"/>
                    </a:ext>
                  </a:extLst>
                </a:gridCol>
                <a:gridCol w="398731">
                  <a:extLst>
                    <a:ext uri="{9D8B030D-6E8A-4147-A177-3AD203B41FA5}">
                      <a16:colId xmlns:a16="http://schemas.microsoft.com/office/drawing/2014/main" val="1147624593"/>
                    </a:ext>
                  </a:extLst>
                </a:gridCol>
                <a:gridCol w="398731">
                  <a:extLst>
                    <a:ext uri="{9D8B030D-6E8A-4147-A177-3AD203B41FA5}">
                      <a16:colId xmlns:a16="http://schemas.microsoft.com/office/drawing/2014/main" val="2069266327"/>
                    </a:ext>
                  </a:extLst>
                </a:gridCol>
                <a:gridCol w="398731">
                  <a:extLst>
                    <a:ext uri="{9D8B030D-6E8A-4147-A177-3AD203B41FA5}">
                      <a16:colId xmlns:a16="http://schemas.microsoft.com/office/drawing/2014/main" val="2336349179"/>
                    </a:ext>
                  </a:extLst>
                </a:gridCol>
                <a:gridCol w="398731">
                  <a:extLst>
                    <a:ext uri="{9D8B030D-6E8A-4147-A177-3AD203B41FA5}">
                      <a16:colId xmlns:a16="http://schemas.microsoft.com/office/drawing/2014/main" val="137185995"/>
                    </a:ext>
                  </a:extLst>
                </a:gridCol>
                <a:gridCol w="478028">
                  <a:extLst>
                    <a:ext uri="{9D8B030D-6E8A-4147-A177-3AD203B41FA5}">
                      <a16:colId xmlns:a16="http://schemas.microsoft.com/office/drawing/2014/main" val="793826690"/>
                    </a:ext>
                  </a:extLst>
                </a:gridCol>
                <a:gridCol w="398731">
                  <a:extLst>
                    <a:ext uri="{9D8B030D-6E8A-4147-A177-3AD203B41FA5}">
                      <a16:colId xmlns:a16="http://schemas.microsoft.com/office/drawing/2014/main" val="269821545"/>
                    </a:ext>
                  </a:extLst>
                </a:gridCol>
                <a:gridCol w="478028">
                  <a:extLst>
                    <a:ext uri="{9D8B030D-6E8A-4147-A177-3AD203B41FA5}">
                      <a16:colId xmlns:a16="http://schemas.microsoft.com/office/drawing/2014/main" val="1369129444"/>
                    </a:ext>
                  </a:extLst>
                </a:gridCol>
                <a:gridCol w="478028">
                  <a:extLst>
                    <a:ext uri="{9D8B030D-6E8A-4147-A177-3AD203B41FA5}">
                      <a16:colId xmlns:a16="http://schemas.microsoft.com/office/drawing/2014/main" val="3415785505"/>
                    </a:ext>
                  </a:extLst>
                </a:gridCol>
                <a:gridCol w="478589">
                  <a:extLst>
                    <a:ext uri="{9D8B030D-6E8A-4147-A177-3AD203B41FA5}">
                      <a16:colId xmlns:a16="http://schemas.microsoft.com/office/drawing/2014/main" val="2780643402"/>
                    </a:ext>
                  </a:extLst>
                </a:gridCol>
                <a:gridCol w="398731">
                  <a:extLst>
                    <a:ext uri="{9D8B030D-6E8A-4147-A177-3AD203B41FA5}">
                      <a16:colId xmlns:a16="http://schemas.microsoft.com/office/drawing/2014/main" val="2519449098"/>
                    </a:ext>
                  </a:extLst>
                </a:gridCol>
                <a:gridCol w="478589">
                  <a:extLst>
                    <a:ext uri="{9D8B030D-6E8A-4147-A177-3AD203B41FA5}">
                      <a16:colId xmlns:a16="http://schemas.microsoft.com/office/drawing/2014/main" val="792413604"/>
                    </a:ext>
                  </a:extLst>
                </a:gridCol>
                <a:gridCol w="478028">
                  <a:extLst>
                    <a:ext uri="{9D8B030D-6E8A-4147-A177-3AD203B41FA5}">
                      <a16:colId xmlns:a16="http://schemas.microsoft.com/office/drawing/2014/main" val="2614400000"/>
                    </a:ext>
                  </a:extLst>
                </a:gridCol>
              </a:tblGrid>
              <a:tr h="1276179"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име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-но-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КФХ, ИП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Фа-ми-лия, имя, от-чес-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тво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(последнее - при наличии) главы КФХ, ИП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ОГРН КФХ/ ОГРНИП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полу-че-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ния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гранта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Наиме-нование муници-паль-ного обра-зова-ния, на терри-тории кото-рого заре-гистри-рова-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ны КФХ, ИП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Сведения о возврате средств гранта (возврат в полном объеме/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частич-ный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возврат)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Причи-на возвра-та средств (по личным обстоя-тель-ствам/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выявле-но нару-шение)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Виды выявлен-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ного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наруше-ния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нецеле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-вое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использо-вание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несоблю-дение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правил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предоста-вления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и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исполь-зования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гранта, иное)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Сумма полученного гранта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Объем средств гранта, подлежащих возврату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Объем возвращенных средств гранта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Объем средств, подлежащий возврату по состоянию на отчетную дату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430474"/>
                  </a:ext>
                </a:extLst>
              </a:tr>
              <a:tr h="10501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(графа 9 = </a:t>
                      </a:r>
                      <a:r>
                        <a:rPr lang="ru-RU" sz="1100" u="none" strike="noStrike" dirty="0">
                          <a:solidFill>
                            <a:srgbClr val="0563C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2" action="ppaction://hlinkfile"/>
                        </a:rPr>
                        <a:t>графа 10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ru-RU" sz="1100" u="none" strike="noStrike" dirty="0">
                          <a:solidFill>
                            <a:srgbClr val="0563C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" action="ppaction://hlinkfile"/>
                        </a:rPr>
                        <a:t>графа 11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числе за счет средств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(графа 12 = </a:t>
                      </a:r>
                      <a:r>
                        <a:rPr lang="ru-RU" sz="1100" u="none" strike="noStrike">
                          <a:solidFill>
                            <a:srgbClr val="0563C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4" action="ppaction://hlinkfile"/>
                        </a:rPr>
                        <a:t>графа 13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ru-RU" sz="1100" u="none" strike="noStrike">
                          <a:solidFill>
                            <a:srgbClr val="0563C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5" action="ppaction://hlinkfile"/>
                        </a:rPr>
                        <a:t>графа 14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числе за счет средств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(графа 15 = </a:t>
                      </a:r>
                      <a:r>
                        <a:rPr lang="ru-RU" sz="1100" u="none" strike="noStrike">
                          <a:solidFill>
                            <a:srgbClr val="0563C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6" action="ppaction://hlinkfile"/>
                        </a:rPr>
                        <a:t>графа 16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ru-RU" sz="1100" u="none" strike="noStrike">
                          <a:solidFill>
                            <a:srgbClr val="0563C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7" action="ppaction://hlinkfile"/>
                        </a:rPr>
                        <a:t>графа 17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числе за счет средств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(графа 18 = </a:t>
                      </a:r>
                      <a:r>
                        <a:rPr lang="ru-RU" sz="1100" u="none" strike="noStrike">
                          <a:solidFill>
                            <a:srgbClr val="0563C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8" action="ppaction://hlinkfile"/>
                        </a:rPr>
                        <a:t>графа 19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ru-RU" sz="1100" u="none" strike="noStrike">
                          <a:solidFill>
                            <a:srgbClr val="0563C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9" action="ppaction://hlinkfile"/>
                        </a:rPr>
                        <a:t>графа 20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числе за счет средств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8090576"/>
                  </a:ext>
                </a:extLst>
              </a:tr>
              <a:tr h="32447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феде-раль-ного бюд-жета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бюд-жета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суб-ъекта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Рос-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сий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ской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Феде-рации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феде-раль-ного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бюд-жета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бюд-жета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суб-ъекта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Рос-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сий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ской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Феде-рации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феде-раль-ного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бюд-жета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бюд-жета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суб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ъекта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Рос-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сийс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-кой Феде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рации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феде-раль-ного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бюд-жета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бюд-жета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суб-ъекта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Рос-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сийс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-кой Федерации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8404191"/>
                  </a:ext>
                </a:extLst>
              </a:tr>
              <a:tr h="317663"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7239316"/>
                  </a:ext>
                </a:extLst>
              </a:tr>
              <a:tr h="352006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ИП Иванов</a:t>
                      </a: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Иванов</a:t>
                      </a:r>
                      <a:endParaRPr lang="ru-RU" sz="10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3332</a:t>
                      </a:r>
                      <a:endParaRPr lang="ru-RU" sz="10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2022</a:t>
                      </a:r>
                      <a:endParaRPr lang="ru-RU" sz="10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МО или МР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FFFF00"/>
                        </a:highlight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0</a:t>
                      </a:r>
                      <a:endParaRPr lang="ru-RU" sz="10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0</a:t>
                      </a:r>
                      <a:endParaRPr lang="ru-RU" sz="10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0</a:t>
                      </a:r>
                      <a:endParaRPr lang="ru-RU" sz="10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63103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48658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181DFA1-56BC-6314-463B-0CD9A1FBC355}"/>
              </a:ext>
            </a:extLst>
          </p:cNvPr>
          <p:cNvSpPr txBox="1"/>
          <p:nvPr/>
        </p:nvSpPr>
        <p:spPr>
          <a:xfrm>
            <a:off x="0" y="-26486"/>
            <a:ext cx="9144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6. Сведения об экономических показателях деятельности КФХ и ИП, получивших грант "</a:t>
            </a:r>
            <a:r>
              <a:rPr lang="ru-RU" sz="12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Агростартап</a:t>
            </a:r>
            <a:r>
              <a:rPr lang="ru-RU" sz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BAEFBFF0-A527-1B35-272B-CE12723E9E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2275680"/>
              </p:ext>
            </p:extLst>
          </p:nvPr>
        </p:nvGraphicFramePr>
        <p:xfrm>
          <a:off x="251520" y="404664"/>
          <a:ext cx="8640957" cy="5300588"/>
        </p:xfrm>
        <a:graphic>
          <a:graphicData uri="http://schemas.openxmlformats.org/drawingml/2006/table">
            <a:tbl>
              <a:tblPr/>
              <a:tblGrid>
                <a:gridCol w="513845">
                  <a:extLst>
                    <a:ext uri="{9D8B030D-6E8A-4147-A177-3AD203B41FA5}">
                      <a16:colId xmlns:a16="http://schemas.microsoft.com/office/drawing/2014/main" val="4275326228"/>
                    </a:ext>
                  </a:extLst>
                </a:gridCol>
                <a:gridCol w="387106">
                  <a:extLst>
                    <a:ext uri="{9D8B030D-6E8A-4147-A177-3AD203B41FA5}">
                      <a16:colId xmlns:a16="http://schemas.microsoft.com/office/drawing/2014/main" val="2961075647"/>
                    </a:ext>
                  </a:extLst>
                </a:gridCol>
                <a:gridCol w="387106">
                  <a:extLst>
                    <a:ext uri="{9D8B030D-6E8A-4147-A177-3AD203B41FA5}">
                      <a16:colId xmlns:a16="http://schemas.microsoft.com/office/drawing/2014/main" val="120173603"/>
                    </a:ext>
                  </a:extLst>
                </a:gridCol>
                <a:gridCol w="327753">
                  <a:extLst>
                    <a:ext uri="{9D8B030D-6E8A-4147-A177-3AD203B41FA5}">
                      <a16:colId xmlns:a16="http://schemas.microsoft.com/office/drawing/2014/main" val="2155988967"/>
                    </a:ext>
                  </a:extLst>
                </a:gridCol>
                <a:gridCol w="535751">
                  <a:extLst>
                    <a:ext uri="{9D8B030D-6E8A-4147-A177-3AD203B41FA5}">
                      <a16:colId xmlns:a16="http://schemas.microsoft.com/office/drawing/2014/main" val="1003920202"/>
                    </a:ext>
                  </a:extLst>
                </a:gridCol>
                <a:gridCol w="476398">
                  <a:extLst>
                    <a:ext uri="{9D8B030D-6E8A-4147-A177-3AD203B41FA5}">
                      <a16:colId xmlns:a16="http://schemas.microsoft.com/office/drawing/2014/main" val="113650282"/>
                    </a:ext>
                  </a:extLst>
                </a:gridCol>
                <a:gridCol w="506336">
                  <a:extLst>
                    <a:ext uri="{9D8B030D-6E8A-4147-A177-3AD203B41FA5}">
                      <a16:colId xmlns:a16="http://schemas.microsoft.com/office/drawing/2014/main" val="3789778911"/>
                    </a:ext>
                  </a:extLst>
                </a:gridCol>
                <a:gridCol w="524720">
                  <a:extLst>
                    <a:ext uri="{9D8B030D-6E8A-4147-A177-3AD203B41FA5}">
                      <a16:colId xmlns:a16="http://schemas.microsoft.com/office/drawing/2014/main" val="3040579547"/>
                    </a:ext>
                  </a:extLst>
                </a:gridCol>
                <a:gridCol w="521568">
                  <a:extLst>
                    <a:ext uri="{9D8B030D-6E8A-4147-A177-3AD203B41FA5}">
                      <a16:colId xmlns:a16="http://schemas.microsoft.com/office/drawing/2014/main" val="3236674594"/>
                    </a:ext>
                  </a:extLst>
                </a:gridCol>
                <a:gridCol w="446457">
                  <a:extLst>
                    <a:ext uri="{9D8B030D-6E8A-4147-A177-3AD203B41FA5}">
                      <a16:colId xmlns:a16="http://schemas.microsoft.com/office/drawing/2014/main" val="748859400"/>
                    </a:ext>
                  </a:extLst>
                </a:gridCol>
                <a:gridCol w="744271">
                  <a:extLst>
                    <a:ext uri="{9D8B030D-6E8A-4147-A177-3AD203B41FA5}">
                      <a16:colId xmlns:a16="http://schemas.microsoft.com/office/drawing/2014/main" val="2930784499"/>
                    </a:ext>
                  </a:extLst>
                </a:gridCol>
                <a:gridCol w="521042">
                  <a:extLst>
                    <a:ext uri="{9D8B030D-6E8A-4147-A177-3AD203B41FA5}">
                      <a16:colId xmlns:a16="http://schemas.microsoft.com/office/drawing/2014/main" val="3148778292"/>
                    </a:ext>
                  </a:extLst>
                </a:gridCol>
                <a:gridCol w="1236439">
                  <a:extLst>
                    <a:ext uri="{9D8B030D-6E8A-4147-A177-3AD203B41FA5}">
                      <a16:colId xmlns:a16="http://schemas.microsoft.com/office/drawing/2014/main" val="3343076654"/>
                    </a:ext>
                  </a:extLst>
                </a:gridCol>
                <a:gridCol w="621876">
                  <a:extLst>
                    <a:ext uri="{9D8B030D-6E8A-4147-A177-3AD203B41FA5}">
                      <a16:colId xmlns:a16="http://schemas.microsoft.com/office/drawing/2014/main" val="3570753183"/>
                    </a:ext>
                  </a:extLst>
                </a:gridCol>
                <a:gridCol w="890289">
                  <a:extLst>
                    <a:ext uri="{9D8B030D-6E8A-4147-A177-3AD203B41FA5}">
                      <a16:colId xmlns:a16="http://schemas.microsoft.com/office/drawing/2014/main" val="2960768482"/>
                    </a:ext>
                  </a:extLst>
                </a:gridCol>
              </a:tblGrid>
              <a:tr h="1525945">
                <a:tc rowSpan="5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име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-нова-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КФХ, ИП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Фа-ми-лия, имя, от-чес-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тво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(последнее - при наличии) главы КФХ, ИП </a:t>
                      </a:r>
                      <a:endParaRPr lang="ru-RU" sz="11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ОГРН КФХ/ОГРНИП 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</a:t>
                      </a:r>
                      <a:r>
                        <a:rPr lang="ru-RU" sz="1100" dirty="0" err="1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по-лу-че-ния</a:t>
                      </a:r>
                      <a:r>
                        <a:rPr lang="ru-RU" sz="1100" dirty="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гран-та </a:t>
                      </a:r>
                      <a:endParaRPr lang="ru-RU" sz="1100" dirty="0">
                        <a:effectLst/>
                        <a:highlight>
                          <a:srgbClr val="FF00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нование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муници-пального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образо-вания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на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терри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-тории которого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зарегист-рирова-ны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КФХ, ИП </a:t>
                      </a:r>
                      <a:endParaRPr lang="ru-RU" sz="11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Сведе-ния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возвра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-те средств гранта (возврат в полном объеме/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частич-ный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возврат) 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Произведено сельскохозяйственной продукции собственного производства и продуктов ее первичной и промышленной переработки, в фактических ценах, тыс. руб.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Прирост производства сельскохозяйственной продукции собственного производства и продуктов ее первичной и промышленной переработки, процентов</a:t>
                      </a:r>
                    </a:p>
                    <a:p>
                      <a:pPr algn="ctr"/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(графа 13 = (</a:t>
                      </a:r>
                      <a:r>
                        <a:rPr lang="ru-RU" sz="2000" b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2" action="ppaction://hlinkfile"/>
                        </a:rPr>
                        <a:t>графа 10</a:t>
                      </a: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/ </a:t>
                      </a:r>
                      <a:r>
                        <a:rPr lang="ru-RU" sz="2000" b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" action="ppaction://hlinkfile"/>
                        </a:rPr>
                        <a:t>графа 7</a:t>
                      </a: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умножить на 100 минус 100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Доход от реализации сельскохозяйственной продукции собственного производства и продуктов ее первичной и промышленной переработки,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тыс. руб.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6810728"/>
                  </a:ext>
                </a:extLst>
              </a:tr>
              <a:tr h="4902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начало отчетного периода </a:t>
                      </a:r>
                    </a:p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01.01.2024-30.06.2024</a:t>
                      </a:r>
                      <a:endParaRPr lang="ru-RU" sz="11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конец отчетного периода </a:t>
                      </a:r>
                    </a:p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01.01.2025-30.06.2025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7413823"/>
                  </a:ext>
                </a:extLst>
              </a:tr>
              <a:tr h="2957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pPr algn="ctr"/>
                      <a:endParaRPr lang="ru-RU" sz="11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начало отчетного периода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01.01.2024-30.06.2024</a:t>
                      </a:r>
                      <a:endParaRPr lang="ru-RU" dirty="0"/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конец отчетного периода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01.01.2025-30.06.2025</a:t>
                      </a:r>
                      <a:endParaRPr lang="ru-RU" dirty="0"/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3988119"/>
                  </a:ext>
                </a:extLst>
              </a:tr>
              <a:tr h="3728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(графа 7 </a:t>
                      </a:r>
                      <a:r>
                        <a:rPr lang="ru-RU" sz="110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4" action="ppaction://hlinkfile"/>
                        </a:rPr>
                        <a:t>графа 8</a:t>
                      </a: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ru-RU" sz="110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5" action="ppaction://hlinkfile"/>
                        </a:rPr>
                        <a:t>графа 9</a:t>
                      </a: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числе </a:t>
                      </a:r>
                      <a:endParaRPr lang="ru-RU"/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(графа 10 = </a:t>
                      </a:r>
                      <a:r>
                        <a:rPr lang="ru-RU" sz="110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6" action="ppaction://hlinkfile"/>
                        </a:rPr>
                        <a:t>графа 11</a:t>
                      </a: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ru-RU" sz="110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7" action="ppaction://hlinkfile"/>
                        </a:rPr>
                        <a:t>графа 12</a:t>
                      </a: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числе </a:t>
                      </a:r>
                      <a:endParaRPr lang="ru-RU" dirty="0"/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8278134"/>
                  </a:ext>
                </a:extLst>
              </a:tr>
              <a:tr h="14915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про-дукции расте-ние-водства </a:t>
                      </a:r>
                      <a:endParaRPr lang="ru-RU"/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дукции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живот-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новод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ства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dirty="0"/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дукции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расте-ние-водства</a:t>
                      </a:r>
                      <a:endParaRPr lang="ru-RU" dirty="0"/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дукции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живот-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новод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ства</a:t>
                      </a:r>
                      <a:endParaRPr lang="ru-RU" dirty="0"/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0630702"/>
                  </a:ext>
                </a:extLst>
              </a:tr>
              <a:tr h="293285"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6511888"/>
                  </a:ext>
                </a:extLst>
              </a:tr>
              <a:tr h="753781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ИП Иванов</a:t>
                      </a: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Иванов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3332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2022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МО или МР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12</a:t>
                      </a:r>
                      <a:endParaRPr lang="ru-RU" sz="16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6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6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6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dirty="0">
                          <a:effectLst/>
                          <a:highlight>
                            <a:srgbClr val="FF0066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16,67</a:t>
                      </a:r>
                      <a:endParaRPr lang="ru-RU" sz="1600" dirty="0">
                        <a:effectLst/>
                        <a:highlight>
                          <a:srgbClr val="FF0066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10</a:t>
                      </a:r>
                      <a:endParaRPr lang="ru-RU" sz="16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6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77127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48440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78BFFD0-0EEF-35DA-2F0E-7D4DFC0AA3BB}"/>
              </a:ext>
            </a:extLst>
          </p:cNvPr>
          <p:cNvSpPr txBox="1"/>
          <p:nvPr/>
        </p:nvSpPr>
        <p:spPr>
          <a:xfrm>
            <a:off x="276547" y="0"/>
            <a:ext cx="914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7. Трудовые ресурсы КФХ и ИП, получивших грант "</a:t>
            </a:r>
            <a:r>
              <a:rPr lang="ru-RU" sz="12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Агростартап</a:t>
            </a:r>
            <a:r>
              <a:rPr lang="ru-RU" sz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(заполняется по итогам года)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8197F11B-62CE-7C8C-430B-9280FBBD0C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4056191"/>
              </p:ext>
            </p:extLst>
          </p:nvPr>
        </p:nvGraphicFramePr>
        <p:xfrm>
          <a:off x="251520" y="404664"/>
          <a:ext cx="8712968" cy="5112568"/>
        </p:xfrm>
        <a:graphic>
          <a:graphicData uri="http://schemas.openxmlformats.org/drawingml/2006/table">
            <a:tbl>
              <a:tblPr/>
              <a:tblGrid>
                <a:gridCol w="763692">
                  <a:extLst>
                    <a:ext uri="{9D8B030D-6E8A-4147-A177-3AD203B41FA5}">
                      <a16:colId xmlns:a16="http://schemas.microsoft.com/office/drawing/2014/main" val="3356408181"/>
                    </a:ext>
                  </a:extLst>
                </a:gridCol>
                <a:gridCol w="580039">
                  <a:extLst>
                    <a:ext uri="{9D8B030D-6E8A-4147-A177-3AD203B41FA5}">
                      <a16:colId xmlns:a16="http://schemas.microsoft.com/office/drawing/2014/main" val="2940926201"/>
                    </a:ext>
                  </a:extLst>
                </a:gridCol>
                <a:gridCol w="442165">
                  <a:extLst>
                    <a:ext uri="{9D8B030D-6E8A-4147-A177-3AD203B41FA5}">
                      <a16:colId xmlns:a16="http://schemas.microsoft.com/office/drawing/2014/main" val="4267827617"/>
                    </a:ext>
                  </a:extLst>
                </a:gridCol>
                <a:gridCol w="396925">
                  <a:extLst>
                    <a:ext uri="{9D8B030D-6E8A-4147-A177-3AD203B41FA5}">
                      <a16:colId xmlns:a16="http://schemas.microsoft.com/office/drawing/2014/main" val="2476818700"/>
                    </a:ext>
                  </a:extLst>
                </a:gridCol>
                <a:gridCol w="553483">
                  <a:extLst>
                    <a:ext uri="{9D8B030D-6E8A-4147-A177-3AD203B41FA5}">
                      <a16:colId xmlns:a16="http://schemas.microsoft.com/office/drawing/2014/main" val="1220169809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979817257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1267973218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543285348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1790809208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4212111098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08835261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53903561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96463758"/>
                    </a:ext>
                  </a:extLst>
                </a:gridCol>
              </a:tblGrid>
              <a:tr h="2413156"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нование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КФХ, ИП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Фамилия, имя, отчество (послед-нее - при наличии) главы КФХ, 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ОГРН КФХ/ОГРНИП </a:t>
                      </a:r>
                      <a:endParaRPr lang="ru-RU" sz="11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полу-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чения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гранта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Наименова-ние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муниципаль-ного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образования, на территории которого </a:t>
                      </a:r>
                      <a:r>
                        <a:rPr lang="ru-RU" sz="11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зарегистри-рованы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КФХ, ИП </a:t>
                      </a:r>
                      <a:endParaRPr lang="ru-RU" sz="11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Сведения о возврате средств гранта (возврат в полном объеме/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частич-ный</a:t>
                      </a:r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возврат) 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Численность постоянных наемных работников по состоянию на 31 декабря, человек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Численность новых постоянных работников, нанятых в соответствии с условиями получения гранта (без учета главы КФХ/ИП), человек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 на оплату труда, тыс. руб.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 на оплату страховых взносов, тыс. руб.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2955490"/>
                  </a:ext>
                </a:extLst>
              </a:tr>
              <a:tr h="11739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году получения гранта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начало отчетного периода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01.01.2024-30.06.2024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FFFF00"/>
                        </a:highlight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конец отчетного периода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01.01.2025-30.06.2025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начало отчетного периода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01.01.2024-30.06.2024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FFFF00"/>
                        </a:highlight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конец отчетного периода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01.01.2025-30.06.2025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5671191"/>
                  </a:ext>
                </a:extLst>
              </a:tr>
              <a:tr h="383290"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3486875"/>
                  </a:ext>
                </a:extLst>
              </a:tr>
              <a:tr h="1142177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ИП Иванов</a:t>
                      </a: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Иванов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3332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2022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МО или МР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70746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97342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F3599F7-7712-B48F-CD6A-50BB6800EBEB}"/>
              </a:ext>
            </a:extLst>
          </p:cNvPr>
          <p:cNvSpPr txBox="1"/>
          <p:nvPr/>
        </p:nvSpPr>
        <p:spPr>
          <a:xfrm>
            <a:off x="35496" y="0"/>
            <a:ext cx="91085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8. Сведения о плановых показателях деятельности КФХ и ИП, получивших грант "</a:t>
            </a:r>
            <a:r>
              <a:rPr lang="ru-RU" sz="12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Агростартап</a:t>
            </a:r>
            <a:r>
              <a:rPr lang="ru-RU" sz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(по годам)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830C1EE5-D30C-5C2E-063E-D9F7FA646A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463759"/>
              </p:ext>
            </p:extLst>
          </p:nvPr>
        </p:nvGraphicFramePr>
        <p:xfrm>
          <a:off x="25730" y="540390"/>
          <a:ext cx="9092539" cy="6205511"/>
        </p:xfrm>
        <a:graphic>
          <a:graphicData uri="http://schemas.openxmlformats.org/drawingml/2006/table">
            <a:tbl>
              <a:tblPr/>
              <a:tblGrid>
                <a:gridCol w="409763">
                  <a:extLst>
                    <a:ext uri="{9D8B030D-6E8A-4147-A177-3AD203B41FA5}">
                      <a16:colId xmlns:a16="http://schemas.microsoft.com/office/drawing/2014/main" val="886055920"/>
                    </a:ext>
                  </a:extLst>
                </a:gridCol>
                <a:gridCol w="409763">
                  <a:extLst>
                    <a:ext uri="{9D8B030D-6E8A-4147-A177-3AD203B41FA5}">
                      <a16:colId xmlns:a16="http://schemas.microsoft.com/office/drawing/2014/main" val="1955067310"/>
                    </a:ext>
                  </a:extLst>
                </a:gridCol>
                <a:gridCol w="355289">
                  <a:extLst>
                    <a:ext uri="{9D8B030D-6E8A-4147-A177-3AD203B41FA5}">
                      <a16:colId xmlns:a16="http://schemas.microsoft.com/office/drawing/2014/main" val="3178040408"/>
                    </a:ext>
                  </a:extLst>
                </a:gridCol>
                <a:gridCol w="280084">
                  <a:extLst>
                    <a:ext uri="{9D8B030D-6E8A-4147-A177-3AD203B41FA5}">
                      <a16:colId xmlns:a16="http://schemas.microsoft.com/office/drawing/2014/main" val="441480101"/>
                    </a:ext>
                  </a:extLst>
                </a:gridCol>
                <a:gridCol w="447365">
                  <a:extLst>
                    <a:ext uri="{9D8B030D-6E8A-4147-A177-3AD203B41FA5}">
                      <a16:colId xmlns:a16="http://schemas.microsoft.com/office/drawing/2014/main" val="464937155"/>
                    </a:ext>
                  </a:extLst>
                </a:gridCol>
                <a:gridCol w="365908">
                  <a:extLst>
                    <a:ext uri="{9D8B030D-6E8A-4147-A177-3AD203B41FA5}">
                      <a16:colId xmlns:a16="http://schemas.microsoft.com/office/drawing/2014/main" val="617728157"/>
                    </a:ext>
                  </a:extLst>
                </a:gridCol>
                <a:gridCol w="365834">
                  <a:extLst>
                    <a:ext uri="{9D8B030D-6E8A-4147-A177-3AD203B41FA5}">
                      <a16:colId xmlns:a16="http://schemas.microsoft.com/office/drawing/2014/main" val="1582056637"/>
                    </a:ext>
                  </a:extLst>
                </a:gridCol>
                <a:gridCol w="439001">
                  <a:extLst>
                    <a:ext uri="{9D8B030D-6E8A-4147-A177-3AD203B41FA5}">
                      <a16:colId xmlns:a16="http://schemas.microsoft.com/office/drawing/2014/main" val="80831348"/>
                    </a:ext>
                  </a:extLst>
                </a:gridCol>
                <a:gridCol w="365834">
                  <a:extLst>
                    <a:ext uri="{9D8B030D-6E8A-4147-A177-3AD203B41FA5}">
                      <a16:colId xmlns:a16="http://schemas.microsoft.com/office/drawing/2014/main" val="1127737077"/>
                    </a:ext>
                  </a:extLst>
                </a:gridCol>
                <a:gridCol w="439001">
                  <a:extLst>
                    <a:ext uri="{9D8B030D-6E8A-4147-A177-3AD203B41FA5}">
                      <a16:colId xmlns:a16="http://schemas.microsoft.com/office/drawing/2014/main" val="3970062733"/>
                    </a:ext>
                  </a:extLst>
                </a:gridCol>
                <a:gridCol w="287899">
                  <a:extLst>
                    <a:ext uri="{9D8B030D-6E8A-4147-A177-3AD203B41FA5}">
                      <a16:colId xmlns:a16="http://schemas.microsoft.com/office/drawing/2014/main" val="4078743330"/>
                    </a:ext>
                  </a:extLst>
                </a:gridCol>
                <a:gridCol w="409763">
                  <a:extLst>
                    <a:ext uri="{9D8B030D-6E8A-4147-A177-3AD203B41FA5}">
                      <a16:colId xmlns:a16="http://schemas.microsoft.com/office/drawing/2014/main" val="511991571"/>
                    </a:ext>
                  </a:extLst>
                </a:gridCol>
                <a:gridCol w="409763">
                  <a:extLst>
                    <a:ext uri="{9D8B030D-6E8A-4147-A177-3AD203B41FA5}">
                      <a16:colId xmlns:a16="http://schemas.microsoft.com/office/drawing/2014/main" val="3461674315"/>
                    </a:ext>
                  </a:extLst>
                </a:gridCol>
                <a:gridCol w="341791">
                  <a:extLst>
                    <a:ext uri="{9D8B030D-6E8A-4147-A177-3AD203B41FA5}">
                      <a16:colId xmlns:a16="http://schemas.microsoft.com/office/drawing/2014/main" val="2636561554"/>
                    </a:ext>
                  </a:extLst>
                </a:gridCol>
                <a:gridCol w="341791">
                  <a:extLst>
                    <a:ext uri="{9D8B030D-6E8A-4147-A177-3AD203B41FA5}">
                      <a16:colId xmlns:a16="http://schemas.microsoft.com/office/drawing/2014/main" val="1071975544"/>
                    </a:ext>
                  </a:extLst>
                </a:gridCol>
                <a:gridCol w="341791">
                  <a:extLst>
                    <a:ext uri="{9D8B030D-6E8A-4147-A177-3AD203B41FA5}">
                      <a16:colId xmlns:a16="http://schemas.microsoft.com/office/drawing/2014/main" val="856961105"/>
                    </a:ext>
                  </a:extLst>
                </a:gridCol>
                <a:gridCol w="341791">
                  <a:extLst>
                    <a:ext uri="{9D8B030D-6E8A-4147-A177-3AD203B41FA5}">
                      <a16:colId xmlns:a16="http://schemas.microsoft.com/office/drawing/2014/main" val="2085169616"/>
                    </a:ext>
                  </a:extLst>
                </a:gridCol>
                <a:gridCol w="341308">
                  <a:extLst>
                    <a:ext uri="{9D8B030D-6E8A-4147-A177-3AD203B41FA5}">
                      <a16:colId xmlns:a16="http://schemas.microsoft.com/office/drawing/2014/main" val="115642910"/>
                    </a:ext>
                  </a:extLst>
                </a:gridCol>
                <a:gridCol w="341308">
                  <a:extLst>
                    <a:ext uri="{9D8B030D-6E8A-4147-A177-3AD203B41FA5}">
                      <a16:colId xmlns:a16="http://schemas.microsoft.com/office/drawing/2014/main" val="3494521665"/>
                    </a:ext>
                  </a:extLst>
                </a:gridCol>
                <a:gridCol w="274782">
                  <a:extLst>
                    <a:ext uri="{9D8B030D-6E8A-4147-A177-3AD203B41FA5}">
                      <a16:colId xmlns:a16="http://schemas.microsoft.com/office/drawing/2014/main" val="3948117272"/>
                    </a:ext>
                  </a:extLst>
                </a:gridCol>
                <a:gridCol w="274782">
                  <a:extLst>
                    <a:ext uri="{9D8B030D-6E8A-4147-A177-3AD203B41FA5}">
                      <a16:colId xmlns:a16="http://schemas.microsoft.com/office/drawing/2014/main" val="2887528459"/>
                    </a:ext>
                  </a:extLst>
                </a:gridCol>
                <a:gridCol w="274782">
                  <a:extLst>
                    <a:ext uri="{9D8B030D-6E8A-4147-A177-3AD203B41FA5}">
                      <a16:colId xmlns:a16="http://schemas.microsoft.com/office/drawing/2014/main" val="405179580"/>
                    </a:ext>
                  </a:extLst>
                </a:gridCol>
                <a:gridCol w="274782">
                  <a:extLst>
                    <a:ext uri="{9D8B030D-6E8A-4147-A177-3AD203B41FA5}">
                      <a16:colId xmlns:a16="http://schemas.microsoft.com/office/drawing/2014/main" val="3742506386"/>
                    </a:ext>
                  </a:extLst>
                </a:gridCol>
                <a:gridCol w="341791">
                  <a:extLst>
                    <a:ext uri="{9D8B030D-6E8A-4147-A177-3AD203B41FA5}">
                      <a16:colId xmlns:a16="http://schemas.microsoft.com/office/drawing/2014/main" val="1542149324"/>
                    </a:ext>
                  </a:extLst>
                </a:gridCol>
                <a:gridCol w="341791">
                  <a:extLst>
                    <a:ext uri="{9D8B030D-6E8A-4147-A177-3AD203B41FA5}">
                      <a16:colId xmlns:a16="http://schemas.microsoft.com/office/drawing/2014/main" val="3542512142"/>
                    </a:ext>
                  </a:extLst>
                </a:gridCol>
                <a:gridCol w="274782">
                  <a:extLst>
                    <a:ext uri="{9D8B030D-6E8A-4147-A177-3AD203B41FA5}">
                      <a16:colId xmlns:a16="http://schemas.microsoft.com/office/drawing/2014/main" val="2227039689"/>
                    </a:ext>
                  </a:extLst>
                </a:gridCol>
              </a:tblGrid>
              <a:tr h="584354">
                <a:tc rowSpan="4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Наиме-нова-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КФХ, ИП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Фами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-лия, имя, 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отчест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-во (послед-нее - при 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нали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-чии) главы КФХ, ИП </a:t>
                      </a:r>
                      <a:endParaRPr lang="ru-RU" sz="11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ОГРН КФХ/ОГРНИП 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по-лу-че-ния гран-та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Наиме-</a:t>
                      </a:r>
                      <a:r>
                        <a:rPr lang="ru-RU" sz="11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нование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муни-ципаль-ного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образо-вания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endParaRPr lang="ru-RU" sz="11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на </a:t>
                      </a:r>
                      <a:r>
                        <a:rPr lang="ru-RU" sz="11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терри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-тории кото-</a:t>
                      </a:r>
                      <a:r>
                        <a:rPr lang="ru-RU" sz="11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рого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зарегис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триро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-ваны КФХ, ИП </a:t>
                      </a:r>
                      <a:endParaRPr lang="ru-RU" sz="11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1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Плановые показатели деятельности в соответствии с проектом создания и (или) развития хозяйства, представленным на конкурсный отбор по годам реализации проекта создания и (или) развития хозяйства начиная с первого года его реализации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0148514"/>
                  </a:ext>
                </a:extLst>
              </a:tr>
              <a:tr h="9588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5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численность постоянных наемных работников по состоянию на 31 декабря, человек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производство сельскохозяйственной продукции собственного производства и продуктов ее первичной и промышленной переработки (в плановых ценах),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тыс. руб.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доход от реализации сельскохозяйственной продукции собственного производства и продуктов ее первичной и промышлен-ной переработки,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тыс. руб.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 на оплату труда,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тыс. руб.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 на оплату страховых взносов,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тыс. руб.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 на обслужива-ние кредитов и займов (оплата процентов, банковские комиссии),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тыс. руб.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планируемые к привлечению кредиты и займы, тыс. руб.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налоги, сборы и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обязатель-ные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платежи,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тыс. руб.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6434060"/>
                  </a:ext>
                </a:extLst>
              </a:tr>
              <a:tr h="24904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кратко-срочные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долго-срочные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6827974"/>
                  </a:ext>
                </a:extLst>
              </a:tr>
              <a:tr h="7887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2019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758388"/>
                  </a:ext>
                </a:extLst>
              </a:tr>
              <a:tr h="443858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906121"/>
                  </a:ext>
                </a:extLst>
              </a:tr>
              <a:tr h="460739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ИП Иванов</a:t>
                      </a: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Иванов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3332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2022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МО или МР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6360039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D70625E8-2DA6-C02D-77AB-54E18A775A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5408"/>
            <a:ext cx="809178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Раздел 8.1. Плановые экономические показатели деятельности КФХ или ИП, получившего грант «</a:t>
            </a:r>
            <a:r>
              <a:rPr kumimoji="0" lang="ru-RU" altLang="ru-RU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Агростартап</a:t>
            </a:r>
            <a: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kumimoji="0" lang="ru-RU" altLang="ru-RU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1703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BAEE8E3E-8B94-43C1-49A8-19AA89E4E2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5849192"/>
              </p:ext>
            </p:extLst>
          </p:nvPr>
        </p:nvGraphicFramePr>
        <p:xfrm>
          <a:off x="323528" y="359405"/>
          <a:ext cx="8424936" cy="3620931"/>
        </p:xfrm>
        <a:graphic>
          <a:graphicData uri="http://schemas.openxmlformats.org/drawingml/2006/table">
            <a:tbl>
              <a:tblPr/>
              <a:tblGrid>
                <a:gridCol w="598892">
                  <a:extLst>
                    <a:ext uri="{9D8B030D-6E8A-4147-A177-3AD203B41FA5}">
                      <a16:colId xmlns:a16="http://schemas.microsoft.com/office/drawing/2014/main" val="2071913539"/>
                    </a:ext>
                  </a:extLst>
                </a:gridCol>
                <a:gridCol w="598892">
                  <a:extLst>
                    <a:ext uri="{9D8B030D-6E8A-4147-A177-3AD203B41FA5}">
                      <a16:colId xmlns:a16="http://schemas.microsoft.com/office/drawing/2014/main" val="4148029572"/>
                    </a:ext>
                  </a:extLst>
                </a:gridCol>
                <a:gridCol w="446543">
                  <a:extLst>
                    <a:ext uri="{9D8B030D-6E8A-4147-A177-3AD203B41FA5}">
                      <a16:colId xmlns:a16="http://schemas.microsoft.com/office/drawing/2014/main" val="3377492671"/>
                    </a:ext>
                  </a:extLst>
                </a:gridCol>
                <a:gridCol w="521667">
                  <a:extLst>
                    <a:ext uri="{9D8B030D-6E8A-4147-A177-3AD203B41FA5}">
                      <a16:colId xmlns:a16="http://schemas.microsoft.com/office/drawing/2014/main" val="2665015177"/>
                    </a:ext>
                  </a:extLst>
                </a:gridCol>
                <a:gridCol w="967684">
                  <a:extLst>
                    <a:ext uri="{9D8B030D-6E8A-4147-A177-3AD203B41FA5}">
                      <a16:colId xmlns:a16="http://schemas.microsoft.com/office/drawing/2014/main" val="2274478081"/>
                    </a:ext>
                  </a:extLst>
                </a:gridCol>
                <a:gridCol w="598892">
                  <a:extLst>
                    <a:ext uri="{9D8B030D-6E8A-4147-A177-3AD203B41FA5}">
                      <a16:colId xmlns:a16="http://schemas.microsoft.com/office/drawing/2014/main" val="598298601"/>
                    </a:ext>
                  </a:extLst>
                </a:gridCol>
                <a:gridCol w="670338">
                  <a:extLst>
                    <a:ext uri="{9D8B030D-6E8A-4147-A177-3AD203B41FA5}">
                      <a16:colId xmlns:a16="http://schemas.microsoft.com/office/drawing/2014/main" val="1835958997"/>
                    </a:ext>
                  </a:extLst>
                </a:gridCol>
                <a:gridCol w="670338">
                  <a:extLst>
                    <a:ext uri="{9D8B030D-6E8A-4147-A177-3AD203B41FA5}">
                      <a16:colId xmlns:a16="http://schemas.microsoft.com/office/drawing/2014/main" val="1586080045"/>
                    </a:ext>
                  </a:extLst>
                </a:gridCol>
                <a:gridCol w="670338">
                  <a:extLst>
                    <a:ext uri="{9D8B030D-6E8A-4147-A177-3AD203B41FA5}">
                      <a16:colId xmlns:a16="http://schemas.microsoft.com/office/drawing/2014/main" val="2620510552"/>
                    </a:ext>
                  </a:extLst>
                </a:gridCol>
                <a:gridCol w="670338">
                  <a:extLst>
                    <a:ext uri="{9D8B030D-6E8A-4147-A177-3AD203B41FA5}">
                      <a16:colId xmlns:a16="http://schemas.microsoft.com/office/drawing/2014/main" val="3855467055"/>
                    </a:ext>
                  </a:extLst>
                </a:gridCol>
                <a:gridCol w="670338">
                  <a:extLst>
                    <a:ext uri="{9D8B030D-6E8A-4147-A177-3AD203B41FA5}">
                      <a16:colId xmlns:a16="http://schemas.microsoft.com/office/drawing/2014/main" val="3027046671"/>
                    </a:ext>
                  </a:extLst>
                </a:gridCol>
                <a:gridCol w="670338">
                  <a:extLst>
                    <a:ext uri="{9D8B030D-6E8A-4147-A177-3AD203B41FA5}">
                      <a16:colId xmlns:a16="http://schemas.microsoft.com/office/drawing/2014/main" val="1553861187"/>
                    </a:ext>
                  </a:extLst>
                </a:gridCol>
                <a:gridCol w="670338">
                  <a:extLst>
                    <a:ext uri="{9D8B030D-6E8A-4147-A177-3AD203B41FA5}">
                      <a16:colId xmlns:a16="http://schemas.microsoft.com/office/drawing/2014/main" val="1932228424"/>
                    </a:ext>
                  </a:extLst>
                </a:gridCol>
              </a:tblGrid>
              <a:tr h="909355">
                <a:tc rowSpan="5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Наиме-нова-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КФХ, ИП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Фамилия, имя, отчество (послед-нее - при наличии) главы КФХ, ИП </a:t>
                      </a:r>
                      <a:endParaRPr lang="ru-RU" sz="11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ОГРН КФХ/</a:t>
                      </a:r>
                      <a:endParaRPr lang="ru-RU" sz="11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ОГРНИП </a:t>
                      </a:r>
                      <a:endParaRPr lang="ru-RU" sz="11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</a:t>
                      </a:r>
                      <a:r>
                        <a:rPr lang="ru-RU" sz="1100" dirty="0" err="1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получе-ния</a:t>
                      </a:r>
                      <a:r>
                        <a:rPr lang="ru-RU" sz="1100" dirty="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гранта </a:t>
                      </a:r>
                      <a:endParaRPr lang="ru-RU" sz="1100" dirty="0">
                        <a:effectLst/>
                        <a:highlight>
                          <a:srgbClr val="FF00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 муниципального образования, на территории которого зарегистрированы КФХ, ИП 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Плановые показатели деятельности в соответствии с проектом создания и (или) развития хозяйства, представленным на конкурсный отбор по годам реализации проекта создания и (или) развития хозяйства начиная с первого года его реализации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6918240"/>
                  </a:ext>
                </a:extLst>
              </a:tr>
              <a:tr h="7320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земельных участков и объектов природопользования, всего, га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сельскохозяйственная техника, штук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5159512"/>
                  </a:ext>
                </a:extLst>
              </a:tr>
              <a:tr h="3476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числе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446145"/>
                  </a:ext>
                </a:extLst>
              </a:tr>
              <a:tr h="3600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тракторы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комбайны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453973"/>
                  </a:ext>
                </a:extLst>
              </a:tr>
              <a:tr h="2518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0743473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3690600"/>
                  </a:ext>
                </a:extLst>
              </a:tr>
              <a:tr h="732009"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3123397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1E8AA357-6D8B-C637-48A6-C7C2D10C86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97" y="97794"/>
            <a:ext cx="822959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Раздел 8.2. Плановые производственные показатели растениеводства в КФХ или ИП, получившего грант «</a:t>
            </a:r>
            <a:r>
              <a:rPr kumimoji="0" lang="ru-RU" altLang="ru-RU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Агростартап</a:t>
            </a:r>
            <a: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kumimoji="0" lang="ru-RU" altLang="ru-RU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5884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1115921D-B84B-47AC-7C3D-F475F2EB1E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9603335"/>
              </p:ext>
            </p:extLst>
          </p:nvPr>
        </p:nvGraphicFramePr>
        <p:xfrm>
          <a:off x="179512" y="476672"/>
          <a:ext cx="8640957" cy="5024108"/>
        </p:xfrm>
        <a:graphic>
          <a:graphicData uri="http://schemas.openxmlformats.org/drawingml/2006/table">
            <a:tbl>
              <a:tblPr/>
              <a:tblGrid>
                <a:gridCol w="578670">
                  <a:extLst>
                    <a:ext uri="{9D8B030D-6E8A-4147-A177-3AD203B41FA5}">
                      <a16:colId xmlns:a16="http://schemas.microsoft.com/office/drawing/2014/main" val="3547125731"/>
                    </a:ext>
                  </a:extLst>
                </a:gridCol>
                <a:gridCol w="431464">
                  <a:extLst>
                    <a:ext uri="{9D8B030D-6E8A-4147-A177-3AD203B41FA5}">
                      <a16:colId xmlns:a16="http://schemas.microsoft.com/office/drawing/2014/main" val="2256935324"/>
                    </a:ext>
                  </a:extLst>
                </a:gridCol>
                <a:gridCol w="431464">
                  <a:extLst>
                    <a:ext uri="{9D8B030D-6E8A-4147-A177-3AD203B41FA5}">
                      <a16:colId xmlns:a16="http://schemas.microsoft.com/office/drawing/2014/main" val="3737047916"/>
                    </a:ext>
                  </a:extLst>
                </a:gridCol>
                <a:gridCol w="431972">
                  <a:extLst>
                    <a:ext uri="{9D8B030D-6E8A-4147-A177-3AD203B41FA5}">
                      <a16:colId xmlns:a16="http://schemas.microsoft.com/office/drawing/2014/main" val="3353139991"/>
                    </a:ext>
                  </a:extLst>
                </a:gridCol>
                <a:gridCol w="431972">
                  <a:extLst>
                    <a:ext uri="{9D8B030D-6E8A-4147-A177-3AD203B41FA5}">
                      <a16:colId xmlns:a16="http://schemas.microsoft.com/office/drawing/2014/main" val="491791297"/>
                    </a:ext>
                  </a:extLst>
                </a:gridCol>
                <a:gridCol w="431972">
                  <a:extLst>
                    <a:ext uri="{9D8B030D-6E8A-4147-A177-3AD203B41FA5}">
                      <a16:colId xmlns:a16="http://schemas.microsoft.com/office/drawing/2014/main" val="3624476882"/>
                    </a:ext>
                  </a:extLst>
                </a:gridCol>
                <a:gridCol w="431972">
                  <a:extLst>
                    <a:ext uri="{9D8B030D-6E8A-4147-A177-3AD203B41FA5}">
                      <a16:colId xmlns:a16="http://schemas.microsoft.com/office/drawing/2014/main" val="3232678145"/>
                    </a:ext>
                  </a:extLst>
                </a:gridCol>
                <a:gridCol w="359891">
                  <a:extLst>
                    <a:ext uri="{9D8B030D-6E8A-4147-A177-3AD203B41FA5}">
                      <a16:colId xmlns:a16="http://schemas.microsoft.com/office/drawing/2014/main" val="2271530615"/>
                    </a:ext>
                  </a:extLst>
                </a:gridCol>
                <a:gridCol w="431972">
                  <a:extLst>
                    <a:ext uri="{9D8B030D-6E8A-4147-A177-3AD203B41FA5}">
                      <a16:colId xmlns:a16="http://schemas.microsoft.com/office/drawing/2014/main" val="4175079470"/>
                    </a:ext>
                  </a:extLst>
                </a:gridCol>
                <a:gridCol w="431972">
                  <a:extLst>
                    <a:ext uri="{9D8B030D-6E8A-4147-A177-3AD203B41FA5}">
                      <a16:colId xmlns:a16="http://schemas.microsoft.com/office/drawing/2014/main" val="878511004"/>
                    </a:ext>
                  </a:extLst>
                </a:gridCol>
                <a:gridCol w="431464">
                  <a:extLst>
                    <a:ext uri="{9D8B030D-6E8A-4147-A177-3AD203B41FA5}">
                      <a16:colId xmlns:a16="http://schemas.microsoft.com/office/drawing/2014/main" val="821600264"/>
                    </a:ext>
                  </a:extLst>
                </a:gridCol>
                <a:gridCol w="431464">
                  <a:extLst>
                    <a:ext uri="{9D8B030D-6E8A-4147-A177-3AD203B41FA5}">
                      <a16:colId xmlns:a16="http://schemas.microsoft.com/office/drawing/2014/main" val="2410011172"/>
                    </a:ext>
                  </a:extLst>
                </a:gridCol>
                <a:gridCol w="431464">
                  <a:extLst>
                    <a:ext uri="{9D8B030D-6E8A-4147-A177-3AD203B41FA5}">
                      <a16:colId xmlns:a16="http://schemas.microsoft.com/office/drawing/2014/main" val="3159210040"/>
                    </a:ext>
                  </a:extLst>
                </a:gridCol>
                <a:gridCol w="431464">
                  <a:extLst>
                    <a:ext uri="{9D8B030D-6E8A-4147-A177-3AD203B41FA5}">
                      <a16:colId xmlns:a16="http://schemas.microsoft.com/office/drawing/2014/main" val="1493554318"/>
                    </a:ext>
                  </a:extLst>
                </a:gridCol>
                <a:gridCol w="431972">
                  <a:extLst>
                    <a:ext uri="{9D8B030D-6E8A-4147-A177-3AD203B41FA5}">
                      <a16:colId xmlns:a16="http://schemas.microsoft.com/office/drawing/2014/main" val="4161450169"/>
                    </a:ext>
                  </a:extLst>
                </a:gridCol>
                <a:gridCol w="431972">
                  <a:extLst>
                    <a:ext uri="{9D8B030D-6E8A-4147-A177-3AD203B41FA5}">
                      <a16:colId xmlns:a16="http://schemas.microsoft.com/office/drawing/2014/main" val="1223317594"/>
                    </a:ext>
                  </a:extLst>
                </a:gridCol>
                <a:gridCol w="359384">
                  <a:extLst>
                    <a:ext uri="{9D8B030D-6E8A-4147-A177-3AD203B41FA5}">
                      <a16:colId xmlns:a16="http://schemas.microsoft.com/office/drawing/2014/main" val="3389806615"/>
                    </a:ext>
                  </a:extLst>
                </a:gridCol>
                <a:gridCol w="578670">
                  <a:extLst>
                    <a:ext uri="{9D8B030D-6E8A-4147-A177-3AD203B41FA5}">
                      <a16:colId xmlns:a16="http://schemas.microsoft.com/office/drawing/2014/main" val="3740515842"/>
                    </a:ext>
                  </a:extLst>
                </a:gridCol>
                <a:gridCol w="359891">
                  <a:extLst>
                    <a:ext uri="{9D8B030D-6E8A-4147-A177-3AD203B41FA5}">
                      <a16:colId xmlns:a16="http://schemas.microsoft.com/office/drawing/2014/main" val="948961891"/>
                    </a:ext>
                  </a:extLst>
                </a:gridCol>
                <a:gridCol w="359891">
                  <a:extLst>
                    <a:ext uri="{9D8B030D-6E8A-4147-A177-3AD203B41FA5}">
                      <a16:colId xmlns:a16="http://schemas.microsoft.com/office/drawing/2014/main" val="116169160"/>
                    </a:ext>
                  </a:extLst>
                </a:gridCol>
              </a:tblGrid>
              <a:tr h="928308">
                <a:tc rowSpan="6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 КФХ, ИП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19"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Плановые показатели деятельности в соответствии с проектом создания и (или) развития хозяйства, представленным на конкурсный отбор по годам реализации проекта создания и (или) развития хозяйства начиная с первого года его реализации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6358163"/>
                  </a:ext>
                </a:extLst>
              </a:tr>
              <a:tr h="5935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19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производство продукции растениеводства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1182218"/>
                  </a:ext>
                </a:extLst>
              </a:tr>
              <a:tr h="5935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кукурузы (на зерно), центнеров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пшеницы (озимой и яровой), центнеров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подсолнечника (на зерно) и семян, центнеров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овощей открытого грунта, центнеров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овощей защищенного грунта, центнеров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картофеля, центнеров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растительных кормов (сено, сенаж, силос), центнеров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многолетних насаждений плодовых и ягодных, центнеров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прочие культуры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8159607"/>
                  </a:ext>
                </a:extLst>
              </a:tr>
              <a:tr h="2609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наимено-вание (с указанием единицы измере-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ния)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6202913"/>
                  </a:ext>
                </a:extLst>
              </a:tr>
              <a:tr h="10782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/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/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/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/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/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/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год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/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dirty="0"/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algn="ctr"/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7442425"/>
                  </a:ext>
                </a:extLst>
              </a:tr>
              <a:tr h="1458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2992985"/>
                  </a:ext>
                </a:extLst>
              </a:tr>
              <a:tr h="593510"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9037410"/>
                  </a:ext>
                </a:extLst>
              </a:tr>
              <a:tr h="593510"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8097973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668BE47E-1ED3-0DC8-2D92-255040385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97794"/>
            <a:ext cx="1800200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Продолжение раздела 8.2</a:t>
            </a:r>
            <a:endParaRPr kumimoji="0" lang="ru-RU" altLang="ru-RU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4566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36867F86-B343-8D87-514D-54AFB74F8C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3058199"/>
              </p:ext>
            </p:extLst>
          </p:nvPr>
        </p:nvGraphicFramePr>
        <p:xfrm>
          <a:off x="323528" y="584684"/>
          <a:ext cx="8424934" cy="5688632"/>
        </p:xfrm>
        <a:graphic>
          <a:graphicData uri="http://schemas.openxmlformats.org/drawingml/2006/table">
            <a:tbl>
              <a:tblPr/>
              <a:tblGrid>
                <a:gridCol w="430609">
                  <a:extLst>
                    <a:ext uri="{9D8B030D-6E8A-4147-A177-3AD203B41FA5}">
                      <a16:colId xmlns:a16="http://schemas.microsoft.com/office/drawing/2014/main" val="1156040277"/>
                    </a:ext>
                  </a:extLst>
                </a:gridCol>
                <a:gridCol w="372924">
                  <a:extLst>
                    <a:ext uri="{9D8B030D-6E8A-4147-A177-3AD203B41FA5}">
                      <a16:colId xmlns:a16="http://schemas.microsoft.com/office/drawing/2014/main" val="1787538246"/>
                    </a:ext>
                  </a:extLst>
                </a:gridCol>
                <a:gridCol w="347117">
                  <a:extLst>
                    <a:ext uri="{9D8B030D-6E8A-4147-A177-3AD203B41FA5}">
                      <a16:colId xmlns:a16="http://schemas.microsoft.com/office/drawing/2014/main" val="4253168555"/>
                    </a:ext>
                  </a:extLst>
                </a:gridCol>
                <a:gridCol w="288421">
                  <a:extLst>
                    <a:ext uri="{9D8B030D-6E8A-4147-A177-3AD203B41FA5}">
                      <a16:colId xmlns:a16="http://schemas.microsoft.com/office/drawing/2014/main" val="1259848104"/>
                    </a:ext>
                  </a:extLst>
                </a:gridCol>
                <a:gridCol w="501954">
                  <a:extLst>
                    <a:ext uri="{9D8B030D-6E8A-4147-A177-3AD203B41FA5}">
                      <a16:colId xmlns:a16="http://schemas.microsoft.com/office/drawing/2014/main" val="1896503994"/>
                    </a:ext>
                  </a:extLst>
                </a:gridCol>
                <a:gridCol w="288421">
                  <a:extLst>
                    <a:ext uri="{9D8B030D-6E8A-4147-A177-3AD203B41FA5}">
                      <a16:colId xmlns:a16="http://schemas.microsoft.com/office/drawing/2014/main" val="2862187544"/>
                    </a:ext>
                  </a:extLst>
                </a:gridCol>
                <a:gridCol w="215557">
                  <a:extLst>
                    <a:ext uri="{9D8B030D-6E8A-4147-A177-3AD203B41FA5}">
                      <a16:colId xmlns:a16="http://schemas.microsoft.com/office/drawing/2014/main" val="1760298684"/>
                    </a:ext>
                  </a:extLst>
                </a:gridCol>
                <a:gridCol w="288421">
                  <a:extLst>
                    <a:ext uri="{9D8B030D-6E8A-4147-A177-3AD203B41FA5}">
                      <a16:colId xmlns:a16="http://schemas.microsoft.com/office/drawing/2014/main" val="1852705080"/>
                    </a:ext>
                  </a:extLst>
                </a:gridCol>
                <a:gridCol w="288421">
                  <a:extLst>
                    <a:ext uri="{9D8B030D-6E8A-4147-A177-3AD203B41FA5}">
                      <a16:colId xmlns:a16="http://schemas.microsoft.com/office/drawing/2014/main" val="627554062"/>
                    </a:ext>
                  </a:extLst>
                </a:gridCol>
                <a:gridCol w="288421">
                  <a:extLst>
                    <a:ext uri="{9D8B030D-6E8A-4147-A177-3AD203B41FA5}">
                      <a16:colId xmlns:a16="http://schemas.microsoft.com/office/drawing/2014/main" val="2173576257"/>
                    </a:ext>
                  </a:extLst>
                </a:gridCol>
                <a:gridCol w="288421">
                  <a:extLst>
                    <a:ext uri="{9D8B030D-6E8A-4147-A177-3AD203B41FA5}">
                      <a16:colId xmlns:a16="http://schemas.microsoft.com/office/drawing/2014/main" val="1174021387"/>
                    </a:ext>
                  </a:extLst>
                </a:gridCol>
                <a:gridCol w="288421">
                  <a:extLst>
                    <a:ext uri="{9D8B030D-6E8A-4147-A177-3AD203B41FA5}">
                      <a16:colId xmlns:a16="http://schemas.microsoft.com/office/drawing/2014/main" val="319177312"/>
                    </a:ext>
                  </a:extLst>
                </a:gridCol>
                <a:gridCol w="288421">
                  <a:extLst>
                    <a:ext uri="{9D8B030D-6E8A-4147-A177-3AD203B41FA5}">
                      <a16:colId xmlns:a16="http://schemas.microsoft.com/office/drawing/2014/main" val="3321279769"/>
                    </a:ext>
                  </a:extLst>
                </a:gridCol>
                <a:gridCol w="288421">
                  <a:extLst>
                    <a:ext uri="{9D8B030D-6E8A-4147-A177-3AD203B41FA5}">
                      <a16:colId xmlns:a16="http://schemas.microsoft.com/office/drawing/2014/main" val="4280259168"/>
                    </a:ext>
                  </a:extLst>
                </a:gridCol>
                <a:gridCol w="288421">
                  <a:extLst>
                    <a:ext uri="{9D8B030D-6E8A-4147-A177-3AD203B41FA5}">
                      <a16:colId xmlns:a16="http://schemas.microsoft.com/office/drawing/2014/main" val="2956251181"/>
                    </a:ext>
                  </a:extLst>
                </a:gridCol>
                <a:gridCol w="215557">
                  <a:extLst>
                    <a:ext uri="{9D8B030D-6E8A-4147-A177-3AD203B41FA5}">
                      <a16:colId xmlns:a16="http://schemas.microsoft.com/office/drawing/2014/main" val="3177683222"/>
                    </a:ext>
                  </a:extLst>
                </a:gridCol>
                <a:gridCol w="215557">
                  <a:extLst>
                    <a:ext uri="{9D8B030D-6E8A-4147-A177-3AD203B41FA5}">
                      <a16:colId xmlns:a16="http://schemas.microsoft.com/office/drawing/2014/main" val="3767209893"/>
                    </a:ext>
                  </a:extLst>
                </a:gridCol>
                <a:gridCol w="288421">
                  <a:extLst>
                    <a:ext uri="{9D8B030D-6E8A-4147-A177-3AD203B41FA5}">
                      <a16:colId xmlns:a16="http://schemas.microsoft.com/office/drawing/2014/main" val="511530585"/>
                    </a:ext>
                  </a:extLst>
                </a:gridCol>
                <a:gridCol w="288421">
                  <a:extLst>
                    <a:ext uri="{9D8B030D-6E8A-4147-A177-3AD203B41FA5}">
                      <a16:colId xmlns:a16="http://schemas.microsoft.com/office/drawing/2014/main" val="1011898376"/>
                    </a:ext>
                  </a:extLst>
                </a:gridCol>
                <a:gridCol w="288421">
                  <a:extLst>
                    <a:ext uri="{9D8B030D-6E8A-4147-A177-3AD203B41FA5}">
                      <a16:colId xmlns:a16="http://schemas.microsoft.com/office/drawing/2014/main" val="3564909080"/>
                    </a:ext>
                  </a:extLst>
                </a:gridCol>
                <a:gridCol w="288421">
                  <a:extLst>
                    <a:ext uri="{9D8B030D-6E8A-4147-A177-3AD203B41FA5}">
                      <a16:colId xmlns:a16="http://schemas.microsoft.com/office/drawing/2014/main" val="375765551"/>
                    </a:ext>
                  </a:extLst>
                </a:gridCol>
                <a:gridCol w="288421">
                  <a:extLst>
                    <a:ext uri="{9D8B030D-6E8A-4147-A177-3AD203B41FA5}">
                      <a16:colId xmlns:a16="http://schemas.microsoft.com/office/drawing/2014/main" val="306628091"/>
                    </a:ext>
                  </a:extLst>
                </a:gridCol>
                <a:gridCol w="288421">
                  <a:extLst>
                    <a:ext uri="{9D8B030D-6E8A-4147-A177-3AD203B41FA5}">
                      <a16:colId xmlns:a16="http://schemas.microsoft.com/office/drawing/2014/main" val="1008976370"/>
                    </a:ext>
                  </a:extLst>
                </a:gridCol>
                <a:gridCol w="288421">
                  <a:extLst>
                    <a:ext uri="{9D8B030D-6E8A-4147-A177-3AD203B41FA5}">
                      <a16:colId xmlns:a16="http://schemas.microsoft.com/office/drawing/2014/main" val="3618537609"/>
                    </a:ext>
                  </a:extLst>
                </a:gridCol>
                <a:gridCol w="288421">
                  <a:extLst>
                    <a:ext uri="{9D8B030D-6E8A-4147-A177-3AD203B41FA5}">
                      <a16:colId xmlns:a16="http://schemas.microsoft.com/office/drawing/2014/main" val="4275641372"/>
                    </a:ext>
                  </a:extLst>
                </a:gridCol>
                <a:gridCol w="430609">
                  <a:extLst>
                    <a:ext uri="{9D8B030D-6E8A-4147-A177-3AD203B41FA5}">
                      <a16:colId xmlns:a16="http://schemas.microsoft.com/office/drawing/2014/main" val="1608358403"/>
                    </a:ext>
                  </a:extLst>
                </a:gridCol>
                <a:gridCol w="288421">
                  <a:extLst>
                    <a:ext uri="{9D8B030D-6E8A-4147-A177-3AD203B41FA5}">
                      <a16:colId xmlns:a16="http://schemas.microsoft.com/office/drawing/2014/main" val="1884483022"/>
                    </a:ext>
                  </a:extLst>
                </a:gridCol>
                <a:gridCol w="215051">
                  <a:extLst>
                    <a:ext uri="{9D8B030D-6E8A-4147-A177-3AD203B41FA5}">
                      <a16:colId xmlns:a16="http://schemas.microsoft.com/office/drawing/2014/main" val="2804345871"/>
                    </a:ext>
                  </a:extLst>
                </a:gridCol>
              </a:tblGrid>
              <a:tr h="735018">
                <a:tc rowSpan="5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На-име-но-ва-ние КФХ, ИП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Фами</a:t>
                      </a:r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-лия, имя, отчество (последнее - при наличии) главы КФХ, ИП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ОГРН КФХ/ОГРНИП </a:t>
                      </a:r>
                      <a:endParaRPr lang="ru-RU" sz="11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</a:t>
                      </a:r>
                      <a:r>
                        <a:rPr lang="ru-RU" sz="1100" dirty="0" err="1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по-лу-че-ния</a:t>
                      </a:r>
                      <a:r>
                        <a:rPr lang="ru-RU" sz="1100" dirty="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гра</a:t>
                      </a:r>
                      <a:r>
                        <a:rPr lang="ru-RU" sz="1100" dirty="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нта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Наимено-вание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муници-пального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образова-ния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на </a:t>
                      </a:r>
                      <a:r>
                        <a:rPr lang="ru-RU" sz="11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терри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-тории которого </a:t>
                      </a:r>
                      <a:r>
                        <a:rPr lang="ru-RU" sz="11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зареги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стриро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-ваны КФХ, ИП </a:t>
                      </a:r>
                      <a:endParaRPr lang="ru-RU" sz="11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Плановые показатели деятельности в соответствии с проектом создания и (или) развития хозяйства, представленным на конкурсный отбор по годам реализации проекта создания и (или) развития хозяйства начиная с первого года его реализации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9825550"/>
                  </a:ext>
                </a:extLst>
              </a:tr>
              <a:tr h="4771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3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сельскохозяйственных животных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3901929"/>
                  </a:ext>
                </a:extLst>
              </a:tr>
              <a:tr h="4771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скота крупного рогатого молочно-го напра-вления, всего,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голов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скота крупного рогатого мясного напра-вления, всего,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голов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овец, всего,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голов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коз, всего,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голов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птиц всех видов, всего,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голов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пчел медо-носных, пчело-семей,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штук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рыб-произ-води-телей,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голов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оленей северных, маралов, всего,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голов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лошадей,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голов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кроликов,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голов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иные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2818843"/>
                  </a:ext>
                </a:extLst>
              </a:tr>
              <a:tr h="18053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наиме-нование (с ука-занием едини-цы измере-ния)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6296752"/>
                  </a:ext>
                </a:extLst>
              </a:tr>
              <a:tr h="12508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6241847"/>
                  </a:ext>
                </a:extLst>
              </a:tr>
              <a:tr h="477117"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1865355"/>
                  </a:ext>
                </a:extLst>
              </a:tr>
              <a:tr h="466132"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5710702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C4E87588-ED2B-A730-5288-89AC09EAFB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919"/>
            <a:ext cx="7455887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Раздел 8.3. Плановые производственные показатели животноводства в КФХ или ИП, получившего грант «</a:t>
            </a:r>
            <a:r>
              <a:rPr kumimoji="0" lang="ru-RU" altLang="ru-RU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Агростартап</a:t>
            </a:r>
            <a: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kumimoji="0" lang="ru-RU" altLang="ru-RU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79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045E838-0A71-5A60-1788-73047ADC51F7}"/>
              </a:ext>
            </a:extLst>
          </p:cNvPr>
          <p:cNvSpPr txBox="1"/>
          <p:nvPr/>
        </p:nvSpPr>
        <p:spPr>
          <a:xfrm>
            <a:off x="2699792" y="332656"/>
            <a:ext cx="45765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Полномочия главы КФХ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C41E30-CF1E-BC72-18C7-6700C1BA5496}"/>
              </a:ext>
            </a:extLst>
          </p:cNvPr>
          <p:cNvSpPr txBox="1"/>
          <p:nvPr/>
        </p:nvSpPr>
        <p:spPr>
          <a:xfrm>
            <a:off x="4231614" y="980728"/>
            <a:ext cx="4936566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1.Организует деятельность фермерского хозяйства;</a:t>
            </a:r>
          </a:p>
          <a:p>
            <a:pPr algn="ctr"/>
            <a:r>
              <a:rPr lang="ru-RU" sz="20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2. Без доверенности действует от имени</a:t>
            </a:r>
          </a:p>
          <a:p>
            <a:pPr algn="ctr"/>
            <a:r>
              <a:rPr lang="ru-RU" sz="20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фермерского хозяйства, в том числе представляет его интересы и совершает сделки;</a:t>
            </a:r>
          </a:p>
          <a:p>
            <a:pPr algn="ctr"/>
            <a:r>
              <a:rPr lang="ru-RU" sz="2000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3. Выдает доверенности;</a:t>
            </a:r>
          </a:p>
          <a:p>
            <a:pPr algn="ctr"/>
            <a:r>
              <a:rPr lang="ru-RU" sz="2000" dirty="0">
                <a:highlight>
                  <a:srgbClr val="FF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4. Осуществляет прием на работу в фермерское</a:t>
            </a:r>
          </a:p>
          <a:p>
            <a:pPr algn="ctr"/>
            <a:r>
              <a:rPr lang="ru-RU" sz="2000" dirty="0">
                <a:highlight>
                  <a:srgbClr val="FF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хозяйство работников и их увольнение;</a:t>
            </a:r>
          </a:p>
          <a:p>
            <a:pPr algn="ctr"/>
            <a:r>
              <a:rPr lang="ru-RU" sz="2000" dirty="0"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5. Организует ведение учета и отчетности</a:t>
            </a:r>
          </a:p>
          <a:p>
            <a:pPr algn="ctr"/>
            <a:r>
              <a:rPr lang="ru-RU" sz="2000" dirty="0"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фермерского хозяйства; </a:t>
            </a:r>
          </a:p>
          <a:p>
            <a:pPr algn="ctr"/>
            <a:r>
              <a:rPr lang="ru-RU" sz="2000" dirty="0">
                <a:highlight>
                  <a:srgbClr val="008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6 Осуществляет иные определяемые соглашением  между членами фермерского хозяйства полномочия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0FA2C0A-F107-86CC-47A3-048B7A91B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340768"/>
            <a:ext cx="4211960" cy="328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0248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C2A60D0D-B825-EE93-D9C5-85AA78A11D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9957925"/>
              </p:ext>
            </p:extLst>
          </p:nvPr>
        </p:nvGraphicFramePr>
        <p:xfrm>
          <a:off x="395536" y="404664"/>
          <a:ext cx="8147252" cy="3888432"/>
        </p:xfrm>
        <a:graphic>
          <a:graphicData uri="http://schemas.openxmlformats.org/drawingml/2006/table">
            <a:tbl>
              <a:tblPr/>
              <a:tblGrid>
                <a:gridCol w="481666">
                  <a:extLst>
                    <a:ext uri="{9D8B030D-6E8A-4147-A177-3AD203B41FA5}">
                      <a16:colId xmlns:a16="http://schemas.microsoft.com/office/drawing/2014/main" val="3911528550"/>
                    </a:ext>
                  </a:extLst>
                </a:gridCol>
                <a:gridCol w="417284">
                  <a:extLst>
                    <a:ext uri="{9D8B030D-6E8A-4147-A177-3AD203B41FA5}">
                      <a16:colId xmlns:a16="http://schemas.microsoft.com/office/drawing/2014/main" val="2037824021"/>
                    </a:ext>
                  </a:extLst>
                </a:gridCol>
                <a:gridCol w="486915">
                  <a:extLst>
                    <a:ext uri="{9D8B030D-6E8A-4147-A177-3AD203B41FA5}">
                      <a16:colId xmlns:a16="http://schemas.microsoft.com/office/drawing/2014/main" val="617180280"/>
                    </a:ext>
                  </a:extLst>
                </a:gridCol>
                <a:gridCol w="486915">
                  <a:extLst>
                    <a:ext uri="{9D8B030D-6E8A-4147-A177-3AD203B41FA5}">
                      <a16:colId xmlns:a16="http://schemas.microsoft.com/office/drawing/2014/main" val="4084879380"/>
                    </a:ext>
                  </a:extLst>
                </a:gridCol>
                <a:gridCol w="417284">
                  <a:extLst>
                    <a:ext uri="{9D8B030D-6E8A-4147-A177-3AD203B41FA5}">
                      <a16:colId xmlns:a16="http://schemas.microsoft.com/office/drawing/2014/main" val="3602448215"/>
                    </a:ext>
                  </a:extLst>
                </a:gridCol>
                <a:gridCol w="417284">
                  <a:extLst>
                    <a:ext uri="{9D8B030D-6E8A-4147-A177-3AD203B41FA5}">
                      <a16:colId xmlns:a16="http://schemas.microsoft.com/office/drawing/2014/main" val="3605675297"/>
                    </a:ext>
                  </a:extLst>
                </a:gridCol>
                <a:gridCol w="486915">
                  <a:extLst>
                    <a:ext uri="{9D8B030D-6E8A-4147-A177-3AD203B41FA5}">
                      <a16:colId xmlns:a16="http://schemas.microsoft.com/office/drawing/2014/main" val="254134420"/>
                    </a:ext>
                  </a:extLst>
                </a:gridCol>
                <a:gridCol w="486915">
                  <a:extLst>
                    <a:ext uri="{9D8B030D-6E8A-4147-A177-3AD203B41FA5}">
                      <a16:colId xmlns:a16="http://schemas.microsoft.com/office/drawing/2014/main" val="4125141642"/>
                    </a:ext>
                  </a:extLst>
                </a:gridCol>
                <a:gridCol w="558995">
                  <a:extLst>
                    <a:ext uri="{9D8B030D-6E8A-4147-A177-3AD203B41FA5}">
                      <a16:colId xmlns:a16="http://schemas.microsoft.com/office/drawing/2014/main" val="4229995474"/>
                    </a:ext>
                  </a:extLst>
                </a:gridCol>
                <a:gridCol w="558995">
                  <a:extLst>
                    <a:ext uri="{9D8B030D-6E8A-4147-A177-3AD203B41FA5}">
                      <a16:colId xmlns:a16="http://schemas.microsoft.com/office/drawing/2014/main" val="3783261095"/>
                    </a:ext>
                  </a:extLst>
                </a:gridCol>
                <a:gridCol w="558995">
                  <a:extLst>
                    <a:ext uri="{9D8B030D-6E8A-4147-A177-3AD203B41FA5}">
                      <a16:colId xmlns:a16="http://schemas.microsoft.com/office/drawing/2014/main" val="2041031631"/>
                    </a:ext>
                  </a:extLst>
                </a:gridCol>
                <a:gridCol w="558995">
                  <a:extLst>
                    <a:ext uri="{9D8B030D-6E8A-4147-A177-3AD203B41FA5}">
                      <a16:colId xmlns:a16="http://schemas.microsoft.com/office/drawing/2014/main" val="3602504881"/>
                    </a:ext>
                  </a:extLst>
                </a:gridCol>
                <a:gridCol w="486422">
                  <a:extLst>
                    <a:ext uri="{9D8B030D-6E8A-4147-A177-3AD203B41FA5}">
                      <a16:colId xmlns:a16="http://schemas.microsoft.com/office/drawing/2014/main" val="454284004"/>
                    </a:ext>
                  </a:extLst>
                </a:gridCol>
                <a:gridCol w="625682">
                  <a:extLst>
                    <a:ext uri="{9D8B030D-6E8A-4147-A177-3AD203B41FA5}">
                      <a16:colId xmlns:a16="http://schemas.microsoft.com/office/drawing/2014/main" val="713908189"/>
                    </a:ext>
                  </a:extLst>
                </a:gridCol>
                <a:gridCol w="558995">
                  <a:extLst>
                    <a:ext uri="{9D8B030D-6E8A-4147-A177-3AD203B41FA5}">
                      <a16:colId xmlns:a16="http://schemas.microsoft.com/office/drawing/2014/main" val="1100248963"/>
                    </a:ext>
                  </a:extLst>
                </a:gridCol>
                <a:gridCol w="558995">
                  <a:extLst>
                    <a:ext uri="{9D8B030D-6E8A-4147-A177-3AD203B41FA5}">
                      <a16:colId xmlns:a16="http://schemas.microsoft.com/office/drawing/2014/main" val="3673092051"/>
                    </a:ext>
                  </a:extLst>
                </a:gridCol>
              </a:tblGrid>
              <a:tr h="671303">
                <a:tc rowSpan="5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Наиме-нова-ние КФХ, ИП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15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Плановые показатели деятельности в соответствии с проектом создания и (или) развития хозяйства, представленным на конкурсный отбор по годам реализации проекта создания и (или) развития хозяйства начиная с первого года его реализации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4645059"/>
                  </a:ext>
                </a:extLst>
              </a:tr>
              <a:tr h="4491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15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производство продукции животноводства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5691627"/>
                  </a:ext>
                </a:extLst>
              </a:tr>
              <a:tr h="4491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скота и птицы в живой массе, в том числе на убой,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центнеров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молока сырого (в физическом весе),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центнеров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шерсти (в физическом весе),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центнеров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меда натурального пчелиного,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центнеров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продукции аквакультуры,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центнеров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яиц, тысяч штук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прочая продукция животноводства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1713465"/>
                  </a:ext>
                </a:extLst>
              </a:tr>
              <a:tr h="9712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Наименова-ние (с указанием единицы измерения)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7771317"/>
                  </a:ext>
                </a:extLst>
              </a:tr>
              <a:tr h="4491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5699163"/>
                  </a:ext>
                </a:extLst>
              </a:tr>
              <a:tr h="449184"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7601044"/>
                  </a:ext>
                </a:extLst>
              </a:tr>
              <a:tr h="449184"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3398008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FB1F522C-9324-D755-3043-C61E1DC58C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274" y="3919"/>
            <a:ext cx="1718740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Продолжение раздела 8.3</a:t>
            </a:r>
            <a:endParaRPr kumimoji="0" lang="ru-RU" altLang="ru-RU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3EEF47-26A8-C325-FCFB-9BBB77898F71}"/>
              </a:ext>
            </a:extLst>
          </p:cNvPr>
          <p:cNvSpPr txBox="1"/>
          <p:nvPr/>
        </p:nvSpPr>
        <p:spPr>
          <a:xfrm>
            <a:off x="431540" y="4869160"/>
            <a:ext cx="8280920" cy="1461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_____________________________________________                       </a:t>
            </a:r>
            <a:r>
              <a:rPr lang="ru-RU" sz="11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___________     </a:t>
            </a:r>
          </a:p>
          <a:p>
            <a:pPr algn="just"/>
            <a:r>
              <a:rPr lang="ru-RU" sz="11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(победитель конкурса)                                                   (подпись)                                             (инициалы, фамилия)</a:t>
            </a:r>
          </a:p>
          <a:p>
            <a:pPr algn="just"/>
            <a:r>
              <a:rPr lang="ru-RU" sz="11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</a:p>
          <a:p>
            <a:pPr algn="just"/>
            <a:r>
              <a:rPr lang="ru-RU" sz="11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М.П. (при наличии)</a:t>
            </a:r>
          </a:p>
          <a:p>
            <a:pPr algn="just"/>
            <a:r>
              <a:rPr lang="ru-RU" sz="11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ru-RU" sz="11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«___» _______________ 20__ г.   </a:t>
            </a:r>
            <a:r>
              <a:rPr lang="ru-RU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ru-RU" sz="1600" dirty="0">
                <a:effectLst/>
                <a:highlight>
                  <a:srgbClr val="FF00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ДАТУ СТАВИМ ОБЯЗАТЕЛЬНО</a:t>
            </a:r>
          </a:p>
          <a:p>
            <a:pPr algn="just"/>
            <a:r>
              <a:rPr lang="ru-RU" sz="11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3871491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588127-C24F-1F0C-122C-75DC35220698}"/>
              </a:ext>
            </a:extLst>
          </p:cNvPr>
          <p:cNvSpPr txBox="1"/>
          <p:nvPr/>
        </p:nvSpPr>
        <p:spPr>
          <a:xfrm>
            <a:off x="179512" y="24805"/>
            <a:ext cx="8568952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Грант Семейная ферма</a:t>
            </a:r>
          </a:p>
          <a:p>
            <a:pPr algn="ctr"/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сдают все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грантовики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2020, 2021, 2022, 2023,2024 г.</a:t>
            </a:r>
          </a:p>
          <a:p>
            <a:pPr algn="ctr"/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ОТЧЕТ</a:t>
            </a:r>
          </a:p>
          <a:p>
            <a:pPr algn="ctr"/>
            <a:r>
              <a:rPr lang="ru-RU" sz="1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о финансово-экономическом состоянии победителя конкурса, </a:t>
            </a:r>
          </a:p>
          <a:p>
            <a:pPr algn="ctr"/>
            <a:r>
              <a:rPr lang="ru-RU" sz="1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получившего грантовую поддержку</a:t>
            </a:r>
          </a:p>
          <a:p>
            <a:pPr algn="ctr"/>
            <a:r>
              <a:rPr lang="ru-RU" sz="1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на 01 июля 2025 год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7170" name="Picture 2" descr="Picture background">
            <a:extLst>
              <a:ext uri="{FF2B5EF4-FFF2-40B4-BE49-F238E27FC236}">
                <a16:creationId xmlns:a16="http://schemas.microsoft.com/office/drawing/2014/main" id="{5EA49320-97EB-B12B-D872-7B9230C9E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982998"/>
            <a:ext cx="6480720" cy="273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41393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8212AF5-B682-47AA-1359-C939AE0261AC}"/>
              </a:ext>
            </a:extLst>
          </p:cNvPr>
          <p:cNvSpPr txBox="1"/>
          <p:nvPr/>
        </p:nvSpPr>
        <p:spPr>
          <a:xfrm>
            <a:off x="5647534" y="-30083"/>
            <a:ext cx="351013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УТВЕРЖДЕНА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распоряжением министерства сельского хозяйства и продовольствия Кировской области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28.03.2025 №32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1212C9-B1B8-00FC-0BF5-78B94A57BC75}"/>
              </a:ext>
            </a:extLst>
          </p:cNvPr>
          <p:cNvSpPr txBox="1"/>
          <p:nvPr/>
        </p:nvSpPr>
        <p:spPr>
          <a:xfrm>
            <a:off x="323528" y="2132856"/>
            <a:ext cx="8640960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</a:t>
            </a: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финансово-экономическом состоянии победителя конкурса, </a:t>
            </a: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получившего грантовую поддержку,  </a:t>
            </a:r>
          </a:p>
          <a:p>
            <a:pPr algn="ctr"/>
            <a:r>
              <a:rPr lang="ru-RU" sz="14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на «01» июля 2025 года</a:t>
            </a:r>
          </a:p>
          <a:p>
            <a:pPr algn="ctr"/>
            <a:endParaRPr lang="ru-RU" sz="1400" dirty="0">
              <a:highlight>
                <a:srgbClr val="00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u="sng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ИП глава К(Ф)Х Иванов Иван </a:t>
            </a:r>
            <a:r>
              <a:rPr lang="ru-RU" sz="1400" u="sng" dirty="0" err="1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иИванович</a:t>
            </a:r>
            <a:r>
              <a:rPr lang="ru-RU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(наименование получателя гранта)</a:t>
            </a:r>
          </a:p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Представляется в министерство сельского хозяйства и продовольствия Кировской области крестьянским (фермерским) хозяйством 1 раз в квартал, не позднее 30-го числа месяца, следующего за отчетным кварталом, начиная со II квартала, на бумажном носителе и в электронном формате на ад-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электронной почты mfh43@mail.ru.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97682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83D6C03-8FA0-44DB-C3BE-4C14D8003E95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1. Сведения о крестьянских (фермерских) хозяйствах и индивидуальных предпринимателях, реализующих проекты на создание и (или) развитие хозяйства с помощью средств грантовой поддержки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CA1B1718-024F-3F0B-39EA-67D64D9218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1350151"/>
              </p:ext>
            </p:extLst>
          </p:nvPr>
        </p:nvGraphicFramePr>
        <p:xfrm>
          <a:off x="107504" y="980728"/>
          <a:ext cx="9001001" cy="4021103"/>
        </p:xfrm>
        <a:graphic>
          <a:graphicData uri="http://schemas.openxmlformats.org/drawingml/2006/table">
            <a:tbl>
              <a:tblPr/>
              <a:tblGrid>
                <a:gridCol w="667587">
                  <a:extLst>
                    <a:ext uri="{9D8B030D-6E8A-4147-A177-3AD203B41FA5}">
                      <a16:colId xmlns:a16="http://schemas.microsoft.com/office/drawing/2014/main" val="4245375515"/>
                    </a:ext>
                  </a:extLst>
                </a:gridCol>
                <a:gridCol w="751315">
                  <a:extLst>
                    <a:ext uri="{9D8B030D-6E8A-4147-A177-3AD203B41FA5}">
                      <a16:colId xmlns:a16="http://schemas.microsoft.com/office/drawing/2014/main" val="3892998801"/>
                    </a:ext>
                  </a:extLst>
                </a:gridCol>
                <a:gridCol w="356678">
                  <a:extLst>
                    <a:ext uri="{9D8B030D-6E8A-4147-A177-3AD203B41FA5}">
                      <a16:colId xmlns:a16="http://schemas.microsoft.com/office/drawing/2014/main" val="1484970534"/>
                    </a:ext>
                  </a:extLst>
                </a:gridCol>
                <a:gridCol w="553717">
                  <a:extLst>
                    <a:ext uri="{9D8B030D-6E8A-4147-A177-3AD203B41FA5}">
                      <a16:colId xmlns:a16="http://schemas.microsoft.com/office/drawing/2014/main" val="1248296448"/>
                    </a:ext>
                  </a:extLst>
                </a:gridCol>
                <a:gridCol w="372867">
                  <a:extLst>
                    <a:ext uri="{9D8B030D-6E8A-4147-A177-3AD203B41FA5}">
                      <a16:colId xmlns:a16="http://schemas.microsoft.com/office/drawing/2014/main" val="268539339"/>
                    </a:ext>
                  </a:extLst>
                </a:gridCol>
                <a:gridCol w="526367">
                  <a:extLst>
                    <a:ext uri="{9D8B030D-6E8A-4147-A177-3AD203B41FA5}">
                      <a16:colId xmlns:a16="http://schemas.microsoft.com/office/drawing/2014/main" val="583632409"/>
                    </a:ext>
                  </a:extLst>
                </a:gridCol>
                <a:gridCol w="683215">
                  <a:extLst>
                    <a:ext uri="{9D8B030D-6E8A-4147-A177-3AD203B41FA5}">
                      <a16:colId xmlns:a16="http://schemas.microsoft.com/office/drawing/2014/main" val="1124930159"/>
                    </a:ext>
                  </a:extLst>
                </a:gridCol>
                <a:gridCol w="667030">
                  <a:extLst>
                    <a:ext uri="{9D8B030D-6E8A-4147-A177-3AD203B41FA5}">
                      <a16:colId xmlns:a16="http://schemas.microsoft.com/office/drawing/2014/main" val="1324145787"/>
                    </a:ext>
                  </a:extLst>
                </a:gridCol>
                <a:gridCol w="667030">
                  <a:extLst>
                    <a:ext uri="{9D8B030D-6E8A-4147-A177-3AD203B41FA5}">
                      <a16:colId xmlns:a16="http://schemas.microsoft.com/office/drawing/2014/main" val="2317825057"/>
                    </a:ext>
                  </a:extLst>
                </a:gridCol>
                <a:gridCol w="723406">
                  <a:extLst>
                    <a:ext uri="{9D8B030D-6E8A-4147-A177-3AD203B41FA5}">
                      <a16:colId xmlns:a16="http://schemas.microsoft.com/office/drawing/2014/main" val="234153715"/>
                    </a:ext>
                  </a:extLst>
                </a:gridCol>
                <a:gridCol w="662004">
                  <a:extLst>
                    <a:ext uri="{9D8B030D-6E8A-4147-A177-3AD203B41FA5}">
                      <a16:colId xmlns:a16="http://schemas.microsoft.com/office/drawing/2014/main" val="1380415007"/>
                    </a:ext>
                  </a:extLst>
                </a:gridCol>
                <a:gridCol w="474456">
                  <a:extLst>
                    <a:ext uri="{9D8B030D-6E8A-4147-A177-3AD203B41FA5}">
                      <a16:colId xmlns:a16="http://schemas.microsoft.com/office/drawing/2014/main" val="1374590618"/>
                    </a:ext>
                  </a:extLst>
                </a:gridCol>
                <a:gridCol w="474456">
                  <a:extLst>
                    <a:ext uri="{9D8B030D-6E8A-4147-A177-3AD203B41FA5}">
                      <a16:colId xmlns:a16="http://schemas.microsoft.com/office/drawing/2014/main" val="560932840"/>
                    </a:ext>
                  </a:extLst>
                </a:gridCol>
                <a:gridCol w="605629">
                  <a:extLst>
                    <a:ext uri="{9D8B030D-6E8A-4147-A177-3AD203B41FA5}">
                      <a16:colId xmlns:a16="http://schemas.microsoft.com/office/drawing/2014/main" val="2929756012"/>
                    </a:ext>
                  </a:extLst>
                </a:gridCol>
                <a:gridCol w="815244">
                  <a:extLst>
                    <a:ext uri="{9D8B030D-6E8A-4147-A177-3AD203B41FA5}">
                      <a16:colId xmlns:a16="http://schemas.microsoft.com/office/drawing/2014/main" val="888182525"/>
                    </a:ext>
                  </a:extLst>
                </a:gridCol>
              </a:tblGrid>
              <a:tr h="1440160">
                <a:tc row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Наиме-</a:t>
                      </a:r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нование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крестьянс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-кого (фермер-</a:t>
                      </a:r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ского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хозяйства </a:t>
                      </a:r>
                      <a:endParaRPr lang="ru-RU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(далее – КФХ)</a:t>
                      </a:r>
                      <a:endParaRPr lang="ru-RU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Фамилия, имя, отчество главы КФХ, 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индиви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-дуального 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предприни-мателя</a:t>
                      </a:r>
                      <a:endParaRPr lang="ru-RU" sz="12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(далее – ИП)</a:t>
                      </a:r>
                      <a:endParaRPr lang="ru-RU" sz="12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</a:t>
                      </a:r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по-лу-че-ния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гран-та</a:t>
                      </a:r>
                      <a:endParaRPr lang="ru-RU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Наиме-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нование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-приятия, в рамках которого получен гра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нт</a:t>
                      </a:r>
                      <a:endParaRPr lang="ru-RU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ИНН КФХ, ИП</a:t>
                      </a:r>
                      <a:endParaRPr lang="ru-RU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рожде-ния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главы КФХ, ИП</a:t>
                      </a:r>
                      <a:endParaRPr lang="ru-RU" sz="12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Образова-ние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получен-</a:t>
                      </a:r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ное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главой КФХ, ИП (при наличии данных сведений)</a:t>
                      </a:r>
                      <a:endParaRPr lang="ru-RU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Дата регистра-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ции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 налоговом органе КФХ, ИП</a:t>
                      </a:r>
                      <a:endParaRPr lang="ru-RU" sz="12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Отметка о </a:t>
                      </a:r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преобразо-вании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из личного </a:t>
                      </a:r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подсоб-ного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хозяйства в КФХ, ИП</a:t>
                      </a:r>
                      <a:endParaRPr lang="ru-RU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Адрес регистра-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ции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контакт-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ный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телефон, адрес электрон-ной почты КФХ, ИП</a:t>
                      </a:r>
                      <a:endParaRPr lang="ru-RU" sz="12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Код по </a:t>
                      </a:r>
                      <a:r>
                        <a:rPr lang="ru-RU" sz="1200" u="none" strike="noStrike" dirty="0">
                          <a:solidFill>
                            <a:srgbClr val="0563C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2"/>
                        </a:rPr>
                        <a:t>ОКТМО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населенно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-го пункта, на </a:t>
                      </a:r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террито-рии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которого находится КФХ, ИП</a:t>
                      </a:r>
                      <a:endParaRPr lang="ru-RU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Численность членов КФХ (включая главу), человек</a:t>
                      </a:r>
                      <a:endParaRPr lang="ru-RU" sz="12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Код вида </a:t>
                      </a:r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экономи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-ческой деятель-</a:t>
                      </a:r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ности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по </a:t>
                      </a:r>
                      <a:r>
                        <a:rPr lang="ru-RU" sz="1200" u="none" strike="noStrike" dirty="0">
                          <a:solidFill>
                            <a:srgbClr val="0563C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"/>
                        </a:rPr>
                        <a:t>ОКВЭД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на который получен грант</a:t>
                      </a:r>
                      <a:endParaRPr lang="ru-RU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Сумма получен-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ного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гранта, рублей</a:t>
                      </a:r>
                      <a:endParaRPr lang="ru-RU" sz="12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7972838"/>
                  </a:ext>
                </a:extLst>
              </a:tr>
              <a:tr h="10450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20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 них членов семьи главы</a:t>
                      </a:r>
                      <a:endParaRPr lang="ru-RU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473527"/>
                  </a:ext>
                </a:extLst>
              </a:tr>
              <a:tr h="459542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6893365"/>
                  </a:ext>
                </a:extLst>
              </a:tr>
              <a:tr h="105211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ИП глава К(Ф)Х 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Иванов Иван Иванович</a:t>
                      </a: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Иванов Иван Иванович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Поддержка начинающего фермера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431000540897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Среднее профессиональное образование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01.03.2018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613592, Оричевский район, д. Иванов, 898231222, 25847@mail.ru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33617444101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01.41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6100"/>
                          </a:solidFill>
                          <a:effectLst/>
                          <a:latin typeface="Times New Roman" panose="02020603050405020304" pitchFamily="18" charset="0"/>
                        </a:rPr>
                        <a:t>3 000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4780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73640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F06562E4-F269-BE51-71D0-C4BC0FC199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405980"/>
              </p:ext>
            </p:extLst>
          </p:nvPr>
        </p:nvGraphicFramePr>
        <p:xfrm>
          <a:off x="0" y="1"/>
          <a:ext cx="9144001" cy="6649390"/>
        </p:xfrm>
        <a:graphic>
          <a:graphicData uri="http://schemas.openxmlformats.org/drawingml/2006/table">
            <a:tbl>
              <a:tblPr/>
              <a:tblGrid>
                <a:gridCol w="179512">
                  <a:extLst>
                    <a:ext uri="{9D8B030D-6E8A-4147-A177-3AD203B41FA5}">
                      <a16:colId xmlns:a16="http://schemas.microsoft.com/office/drawing/2014/main" val="4245447730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2213592153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2251133291"/>
                    </a:ext>
                  </a:extLst>
                </a:gridCol>
                <a:gridCol w="288032">
                  <a:extLst>
                    <a:ext uri="{9D8B030D-6E8A-4147-A177-3AD203B41FA5}">
                      <a16:colId xmlns:a16="http://schemas.microsoft.com/office/drawing/2014/main" val="2488024018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1861284933"/>
                    </a:ext>
                  </a:extLst>
                </a:gridCol>
                <a:gridCol w="623074">
                  <a:extLst>
                    <a:ext uri="{9D8B030D-6E8A-4147-A177-3AD203B41FA5}">
                      <a16:colId xmlns:a16="http://schemas.microsoft.com/office/drawing/2014/main" val="3070959739"/>
                    </a:ext>
                  </a:extLst>
                </a:gridCol>
                <a:gridCol w="644161">
                  <a:extLst>
                    <a:ext uri="{9D8B030D-6E8A-4147-A177-3AD203B41FA5}">
                      <a16:colId xmlns:a16="http://schemas.microsoft.com/office/drawing/2014/main" val="4279409168"/>
                    </a:ext>
                  </a:extLst>
                </a:gridCol>
                <a:gridCol w="388949">
                  <a:extLst>
                    <a:ext uri="{9D8B030D-6E8A-4147-A177-3AD203B41FA5}">
                      <a16:colId xmlns:a16="http://schemas.microsoft.com/office/drawing/2014/main" val="4063358980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295749935"/>
                    </a:ext>
                  </a:extLst>
                </a:gridCol>
                <a:gridCol w="216024">
                  <a:extLst>
                    <a:ext uri="{9D8B030D-6E8A-4147-A177-3AD203B41FA5}">
                      <a16:colId xmlns:a16="http://schemas.microsoft.com/office/drawing/2014/main" val="976237376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3945999475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972658297"/>
                    </a:ext>
                  </a:extLst>
                </a:gridCol>
                <a:gridCol w="288032">
                  <a:extLst>
                    <a:ext uri="{9D8B030D-6E8A-4147-A177-3AD203B41FA5}">
                      <a16:colId xmlns:a16="http://schemas.microsoft.com/office/drawing/2014/main" val="2152505282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2840621613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3856317630"/>
                    </a:ext>
                  </a:extLst>
                </a:gridCol>
                <a:gridCol w="288032">
                  <a:extLst>
                    <a:ext uri="{9D8B030D-6E8A-4147-A177-3AD203B41FA5}">
                      <a16:colId xmlns:a16="http://schemas.microsoft.com/office/drawing/2014/main" val="148158975"/>
                    </a:ext>
                  </a:extLst>
                </a:gridCol>
                <a:gridCol w="288032">
                  <a:extLst>
                    <a:ext uri="{9D8B030D-6E8A-4147-A177-3AD203B41FA5}">
                      <a16:colId xmlns:a16="http://schemas.microsoft.com/office/drawing/2014/main" val="2785574136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1126711096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970871663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3500663075"/>
                    </a:ext>
                  </a:extLst>
                </a:gridCol>
                <a:gridCol w="288032">
                  <a:extLst>
                    <a:ext uri="{9D8B030D-6E8A-4147-A177-3AD203B41FA5}">
                      <a16:colId xmlns:a16="http://schemas.microsoft.com/office/drawing/2014/main" val="113725382"/>
                    </a:ext>
                  </a:extLst>
                </a:gridCol>
                <a:gridCol w="288032">
                  <a:extLst>
                    <a:ext uri="{9D8B030D-6E8A-4147-A177-3AD203B41FA5}">
                      <a16:colId xmlns:a16="http://schemas.microsoft.com/office/drawing/2014/main" val="543153166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912912525"/>
                    </a:ext>
                  </a:extLst>
                </a:gridCol>
                <a:gridCol w="179513">
                  <a:extLst>
                    <a:ext uri="{9D8B030D-6E8A-4147-A177-3AD203B41FA5}">
                      <a16:colId xmlns:a16="http://schemas.microsoft.com/office/drawing/2014/main" val="283305458"/>
                    </a:ext>
                  </a:extLst>
                </a:gridCol>
              </a:tblGrid>
              <a:tr h="150530">
                <a:tc gridSpan="24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Раздел 2 . Сведения о расходах средств гранта, полученных КФХ и ИП, реализующими проекты на создание и (или) развитие хозяйства</a:t>
                      </a:r>
                    </a:p>
                  </a:txBody>
                  <a:tcPr marL="5103" marR="5103" marT="510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2864577"/>
                  </a:ext>
                </a:extLst>
              </a:tr>
              <a:tr h="254012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Наименование КФХ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Фамилия, имя, отче-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ство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(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по-следнее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- при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нали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-чии) главы КФХ, ИП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</a:rPr>
                        <a:t>Наиме-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</a:rPr>
                        <a:t>нование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</a:rPr>
                        <a:t>меро-прия-тия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</a:rPr>
                        <a:t>, в рамках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</a:rPr>
                        <a:t>которо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</a:rPr>
                        <a:t>-го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</a:rPr>
                        <a:t>по-лучен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</a:rPr>
                        <a:t> грант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ИНН КФХ, ИП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 получения гранта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 gridSpan="4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Стоимость проекта создания и (или) развития хозяйства, рублей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14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</a:rPr>
                        <a:t>Использовано средств гранта (с учетом средств получателя гранта) в соответствии с планом расходов, рублей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0436598"/>
                  </a:ext>
                </a:extLst>
              </a:tr>
              <a:tr h="2540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14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Семейная ферма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5380209"/>
                  </a:ext>
                </a:extLst>
              </a:tr>
              <a:tr h="4567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</a:rPr>
                        <a:t>сумма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сумма гранта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средства получателя гранта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</a:rPr>
                        <a:t>разработка проектной документации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приобретение сельскохозяйственных животных (за исключением свиней) и птицы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приобретение рыбопосадочного материала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</a:rPr>
                        <a:t>приобретение снегоходных средств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приобретение автономных источников электро-, газо- и водоснабжения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погашение не более 20 процентов привлекаемого льготного инвестиционного кредита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приобретение земель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приобретение, строительство, ремонт и переустройство объектов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</a:rPr>
                        <a:t>приобретение сельскохозяйственной техники и оборудования, грузового автомобильного транспорта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приобретение посадочного материала для закладки многолетних насаждений, включая виноградники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</a:rPr>
                        <a:t>подключение производственных объектов к электрическим, водо-, газо- и теплопроводным сетям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приобретение, строительство, реконструкция, капитальный ремонт или модернизация объектов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комплектация объектов оборудованием, техникой и спецавтотранспортом и их монтаж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уплата процентов по кредиту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4437337"/>
                  </a:ext>
                </a:extLst>
              </a:tr>
              <a:tr h="39271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том числе заемные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6057828"/>
                  </a:ext>
                </a:extLst>
              </a:tr>
              <a:tr h="13900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ИП глава К(Ф)Х Иванов И. И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10" marR="32210" marT="52990" marB="529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Иванов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Семейная ферма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43100000</a:t>
                      </a:r>
                    </a:p>
                    <a:p>
                      <a:pPr algn="ctr" fontAlgn="ctr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3336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3000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336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3336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59959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44340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3D73374-4D50-E7F5-1B6C-F91B3D65A12C}"/>
              </a:ext>
            </a:extLst>
          </p:cNvPr>
          <p:cNvSpPr txBox="1"/>
          <p:nvPr/>
        </p:nvSpPr>
        <p:spPr>
          <a:xfrm>
            <a:off x="0" y="0"/>
            <a:ext cx="914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3. Сведения о возвратах средств гранта, полученных КФХ и ИП на создание и (или) развитие хозяйства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09091003-CBFE-B3EE-8EB1-7EFD09E14F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3210680"/>
              </p:ext>
            </p:extLst>
          </p:nvPr>
        </p:nvGraphicFramePr>
        <p:xfrm>
          <a:off x="457200" y="836712"/>
          <a:ext cx="8229599" cy="5745490"/>
        </p:xfrm>
        <a:graphic>
          <a:graphicData uri="http://schemas.openxmlformats.org/drawingml/2006/table">
            <a:tbl>
              <a:tblPr/>
              <a:tblGrid>
                <a:gridCol w="409674">
                  <a:extLst>
                    <a:ext uri="{9D8B030D-6E8A-4147-A177-3AD203B41FA5}">
                      <a16:colId xmlns:a16="http://schemas.microsoft.com/office/drawing/2014/main" val="3028364693"/>
                    </a:ext>
                  </a:extLst>
                </a:gridCol>
                <a:gridCol w="499967">
                  <a:extLst>
                    <a:ext uri="{9D8B030D-6E8A-4147-A177-3AD203B41FA5}">
                      <a16:colId xmlns:a16="http://schemas.microsoft.com/office/drawing/2014/main" val="3090943267"/>
                    </a:ext>
                  </a:extLst>
                </a:gridCol>
                <a:gridCol w="588197">
                  <a:extLst>
                    <a:ext uri="{9D8B030D-6E8A-4147-A177-3AD203B41FA5}">
                      <a16:colId xmlns:a16="http://schemas.microsoft.com/office/drawing/2014/main" val="364221765"/>
                    </a:ext>
                  </a:extLst>
                </a:gridCol>
                <a:gridCol w="359110">
                  <a:extLst>
                    <a:ext uri="{9D8B030D-6E8A-4147-A177-3AD203B41FA5}">
                      <a16:colId xmlns:a16="http://schemas.microsoft.com/office/drawing/2014/main" val="3475180466"/>
                    </a:ext>
                  </a:extLst>
                </a:gridCol>
                <a:gridCol w="408642">
                  <a:extLst>
                    <a:ext uri="{9D8B030D-6E8A-4147-A177-3AD203B41FA5}">
                      <a16:colId xmlns:a16="http://schemas.microsoft.com/office/drawing/2014/main" val="1769222688"/>
                    </a:ext>
                  </a:extLst>
                </a:gridCol>
                <a:gridCol w="695001">
                  <a:extLst>
                    <a:ext uri="{9D8B030D-6E8A-4147-A177-3AD203B41FA5}">
                      <a16:colId xmlns:a16="http://schemas.microsoft.com/office/drawing/2014/main" val="2399103551"/>
                    </a:ext>
                  </a:extLst>
                </a:gridCol>
                <a:gridCol w="728539">
                  <a:extLst>
                    <a:ext uri="{9D8B030D-6E8A-4147-A177-3AD203B41FA5}">
                      <a16:colId xmlns:a16="http://schemas.microsoft.com/office/drawing/2014/main" val="1710217367"/>
                    </a:ext>
                  </a:extLst>
                </a:gridCol>
                <a:gridCol w="294099">
                  <a:extLst>
                    <a:ext uri="{9D8B030D-6E8A-4147-A177-3AD203B41FA5}">
                      <a16:colId xmlns:a16="http://schemas.microsoft.com/office/drawing/2014/main" val="2241813098"/>
                    </a:ext>
                  </a:extLst>
                </a:gridCol>
                <a:gridCol w="439084">
                  <a:extLst>
                    <a:ext uri="{9D8B030D-6E8A-4147-A177-3AD203B41FA5}">
                      <a16:colId xmlns:a16="http://schemas.microsoft.com/office/drawing/2014/main" val="2439679952"/>
                    </a:ext>
                  </a:extLst>
                </a:gridCol>
                <a:gridCol w="439084">
                  <a:extLst>
                    <a:ext uri="{9D8B030D-6E8A-4147-A177-3AD203B41FA5}">
                      <a16:colId xmlns:a16="http://schemas.microsoft.com/office/drawing/2014/main" val="4058905956"/>
                    </a:ext>
                  </a:extLst>
                </a:gridCol>
                <a:gridCol w="294099">
                  <a:extLst>
                    <a:ext uri="{9D8B030D-6E8A-4147-A177-3AD203B41FA5}">
                      <a16:colId xmlns:a16="http://schemas.microsoft.com/office/drawing/2014/main" val="2495471777"/>
                    </a:ext>
                  </a:extLst>
                </a:gridCol>
                <a:gridCol w="411222">
                  <a:extLst>
                    <a:ext uri="{9D8B030D-6E8A-4147-A177-3AD203B41FA5}">
                      <a16:colId xmlns:a16="http://schemas.microsoft.com/office/drawing/2014/main" val="3189708598"/>
                    </a:ext>
                  </a:extLst>
                </a:gridCol>
                <a:gridCol w="411222">
                  <a:extLst>
                    <a:ext uri="{9D8B030D-6E8A-4147-A177-3AD203B41FA5}">
                      <a16:colId xmlns:a16="http://schemas.microsoft.com/office/drawing/2014/main" val="3003419637"/>
                    </a:ext>
                  </a:extLst>
                </a:gridCol>
                <a:gridCol w="305450">
                  <a:extLst>
                    <a:ext uri="{9D8B030D-6E8A-4147-A177-3AD203B41FA5}">
                      <a16:colId xmlns:a16="http://schemas.microsoft.com/office/drawing/2014/main" val="2606930260"/>
                    </a:ext>
                  </a:extLst>
                </a:gridCol>
                <a:gridCol w="408642">
                  <a:extLst>
                    <a:ext uri="{9D8B030D-6E8A-4147-A177-3AD203B41FA5}">
                      <a16:colId xmlns:a16="http://schemas.microsoft.com/office/drawing/2014/main" val="3158908874"/>
                    </a:ext>
                  </a:extLst>
                </a:gridCol>
                <a:gridCol w="408642">
                  <a:extLst>
                    <a:ext uri="{9D8B030D-6E8A-4147-A177-3AD203B41FA5}">
                      <a16:colId xmlns:a16="http://schemas.microsoft.com/office/drawing/2014/main" val="4033085638"/>
                    </a:ext>
                  </a:extLst>
                </a:gridCol>
                <a:gridCol w="286875">
                  <a:extLst>
                    <a:ext uri="{9D8B030D-6E8A-4147-A177-3AD203B41FA5}">
                      <a16:colId xmlns:a16="http://schemas.microsoft.com/office/drawing/2014/main" val="1785400117"/>
                    </a:ext>
                  </a:extLst>
                </a:gridCol>
                <a:gridCol w="421025">
                  <a:extLst>
                    <a:ext uri="{9D8B030D-6E8A-4147-A177-3AD203B41FA5}">
                      <a16:colId xmlns:a16="http://schemas.microsoft.com/office/drawing/2014/main" val="1535693874"/>
                    </a:ext>
                  </a:extLst>
                </a:gridCol>
                <a:gridCol w="421025">
                  <a:extLst>
                    <a:ext uri="{9D8B030D-6E8A-4147-A177-3AD203B41FA5}">
                      <a16:colId xmlns:a16="http://schemas.microsoft.com/office/drawing/2014/main" val="2704644859"/>
                    </a:ext>
                  </a:extLst>
                </a:gridCol>
              </a:tblGrid>
              <a:tr h="576064"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Наи-</a:t>
                      </a:r>
                      <a:r>
                        <a:rPr lang="ru-RU" sz="14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мено</a:t>
                      </a:r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4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вание</a:t>
                      </a:r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КФХ</a:t>
                      </a:r>
                      <a:endParaRPr lang="ru-RU" sz="14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Фами</a:t>
                      </a:r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-лия, имя, отчество главы КФХ, ИП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Наимено-вание</a:t>
                      </a:r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мероприя-тия</a:t>
                      </a:r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в рамках которого получен грант</a:t>
                      </a:r>
                      <a:endParaRPr lang="ru-RU" sz="14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ИНН КФХ, ИП</a:t>
                      </a:r>
                      <a:endParaRPr lang="ru-RU" sz="14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полу-</a:t>
                      </a:r>
                      <a:r>
                        <a:rPr lang="ru-RU" sz="14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чения</a:t>
                      </a:r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гранта</a:t>
                      </a:r>
                      <a:endParaRPr lang="ru-RU" sz="14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Причина возврата средств (по личным </a:t>
                      </a:r>
                      <a:r>
                        <a:rPr lang="ru-RU" sz="14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обстоятель-ствам</a:t>
                      </a:r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или выявлено нарушение)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Виды выявленного нарушения или причина возврата гранта (нецелевое </a:t>
                      </a:r>
                      <a:r>
                        <a:rPr lang="ru-RU" sz="14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использова-ние</a:t>
                      </a:r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4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несоблюде-ние</a:t>
                      </a:r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правил </a:t>
                      </a:r>
                      <a:r>
                        <a:rPr lang="ru-RU" sz="14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предостав-ления</a:t>
                      </a:r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и </a:t>
                      </a:r>
                      <a:r>
                        <a:rPr lang="ru-RU" sz="14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использова-ния</a:t>
                      </a:r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гранта, иное)</a:t>
                      </a:r>
                      <a:endParaRPr lang="ru-RU" sz="14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Сумма полученного гранта</a:t>
                      </a:r>
                      <a:endParaRPr lang="ru-RU" sz="14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Объем средств гранта, подлежащих возврату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Объем возвращенных средств гранта</a:t>
                      </a:r>
                      <a:endParaRPr lang="ru-RU" sz="140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Объем средств, подлежащий возврату по состоянию на отчетную дату</a:t>
                      </a:r>
                      <a:endParaRPr lang="ru-RU" sz="14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432860"/>
                  </a:ext>
                </a:extLst>
              </a:tr>
              <a:tr h="7369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все-го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числе за счет средств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все-го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числе за счет средств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все-го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числе за счет средств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все-го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числе за счет средств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0278237"/>
                  </a:ext>
                </a:extLst>
              </a:tr>
              <a:tr h="9179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феде-раль-ного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бюд-жета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бюд-жета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Киров-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ской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облас-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феде-раль-ного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бюд-жета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бюд-жета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Киров-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ской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облас-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феде-раль-ного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бюд-жета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бюд-жета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Киров-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ской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облас-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феде-раль-ного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бюд-жета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бюд-жета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Киров-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ской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облас-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0571775"/>
                  </a:ext>
                </a:extLst>
              </a:tr>
              <a:tr h="471194"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7086256"/>
                  </a:ext>
                </a:extLst>
              </a:tr>
              <a:tr h="47119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2676" marR="32676" marT="53757" marB="53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2676" marR="32676" marT="53757" marB="53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0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55317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2507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E922958F-E5FD-40B4-F8AF-B73E334CB3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0705374"/>
              </p:ext>
            </p:extLst>
          </p:nvPr>
        </p:nvGraphicFramePr>
        <p:xfrm>
          <a:off x="0" y="9964"/>
          <a:ext cx="9144003" cy="6336564"/>
        </p:xfrm>
        <a:graphic>
          <a:graphicData uri="http://schemas.openxmlformats.org/drawingml/2006/table">
            <a:tbl>
              <a:tblPr/>
              <a:tblGrid>
                <a:gridCol w="362139">
                  <a:extLst>
                    <a:ext uri="{9D8B030D-6E8A-4147-A177-3AD203B41FA5}">
                      <a16:colId xmlns:a16="http://schemas.microsoft.com/office/drawing/2014/main" val="167016625"/>
                    </a:ext>
                  </a:extLst>
                </a:gridCol>
                <a:gridCol w="676627">
                  <a:extLst>
                    <a:ext uri="{9D8B030D-6E8A-4147-A177-3AD203B41FA5}">
                      <a16:colId xmlns:a16="http://schemas.microsoft.com/office/drawing/2014/main" val="3200729094"/>
                    </a:ext>
                  </a:extLst>
                </a:gridCol>
                <a:gridCol w="676627">
                  <a:extLst>
                    <a:ext uri="{9D8B030D-6E8A-4147-A177-3AD203B41FA5}">
                      <a16:colId xmlns:a16="http://schemas.microsoft.com/office/drawing/2014/main" val="3106251936"/>
                    </a:ext>
                  </a:extLst>
                </a:gridCol>
                <a:gridCol w="676627">
                  <a:extLst>
                    <a:ext uri="{9D8B030D-6E8A-4147-A177-3AD203B41FA5}">
                      <a16:colId xmlns:a16="http://schemas.microsoft.com/office/drawing/2014/main" val="669339070"/>
                    </a:ext>
                  </a:extLst>
                </a:gridCol>
                <a:gridCol w="650421">
                  <a:extLst>
                    <a:ext uri="{9D8B030D-6E8A-4147-A177-3AD203B41FA5}">
                      <a16:colId xmlns:a16="http://schemas.microsoft.com/office/drawing/2014/main" val="2239196359"/>
                    </a:ext>
                  </a:extLst>
                </a:gridCol>
                <a:gridCol w="362139">
                  <a:extLst>
                    <a:ext uri="{9D8B030D-6E8A-4147-A177-3AD203B41FA5}">
                      <a16:colId xmlns:a16="http://schemas.microsoft.com/office/drawing/2014/main" val="4249516952"/>
                    </a:ext>
                  </a:extLst>
                </a:gridCol>
                <a:gridCol w="362139">
                  <a:extLst>
                    <a:ext uri="{9D8B030D-6E8A-4147-A177-3AD203B41FA5}">
                      <a16:colId xmlns:a16="http://schemas.microsoft.com/office/drawing/2014/main" val="2011554907"/>
                    </a:ext>
                  </a:extLst>
                </a:gridCol>
                <a:gridCol w="314489">
                  <a:extLst>
                    <a:ext uri="{9D8B030D-6E8A-4147-A177-3AD203B41FA5}">
                      <a16:colId xmlns:a16="http://schemas.microsoft.com/office/drawing/2014/main" val="1937540409"/>
                    </a:ext>
                  </a:extLst>
                </a:gridCol>
                <a:gridCol w="266840">
                  <a:extLst>
                    <a:ext uri="{9D8B030D-6E8A-4147-A177-3AD203B41FA5}">
                      <a16:colId xmlns:a16="http://schemas.microsoft.com/office/drawing/2014/main" val="490389933"/>
                    </a:ext>
                  </a:extLst>
                </a:gridCol>
                <a:gridCol w="333548">
                  <a:extLst>
                    <a:ext uri="{9D8B030D-6E8A-4147-A177-3AD203B41FA5}">
                      <a16:colId xmlns:a16="http://schemas.microsoft.com/office/drawing/2014/main" val="3047151090"/>
                    </a:ext>
                  </a:extLst>
                </a:gridCol>
                <a:gridCol w="333548">
                  <a:extLst>
                    <a:ext uri="{9D8B030D-6E8A-4147-A177-3AD203B41FA5}">
                      <a16:colId xmlns:a16="http://schemas.microsoft.com/office/drawing/2014/main" val="2292935723"/>
                    </a:ext>
                  </a:extLst>
                </a:gridCol>
                <a:gridCol w="285900">
                  <a:extLst>
                    <a:ext uri="{9D8B030D-6E8A-4147-A177-3AD203B41FA5}">
                      <a16:colId xmlns:a16="http://schemas.microsoft.com/office/drawing/2014/main" val="3703970528"/>
                    </a:ext>
                  </a:extLst>
                </a:gridCol>
                <a:gridCol w="304959">
                  <a:extLst>
                    <a:ext uri="{9D8B030D-6E8A-4147-A177-3AD203B41FA5}">
                      <a16:colId xmlns:a16="http://schemas.microsoft.com/office/drawing/2014/main" val="43571284"/>
                    </a:ext>
                  </a:extLst>
                </a:gridCol>
                <a:gridCol w="295429">
                  <a:extLst>
                    <a:ext uri="{9D8B030D-6E8A-4147-A177-3AD203B41FA5}">
                      <a16:colId xmlns:a16="http://schemas.microsoft.com/office/drawing/2014/main" val="1706719100"/>
                    </a:ext>
                  </a:extLst>
                </a:gridCol>
                <a:gridCol w="266840">
                  <a:extLst>
                    <a:ext uri="{9D8B030D-6E8A-4147-A177-3AD203B41FA5}">
                      <a16:colId xmlns:a16="http://schemas.microsoft.com/office/drawing/2014/main" val="3964119632"/>
                    </a:ext>
                  </a:extLst>
                </a:gridCol>
                <a:gridCol w="304959">
                  <a:extLst>
                    <a:ext uri="{9D8B030D-6E8A-4147-A177-3AD203B41FA5}">
                      <a16:colId xmlns:a16="http://schemas.microsoft.com/office/drawing/2014/main" val="2633886044"/>
                    </a:ext>
                  </a:extLst>
                </a:gridCol>
                <a:gridCol w="307340">
                  <a:extLst>
                    <a:ext uri="{9D8B030D-6E8A-4147-A177-3AD203B41FA5}">
                      <a16:colId xmlns:a16="http://schemas.microsoft.com/office/drawing/2014/main" val="1352062061"/>
                    </a:ext>
                  </a:extLst>
                </a:gridCol>
                <a:gridCol w="571798">
                  <a:extLst>
                    <a:ext uri="{9D8B030D-6E8A-4147-A177-3AD203B41FA5}">
                      <a16:colId xmlns:a16="http://schemas.microsoft.com/office/drawing/2014/main" val="1573440874"/>
                    </a:ext>
                  </a:extLst>
                </a:gridCol>
                <a:gridCol w="667098">
                  <a:extLst>
                    <a:ext uri="{9D8B030D-6E8A-4147-A177-3AD203B41FA5}">
                      <a16:colId xmlns:a16="http://schemas.microsoft.com/office/drawing/2014/main" val="2350538175"/>
                    </a:ext>
                  </a:extLst>
                </a:gridCol>
                <a:gridCol w="667098">
                  <a:extLst>
                    <a:ext uri="{9D8B030D-6E8A-4147-A177-3AD203B41FA5}">
                      <a16:colId xmlns:a16="http://schemas.microsoft.com/office/drawing/2014/main" val="2246878566"/>
                    </a:ext>
                  </a:extLst>
                </a:gridCol>
                <a:gridCol w="457438">
                  <a:extLst>
                    <a:ext uri="{9D8B030D-6E8A-4147-A177-3AD203B41FA5}">
                      <a16:colId xmlns:a16="http://schemas.microsoft.com/office/drawing/2014/main" val="2930654289"/>
                    </a:ext>
                  </a:extLst>
                </a:gridCol>
              </a:tblGrid>
              <a:tr h="276139">
                <a:tc gridSpan="20"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Раздел 4 Сведения о приобретении имущества КФХ и ИП, получившими грант на создание и (или) развитие хозяйства </a:t>
                      </a: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89" marR="5589" marT="55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6085819"/>
                  </a:ext>
                </a:extLst>
              </a:tr>
              <a:tr h="67062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0066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КФХ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Фамилия, имя, отчество (последнее - при наличии) главы КФХ, ИП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Наимено-вание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ме-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роприятия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в рамках которого получен грант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ИНН КФХ, ИП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получения гранта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14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Приобретено за счет средств гранта (включая средства получателя гранта) в соответствии с планом расходов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9667404"/>
                  </a:ext>
                </a:extLst>
              </a:tr>
              <a:tr h="9678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 сельско-хозяйственного назначения, га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техники, оборудования и транспорта, единиц, в том числе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сельскохозяйственных животных, птицы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рыбопосадочного материала, центнеров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посадочного материала для закладки многолетних насаждений, штук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сне-го-ход-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ных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средств,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-ниц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0440760"/>
                  </a:ext>
                </a:extLst>
              </a:tr>
              <a:tr h="19306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тракторов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комбайнов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иных самоходных машин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спецавтотранс-порта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оборудования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крупного рогатого скота, голов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овец и коз, голов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кур-несушек,  голов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оленей и маралов, голов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пчелосемей, штук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иных (наименование, количество)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1770044"/>
                  </a:ext>
                </a:extLst>
              </a:tr>
              <a:tr h="1967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5589" marR="5589" marT="55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5885723"/>
                  </a:ext>
                </a:extLst>
              </a:tr>
              <a:tr h="195927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1 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32568" marR="32568" marT="53580" marB="53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ИП глава К(Ф)Х Иванов Иван Иванович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Иванов Иван Иванович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Семейная ферма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43100000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2568" marR="32568" marT="53580" marB="53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2568" marR="32568" marT="53580" marB="53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32568" marR="32568" marT="53580" marB="53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2568" marR="32568" marT="53580" marB="53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51615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20706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F406289-85C1-AB74-2C26-FBB79265E01E}"/>
              </a:ext>
            </a:extLst>
          </p:cNvPr>
          <p:cNvSpPr txBox="1"/>
          <p:nvPr/>
        </p:nvSpPr>
        <p:spPr>
          <a:xfrm>
            <a:off x="0" y="116632"/>
            <a:ext cx="914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5. Экономические показатели деятельности получателей гранта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7337599D-E0BE-F9E3-5687-766C159755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7992335"/>
              </p:ext>
            </p:extLst>
          </p:nvPr>
        </p:nvGraphicFramePr>
        <p:xfrm>
          <a:off x="0" y="424409"/>
          <a:ext cx="9143999" cy="6392697"/>
        </p:xfrm>
        <a:graphic>
          <a:graphicData uri="http://schemas.openxmlformats.org/drawingml/2006/table">
            <a:tbl>
              <a:tblPr/>
              <a:tblGrid>
                <a:gridCol w="868872">
                  <a:extLst>
                    <a:ext uri="{9D8B030D-6E8A-4147-A177-3AD203B41FA5}">
                      <a16:colId xmlns:a16="http://schemas.microsoft.com/office/drawing/2014/main" val="1633844523"/>
                    </a:ext>
                  </a:extLst>
                </a:gridCol>
                <a:gridCol w="499940">
                  <a:extLst>
                    <a:ext uri="{9D8B030D-6E8A-4147-A177-3AD203B41FA5}">
                      <a16:colId xmlns:a16="http://schemas.microsoft.com/office/drawing/2014/main" val="300474117"/>
                    </a:ext>
                  </a:extLst>
                </a:gridCol>
                <a:gridCol w="471393">
                  <a:extLst>
                    <a:ext uri="{9D8B030D-6E8A-4147-A177-3AD203B41FA5}">
                      <a16:colId xmlns:a16="http://schemas.microsoft.com/office/drawing/2014/main" val="167927388"/>
                    </a:ext>
                  </a:extLst>
                </a:gridCol>
                <a:gridCol w="611316">
                  <a:extLst>
                    <a:ext uri="{9D8B030D-6E8A-4147-A177-3AD203B41FA5}">
                      <a16:colId xmlns:a16="http://schemas.microsoft.com/office/drawing/2014/main" val="1267667614"/>
                    </a:ext>
                  </a:extLst>
                </a:gridCol>
                <a:gridCol w="833035">
                  <a:extLst>
                    <a:ext uri="{9D8B030D-6E8A-4147-A177-3AD203B41FA5}">
                      <a16:colId xmlns:a16="http://schemas.microsoft.com/office/drawing/2014/main" val="1595213486"/>
                    </a:ext>
                  </a:extLst>
                </a:gridCol>
                <a:gridCol w="833035">
                  <a:extLst>
                    <a:ext uri="{9D8B030D-6E8A-4147-A177-3AD203B41FA5}">
                      <a16:colId xmlns:a16="http://schemas.microsoft.com/office/drawing/2014/main" val="1967401278"/>
                    </a:ext>
                  </a:extLst>
                </a:gridCol>
                <a:gridCol w="378208">
                  <a:extLst>
                    <a:ext uri="{9D8B030D-6E8A-4147-A177-3AD203B41FA5}">
                      <a16:colId xmlns:a16="http://schemas.microsoft.com/office/drawing/2014/main" val="1654689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639548819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900701312"/>
                    </a:ext>
                  </a:extLst>
                </a:gridCol>
                <a:gridCol w="1288505">
                  <a:extLst>
                    <a:ext uri="{9D8B030D-6E8A-4147-A177-3AD203B41FA5}">
                      <a16:colId xmlns:a16="http://schemas.microsoft.com/office/drawing/2014/main" val="1155333639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365657678"/>
                    </a:ext>
                  </a:extLst>
                </a:gridCol>
                <a:gridCol w="1043607">
                  <a:extLst>
                    <a:ext uri="{9D8B030D-6E8A-4147-A177-3AD203B41FA5}">
                      <a16:colId xmlns:a16="http://schemas.microsoft.com/office/drawing/2014/main" val="247921442"/>
                    </a:ext>
                  </a:extLst>
                </a:gridCol>
              </a:tblGrid>
              <a:tr h="934336">
                <a:tc rowSpan="4">
                  <a:txBody>
                    <a:bodyPr/>
                    <a:lstStyle/>
                    <a:p>
                      <a:pPr algn="ctr"/>
                      <a:r>
                        <a:rPr lang="ru-RU" sz="14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Наимено-вание</a:t>
                      </a:r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КФХ</a:t>
                      </a:r>
                      <a:endParaRPr lang="ru-RU" sz="14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ИНН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получе-ния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гранта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Произведено сельскохозяйственной продукции собственного производства и продуктов ее первичной и промышленной переработки, в фактических ценах, тыс. руб.</a:t>
                      </a:r>
                      <a:endParaRPr lang="ru-RU" sz="14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Прирост производства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сельскохозяйст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-венной продукции собственного производства и продуктов ее первичной и промышленной переработки, процентов</a:t>
                      </a:r>
                    </a:p>
                    <a:p>
                      <a:pPr algn="ctr"/>
                      <a:r>
                        <a:rPr lang="ru-RU" sz="18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Столбец 7/столбец 4 умножить</a:t>
                      </a:r>
                    </a:p>
                    <a:p>
                      <a:pPr algn="ctr"/>
                      <a:r>
                        <a:rPr lang="ru-RU" sz="18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на 100 </a:t>
                      </a:r>
                    </a:p>
                    <a:p>
                      <a:pPr algn="ctr"/>
                      <a:r>
                        <a:rPr lang="ru-RU" sz="18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минус 100</a:t>
                      </a: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Доход от реализации сельскохозяйственной продукции собственного производства и продуктов ее первичной и промышленной переработки, тыс. руб.</a:t>
                      </a:r>
                      <a:endParaRPr lang="ru-RU" sz="14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5621973"/>
                  </a:ext>
                </a:extLst>
              </a:tr>
              <a:tr h="14513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начало отчетного периода</a:t>
                      </a:r>
                    </a:p>
                    <a:p>
                      <a:pPr algn="ctr"/>
                      <a:r>
                        <a:rPr lang="ru-RU" sz="16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01.01.2024-30.06.2024</a:t>
                      </a: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конец отчетного периода</a:t>
                      </a:r>
                    </a:p>
                    <a:p>
                      <a:pPr algn="ctr"/>
                      <a:r>
                        <a:rPr lang="ru-RU" sz="16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01.01.2025-30.06.2025</a:t>
                      </a: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4327067"/>
                  </a:ext>
                </a:extLst>
              </a:tr>
              <a:tr h="3123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числе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числе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начало отчетного периода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01.01.2024-30.06.2024</a:t>
                      </a: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конец отчетного периода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01.01.2025-30.06.2025</a:t>
                      </a: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3654443"/>
                  </a:ext>
                </a:extLst>
              </a:tr>
              <a:tr h="21622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продукции растение-водства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продукции животно-водства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продукции растение-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водства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продукции животно-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водства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8861229"/>
                  </a:ext>
                </a:extLst>
              </a:tr>
              <a:tr h="282703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3211329"/>
                  </a:ext>
                </a:extLst>
              </a:tr>
              <a:tr h="117129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ИП глава К(Ф)Х Иванов Иван Иванович</a:t>
                      </a:r>
                    </a:p>
                    <a:p>
                      <a:pPr algn="ctr"/>
                      <a:endParaRPr lang="ru-RU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43100000</a:t>
                      </a:r>
                    </a:p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2022 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61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480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132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347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61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536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143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393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61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297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266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21679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76239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AD3EAAD-5404-16FE-EFE6-8A0BE973AA0B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6. Трудовые ресурсы сельскохозяйственных товаропроизводителей, получивших грант (заполняется по итогам года)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CD64936A-8C3C-C935-0B32-A849C57DC2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57822"/>
              </p:ext>
            </p:extLst>
          </p:nvPr>
        </p:nvGraphicFramePr>
        <p:xfrm>
          <a:off x="107504" y="1052736"/>
          <a:ext cx="9036495" cy="4182421"/>
        </p:xfrm>
        <a:graphic>
          <a:graphicData uri="http://schemas.openxmlformats.org/drawingml/2006/table">
            <a:tbl>
              <a:tblPr/>
              <a:tblGrid>
                <a:gridCol w="1274788">
                  <a:extLst>
                    <a:ext uri="{9D8B030D-6E8A-4147-A177-3AD203B41FA5}">
                      <a16:colId xmlns:a16="http://schemas.microsoft.com/office/drawing/2014/main" val="596975993"/>
                    </a:ext>
                  </a:extLst>
                </a:gridCol>
                <a:gridCol w="663891">
                  <a:extLst>
                    <a:ext uri="{9D8B030D-6E8A-4147-A177-3AD203B41FA5}">
                      <a16:colId xmlns:a16="http://schemas.microsoft.com/office/drawing/2014/main" val="2827554417"/>
                    </a:ext>
                  </a:extLst>
                </a:gridCol>
                <a:gridCol w="742510">
                  <a:extLst>
                    <a:ext uri="{9D8B030D-6E8A-4147-A177-3AD203B41FA5}">
                      <a16:colId xmlns:a16="http://schemas.microsoft.com/office/drawing/2014/main" val="3501319325"/>
                    </a:ext>
                  </a:extLst>
                </a:gridCol>
                <a:gridCol w="919211">
                  <a:extLst>
                    <a:ext uri="{9D8B030D-6E8A-4147-A177-3AD203B41FA5}">
                      <a16:colId xmlns:a16="http://schemas.microsoft.com/office/drawing/2014/main" val="306387992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212722752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37127343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991155068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1265315189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3031969185"/>
                    </a:ext>
                  </a:extLst>
                </a:gridCol>
                <a:gridCol w="971599">
                  <a:extLst>
                    <a:ext uri="{9D8B030D-6E8A-4147-A177-3AD203B41FA5}">
                      <a16:colId xmlns:a16="http://schemas.microsoft.com/office/drawing/2014/main" val="4132386239"/>
                    </a:ext>
                  </a:extLst>
                </a:gridCol>
              </a:tblGrid>
              <a:tr h="872306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endParaRPr lang="ru-RU" sz="14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КФХ</a:t>
                      </a:r>
                      <a:endParaRPr lang="ru-RU" sz="14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ИНН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получе-ния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гранта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Численность постоянных наемных работников по состоянию на 31 декабря, человек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Численность новых постоянных работников, принятых в соответствии с условиями получения гранта, человек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 на оплату труда, тыс. руб.</a:t>
                      </a:r>
                      <a:endParaRPr lang="ru-RU" sz="14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 на оплату страховых взносов, тыс. руб.</a:t>
                      </a:r>
                      <a:endParaRPr lang="ru-RU" sz="14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2504935"/>
                  </a:ext>
                </a:extLst>
              </a:tr>
              <a:tr h="5666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году получения гранта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начало отчетного периода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01.01.2024-30.06.2024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конец отчетного периода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01.01.2025-30.06.2025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начало отчетного периода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01.01.2024-30.06.2024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конец отчетного периода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01.01.2025-30.06.2025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0950018"/>
                  </a:ext>
                </a:extLst>
              </a:tr>
              <a:tr h="261055"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8076070"/>
                  </a:ext>
                </a:extLst>
              </a:tr>
              <a:tr h="26105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ИП глава К(Ф)Х Иванов Иван Иванович</a:t>
                      </a:r>
                    </a:p>
                    <a:p>
                      <a:pPr algn="ctr"/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43100000</a:t>
                      </a:r>
                    </a:p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41452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31883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BE81B3-723F-18C8-6666-139DD44396D0}"/>
              </a:ext>
            </a:extLst>
          </p:cNvPr>
          <p:cNvSpPr txBox="1"/>
          <p:nvPr/>
        </p:nvSpPr>
        <p:spPr>
          <a:xfrm>
            <a:off x="0" y="0"/>
            <a:ext cx="9144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Раздел 7.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Продуктивность скота и птицы сельскохозяйственных товаропроизводителей, получивших грант (</a:t>
            </a:r>
            <a:r>
              <a:rPr lang="ru-RU" sz="1200" dirty="0">
                <a:effectLst/>
                <a:highlight>
                  <a:srgbClr val="FF00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заполняется по итогам года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21B170F6-1216-85DF-6DC6-080012523C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2194750"/>
              </p:ext>
            </p:extLst>
          </p:nvPr>
        </p:nvGraphicFramePr>
        <p:xfrm>
          <a:off x="251520" y="1196752"/>
          <a:ext cx="8229600" cy="3311766"/>
        </p:xfrm>
        <a:graphic>
          <a:graphicData uri="http://schemas.openxmlformats.org/drawingml/2006/table">
            <a:tbl>
              <a:tblPr/>
              <a:tblGrid>
                <a:gridCol w="915207">
                  <a:extLst>
                    <a:ext uri="{9D8B030D-6E8A-4147-A177-3AD203B41FA5}">
                      <a16:colId xmlns:a16="http://schemas.microsoft.com/office/drawing/2014/main" val="3182546058"/>
                    </a:ext>
                  </a:extLst>
                </a:gridCol>
                <a:gridCol w="1104167">
                  <a:extLst>
                    <a:ext uri="{9D8B030D-6E8A-4147-A177-3AD203B41FA5}">
                      <a16:colId xmlns:a16="http://schemas.microsoft.com/office/drawing/2014/main" val="2003194424"/>
                    </a:ext>
                  </a:extLst>
                </a:gridCol>
                <a:gridCol w="682642">
                  <a:extLst>
                    <a:ext uri="{9D8B030D-6E8A-4147-A177-3AD203B41FA5}">
                      <a16:colId xmlns:a16="http://schemas.microsoft.com/office/drawing/2014/main" val="2022205935"/>
                    </a:ext>
                  </a:extLst>
                </a:gridCol>
                <a:gridCol w="657725">
                  <a:extLst>
                    <a:ext uri="{9D8B030D-6E8A-4147-A177-3AD203B41FA5}">
                      <a16:colId xmlns:a16="http://schemas.microsoft.com/office/drawing/2014/main" val="3695143110"/>
                    </a:ext>
                  </a:extLst>
                </a:gridCol>
                <a:gridCol w="1014359">
                  <a:extLst>
                    <a:ext uri="{9D8B030D-6E8A-4147-A177-3AD203B41FA5}">
                      <a16:colId xmlns:a16="http://schemas.microsoft.com/office/drawing/2014/main" val="1610036016"/>
                    </a:ext>
                  </a:extLst>
                </a:gridCol>
                <a:gridCol w="691467">
                  <a:extLst>
                    <a:ext uri="{9D8B030D-6E8A-4147-A177-3AD203B41FA5}">
                      <a16:colId xmlns:a16="http://schemas.microsoft.com/office/drawing/2014/main" val="3145833093"/>
                    </a:ext>
                  </a:extLst>
                </a:gridCol>
                <a:gridCol w="691467">
                  <a:extLst>
                    <a:ext uri="{9D8B030D-6E8A-4147-A177-3AD203B41FA5}">
                      <a16:colId xmlns:a16="http://schemas.microsoft.com/office/drawing/2014/main" val="3346182767"/>
                    </a:ext>
                  </a:extLst>
                </a:gridCol>
                <a:gridCol w="1074577">
                  <a:extLst>
                    <a:ext uri="{9D8B030D-6E8A-4147-A177-3AD203B41FA5}">
                      <a16:colId xmlns:a16="http://schemas.microsoft.com/office/drawing/2014/main" val="1660367554"/>
                    </a:ext>
                  </a:extLst>
                </a:gridCol>
                <a:gridCol w="1397989">
                  <a:extLst>
                    <a:ext uri="{9D8B030D-6E8A-4147-A177-3AD203B41FA5}">
                      <a16:colId xmlns:a16="http://schemas.microsoft.com/office/drawing/2014/main" val="3257678646"/>
                    </a:ext>
                  </a:extLst>
                </a:gridCol>
              </a:tblGrid>
              <a:tr h="566680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 получателя гранта 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 мероприятия, в рамках которого получен грант </a:t>
                      </a:r>
                      <a:endParaRPr lang="ru-RU" sz="14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ИНН получателя гранта </a:t>
                      </a:r>
                      <a:endParaRPr lang="ru-RU" sz="14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получения гранта </a:t>
                      </a:r>
                      <a:endParaRPr lang="ru-RU" sz="140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Среднесуточный привес крупного рогатого скота, грамм </a:t>
                      </a:r>
                      <a:endParaRPr lang="ru-RU" sz="14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Молочная продуктивность на одну голову в год, килограмм 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Яйценоскость кур-несушек, штук на голову в год </a:t>
                      </a:r>
                      <a:endParaRPr lang="ru-RU" sz="14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Средний сбор меда, килограммов на пчелосемью в год </a:t>
                      </a:r>
                      <a:endParaRPr lang="ru-RU" sz="14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7635060"/>
                  </a:ext>
                </a:extLst>
              </a:tr>
              <a:tr h="2610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коров </a:t>
                      </a:r>
                      <a:endParaRPr lang="ru-RU" sz="140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коз 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0502244"/>
                  </a:ext>
                </a:extLst>
              </a:tr>
              <a:tr h="261055"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5709254"/>
                  </a:ext>
                </a:extLst>
              </a:tr>
              <a:tr h="26105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ИП глава К(Ф)Х Иванов Иван Иванович</a:t>
                      </a:r>
                    </a:p>
                    <a:p>
                      <a:pPr algn="ctr"/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Семейная ферма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43100000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2022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01010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3246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24E487A-60F1-80B2-9B6B-DF5E70171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660" y="2996953"/>
            <a:ext cx="3545736" cy="28116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962FD3-68E1-F102-6B2B-D676D10203CF}"/>
              </a:ext>
            </a:extLst>
          </p:cNvPr>
          <p:cNvSpPr txBox="1"/>
          <p:nvPr/>
        </p:nvSpPr>
        <p:spPr>
          <a:xfrm>
            <a:off x="425660" y="260648"/>
            <a:ext cx="8394812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Бухгалтерский учёт </a:t>
            </a:r>
            <a:endParaRPr lang="ru-RU" sz="20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упорядоченная система сбора, регистрации и обобщения информации в денежном выражении о состоянии имущества, обязательствах и капитале организации и их изменениях путём сплошного, непрерывного и документального отражения всех хозяйственных операций.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C122E1C-6F4E-F7F0-C2F1-F87D9DFB0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7588" y="2996952"/>
            <a:ext cx="4295411" cy="286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9306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9C3A09-F95C-861E-FDD5-D6CCC4AAECDD}"/>
              </a:ext>
            </a:extLst>
          </p:cNvPr>
          <p:cNvSpPr txBox="1"/>
          <p:nvPr/>
        </p:nvSpPr>
        <p:spPr>
          <a:xfrm>
            <a:off x="0" y="0"/>
            <a:ext cx="914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8 Плановые экономические показатели деятельности получателей грантов 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76FE5D1D-BBB7-81E6-77F6-B41AA21DB7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3372311"/>
              </p:ext>
            </p:extLst>
          </p:nvPr>
        </p:nvGraphicFramePr>
        <p:xfrm>
          <a:off x="323528" y="692696"/>
          <a:ext cx="8229605" cy="5524251"/>
        </p:xfrm>
        <a:graphic>
          <a:graphicData uri="http://schemas.openxmlformats.org/drawingml/2006/table">
            <a:tbl>
              <a:tblPr/>
              <a:tblGrid>
                <a:gridCol w="612979">
                  <a:extLst>
                    <a:ext uri="{9D8B030D-6E8A-4147-A177-3AD203B41FA5}">
                      <a16:colId xmlns:a16="http://schemas.microsoft.com/office/drawing/2014/main" val="3377435514"/>
                    </a:ext>
                  </a:extLst>
                </a:gridCol>
                <a:gridCol w="436158">
                  <a:extLst>
                    <a:ext uri="{9D8B030D-6E8A-4147-A177-3AD203B41FA5}">
                      <a16:colId xmlns:a16="http://schemas.microsoft.com/office/drawing/2014/main" val="1875422432"/>
                    </a:ext>
                  </a:extLst>
                </a:gridCol>
                <a:gridCol w="435645">
                  <a:extLst>
                    <a:ext uri="{9D8B030D-6E8A-4147-A177-3AD203B41FA5}">
                      <a16:colId xmlns:a16="http://schemas.microsoft.com/office/drawing/2014/main" val="1687349779"/>
                    </a:ext>
                  </a:extLst>
                </a:gridCol>
                <a:gridCol w="181747">
                  <a:extLst>
                    <a:ext uri="{9D8B030D-6E8A-4147-A177-3AD203B41FA5}">
                      <a16:colId xmlns:a16="http://schemas.microsoft.com/office/drawing/2014/main" val="1030740228"/>
                    </a:ext>
                  </a:extLst>
                </a:gridCol>
                <a:gridCol w="144016">
                  <a:extLst>
                    <a:ext uri="{9D8B030D-6E8A-4147-A177-3AD203B41FA5}">
                      <a16:colId xmlns:a16="http://schemas.microsoft.com/office/drawing/2014/main" val="48400641"/>
                    </a:ext>
                  </a:extLst>
                </a:gridCol>
                <a:gridCol w="144016">
                  <a:extLst>
                    <a:ext uri="{9D8B030D-6E8A-4147-A177-3AD203B41FA5}">
                      <a16:colId xmlns:a16="http://schemas.microsoft.com/office/drawing/2014/main" val="2754621301"/>
                    </a:ext>
                  </a:extLst>
                </a:gridCol>
                <a:gridCol w="144016">
                  <a:extLst>
                    <a:ext uri="{9D8B030D-6E8A-4147-A177-3AD203B41FA5}">
                      <a16:colId xmlns:a16="http://schemas.microsoft.com/office/drawing/2014/main" val="2615043602"/>
                    </a:ext>
                  </a:extLst>
                </a:gridCol>
                <a:gridCol w="144016">
                  <a:extLst>
                    <a:ext uri="{9D8B030D-6E8A-4147-A177-3AD203B41FA5}">
                      <a16:colId xmlns:a16="http://schemas.microsoft.com/office/drawing/2014/main" val="1927418421"/>
                    </a:ext>
                  </a:extLst>
                </a:gridCol>
                <a:gridCol w="550153">
                  <a:extLst>
                    <a:ext uri="{9D8B030D-6E8A-4147-A177-3AD203B41FA5}">
                      <a16:colId xmlns:a16="http://schemas.microsoft.com/office/drawing/2014/main" val="2185224497"/>
                    </a:ext>
                  </a:extLst>
                </a:gridCol>
                <a:gridCol w="508424">
                  <a:extLst>
                    <a:ext uri="{9D8B030D-6E8A-4147-A177-3AD203B41FA5}">
                      <a16:colId xmlns:a16="http://schemas.microsoft.com/office/drawing/2014/main" val="3867842118"/>
                    </a:ext>
                  </a:extLst>
                </a:gridCol>
                <a:gridCol w="508424">
                  <a:extLst>
                    <a:ext uri="{9D8B030D-6E8A-4147-A177-3AD203B41FA5}">
                      <a16:colId xmlns:a16="http://schemas.microsoft.com/office/drawing/2014/main" val="3025761104"/>
                    </a:ext>
                  </a:extLst>
                </a:gridCol>
                <a:gridCol w="436158">
                  <a:extLst>
                    <a:ext uri="{9D8B030D-6E8A-4147-A177-3AD203B41FA5}">
                      <a16:colId xmlns:a16="http://schemas.microsoft.com/office/drawing/2014/main" val="2260023862"/>
                    </a:ext>
                  </a:extLst>
                </a:gridCol>
                <a:gridCol w="292139">
                  <a:extLst>
                    <a:ext uri="{9D8B030D-6E8A-4147-A177-3AD203B41FA5}">
                      <a16:colId xmlns:a16="http://schemas.microsoft.com/office/drawing/2014/main" val="3724526490"/>
                    </a:ext>
                  </a:extLst>
                </a:gridCol>
                <a:gridCol w="362867">
                  <a:extLst>
                    <a:ext uri="{9D8B030D-6E8A-4147-A177-3AD203B41FA5}">
                      <a16:colId xmlns:a16="http://schemas.microsoft.com/office/drawing/2014/main" val="1001153547"/>
                    </a:ext>
                  </a:extLst>
                </a:gridCol>
                <a:gridCol w="362867">
                  <a:extLst>
                    <a:ext uri="{9D8B030D-6E8A-4147-A177-3AD203B41FA5}">
                      <a16:colId xmlns:a16="http://schemas.microsoft.com/office/drawing/2014/main" val="1558981450"/>
                    </a:ext>
                  </a:extLst>
                </a:gridCol>
                <a:gridCol w="363380">
                  <a:extLst>
                    <a:ext uri="{9D8B030D-6E8A-4147-A177-3AD203B41FA5}">
                      <a16:colId xmlns:a16="http://schemas.microsoft.com/office/drawing/2014/main" val="3127674237"/>
                    </a:ext>
                  </a:extLst>
                </a:gridCol>
                <a:gridCol w="363380">
                  <a:extLst>
                    <a:ext uri="{9D8B030D-6E8A-4147-A177-3AD203B41FA5}">
                      <a16:colId xmlns:a16="http://schemas.microsoft.com/office/drawing/2014/main" val="1598731735"/>
                    </a:ext>
                  </a:extLst>
                </a:gridCol>
                <a:gridCol w="292139">
                  <a:extLst>
                    <a:ext uri="{9D8B030D-6E8A-4147-A177-3AD203B41FA5}">
                      <a16:colId xmlns:a16="http://schemas.microsoft.com/office/drawing/2014/main" val="1150913738"/>
                    </a:ext>
                  </a:extLst>
                </a:gridCol>
                <a:gridCol w="292139">
                  <a:extLst>
                    <a:ext uri="{9D8B030D-6E8A-4147-A177-3AD203B41FA5}">
                      <a16:colId xmlns:a16="http://schemas.microsoft.com/office/drawing/2014/main" val="263779249"/>
                    </a:ext>
                  </a:extLst>
                </a:gridCol>
                <a:gridCol w="292139">
                  <a:extLst>
                    <a:ext uri="{9D8B030D-6E8A-4147-A177-3AD203B41FA5}">
                      <a16:colId xmlns:a16="http://schemas.microsoft.com/office/drawing/2014/main" val="380502447"/>
                    </a:ext>
                  </a:extLst>
                </a:gridCol>
                <a:gridCol w="292139">
                  <a:extLst>
                    <a:ext uri="{9D8B030D-6E8A-4147-A177-3AD203B41FA5}">
                      <a16:colId xmlns:a16="http://schemas.microsoft.com/office/drawing/2014/main" val="3131565159"/>
                    </a:ext>
                  </a:extLst>
                </a:gridCol>
                <a:gridCol w="343904">
                  <a:extLst>
                    <a:ext uri="{9D8B030D-6E8A-4147-A177-3AD203B41FA5}">
                      <a16:colId xmlns:a16="http://schemas.microsoft.com/office/drawing/2014/main" val="1460010922"/>
                    </a:ext>
                  </a:extLst>
                </a:gridCol>
                <a:gridCol w="363380">
                  <a:extLst>
                    <a:ext uri="{9D8B030D-6E8A-4147-A177-3AD203B41FA5}">
                      <a16:colId xmlns:a16="http://schemas.microsoft.com/office/drawing/2014/main" val="1932326163"/>
                    </a:ext>
                  </a:extLst>
                </a:gridCol>
                <a:gridCol w="363380">
                  <a:extLst>
                    <a:ext uri="{9D8B030D-6E8A-4147-A177-3AD203B41FA5}">
                      <a16:colId xmlns:a16="http://schemas.microsoft.com/office/drawing/2014/main" val="1605795405"/>
                    </a:ext>
                  </a:extLst>
                </a:gridCol>
              </a:tblGrid>
              <a:tr h="578428">
                <a:tc rowSpan="4">
                  <a:txBody>
                    <a:bodyPr/>
                    <a:lstStyle/>
                    <a:p>
                      <a:pPr algn="ctr"/>
                      <a:r>
                        <a:rPr lang="ru-RU" sz="12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Наимено-вание</a:t>
                      </a:r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получате</a:t>
                      </a:r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-ля гранта </a:t>
                      </a:r>
                      <a:endParaRPr lang="ru-RU" sz="12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ИНН полу-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чателя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гранта </a:t>
                      </a:r>
                      <a:endParaRPr lang="ru-RU" sz="12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полу-</a:t>
                      </a:r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чения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гранта </a:t>
                      </a:r>
                      <a:endParaRPr lang="ru-RU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1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Плановые показатели деятельности в соответствии с проектом создания и (или) развития хозяйства, представленным на конкурсный отбор по годам реализации проекта создания и (или) развития хозяйства начиная с первого года его реализации </a:t>
                      </a:r>
                      <a:endParaRPr lang="ru-RU" sz="12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3432354"/>
                  </a:ext>
                </a:extLst>
              </a:tr>
              <a:tr h="7344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5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числен-</a:t>
                      </a:r>
                      <a:r>
                        <a:rPr lang="ru-RU" sz="12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ность</a:t>
                      </a:r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постоян-ных</a:t>
                      </a:r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наемных работни-ков по состоя-</a:t>
                      </a:r>
                      <a:r>
                        <a:rPr lang="ru-RU" sz="12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нию</a:t>
                      </a:r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на 31 </a:t>
                      </a:r>
                      <a:r>
                        <a:rPr lang="ru-RU" sz="12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декаб-ря</a:t>
                      </a:r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человек </a:t>
                      </a:r>
                      <a:endParaRPr lang="ru-RU" sz="12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производство </a:t>
                      </a:r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сельскохозяй-ственной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продукции собственного производства и продуктов ее первичной и промышленной переработки (в плановых ценах), тыс. руб. </a:t>
                      </a:r>
                      <a:endParaRPr lang="ru-RU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прирост дохода от реализации 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сельскохозяй-ственной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продукции собственного производства и продуктов ее первичной и промышленной переработки, процентов </a:t>
                      </a:r>
                      <a:endParaRPr lang="ru-RU" sz="12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 на оплату труда, тыс. руб. </a:t>
                      </a:r>
                      <a:endParaRPr lang="ru-RU" sz="12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 на оплату 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страхо-вых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взносов, тыс. руб. </a:t>
                      </a:r>
                      <a:endParaRPr lang="ru-RU" sz="12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 на обслужи-</a:t>
                      </a:r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вание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кредитов и займов (оплата </a:t>
                      </a:r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процен-тов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банков-</a:t>
                      </a:r>
                      <a:endParaRPr lang="ru-RU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ские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комиссии), тыс. руб. </a:t>
                      </a:r>
                      <a:endParaRPr lang="ru-RU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планируемые к привлечению кредиты и займы, тыс. руб. </a:t>
                      </a:r>
                      <a:endParaRPr lang="ru-RU" sz="12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налоги, сборы и обязатель-ные платежи, тыс. руб. </a:t>
                      </a:r>
                      <a:endParaRPr lang="ru-RU" sz="120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9377491"/>
                  </a:ext>
                </a:extLst>
              </a:tr>
              <a:tr h="14038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кратко-срочные </a:t>
                      </a:r>
                      <a:endParaRPr lang="ru-RU" sz="12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долгосро-чные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9935836"/>
                  </a:ext>
                </a:extLst>
              </a:tr>
              <a:tr h="4224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год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год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год </a:t>
                      </a: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год </a:t>
                      </a: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год </a:t>
                      </a: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3866784"/>
                  </a:ext>
                </a:extLst>
              </a:tr>
              <a:tr h="266467"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8289467"/>
                  </a:ext>
                </a:extLst>
              </a:tr>
              <a:tr h="26646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ИП глава К(Ф)Х Иванов Иван Иванович</a:t>
                      </a:r>
                    </a:p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43100000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2022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79073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97313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9CBEFF2-8964-0E93-5EBB-EF215E8DCE85}"/>
              </a:ext>
            </a:extLst>
          </p:cNvPr>
          <p:cNvSpPr txBox="1"/>
          <p:nvPr/>
        </p:nvSpPr>
        <p:spPr>
          <a:xfrm>
            <a:off x="0" y="0"/>
            <a:ext cx="9144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Раздел 9.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Плановые производственные показатели растениеводства получателей грантов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327A1E64-1A3A-DD21-0CFA-B87F18E5F3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0986513"/>
              </p:ext>
            </p:extLst>
          </p:nvPr>
        </p:nvGraphicFramePr>
        <p:xfrm>
          <a:off x="179512" y="548680"/>
          <a:ext cx="8229595" cy="4229290"/>
        </p:xfrm>
        <a:graphic>
          <a:graphicData uri="http://schemas.openxmlformats.org/drawingml/2006/table">
            <a:tbl>
              <a:tblPr/>
              <a:tblGrid>
                <a:gridCol w="471783">
                  <a:extLst>
                    <a:ext uri="{9D8B030D-6E8A-4147-A177-3AD203B41FA5}">
                      <a16:colId xmlns:a16="http://schemas.microsoft.com/office/drawing/2014/main" val="2070531876"/>
                    </a:ext>
                  </a:extLst>
                </a:gridCol>
                <a:gridCol w="359651">
                  <a:extLst>
                    <a:ext uri="{9D8B030D-6E8A-4147-A177-3AD203B41FA5}">
                      <a16:colId xmlns:a16="http://schemas.microsoft.com/office/drawing/2014/main" val="2272072030"/>
                    </a:ext>
                  </a:extLst>
                </a:gridCol>
                <a:gridCol w="362235">
                  <a:extLst>
                    <a:ext uri="{9D8B030D-6E8A-4147-A177-3AD203B41FA5}">
                      <a16:colId xmlns:a16="http://schemas.microsoft.com/office/drawing/2014/main" val="2957843738"/>
                    </a:ext>
                  </a:extLst>
                </a:gridCol>
                <a:gridCol w="268188">
                  <a:extLst>
                    <a:ext uri="{9D8B030D-6E8A-4147-A177-3AD203B41FA5}">
                      <a16:colId xmlns:a16="http://schemas.microsoft.com/office/drawing/2014/main" val="2897982841"/>
                    </a:ext>
                  </a:extLst>
                </a:gridCol>
                <a:gridCol w="268188">
                  <a:extLst>
                    <a:ext uri="{9D8B030D-6E8A-4147-A177-3AD203B41FA5}">
                      <a16:colId xmlns:a16="http://schemas.microsoft.com/office/drawing/2014/main" val="1553394168"/>
                    </a:ext>
                  </a:extLst>
                </a:gridCol>
                <a:gridCol w="219615">
                  <a:extLst>
                    <a:ext uri="{9D8B030D-6E8A-4147-A177-3AD203B41FA5}">
                      <a16:colId xmlns:a16="http://schemas.microsoft.com/office/drawing/2014/main" val="1744446964"/>
                    </a:ext>
                  </a:extLst>
                </a:gridCol>
                <a:gridCol w="263537">
                  <a:extLst>
                    <a:ext uri="{9D8B030D-6E8A-4147-A177-3AD203B41FA5}">
                      <a16:colId xmlns:a16="http://schemas.microsoft.com/office/drawing/2014/main" val="3794971870"/>
                    </a:ext>
                  </a:extLst>
                </a:gridCol>
                <a:gridCol w="263537">
                  <a:extLst>
                    <a:ext uri="{9D8B030D-6E8A-4147-A177-3AD203B41FA5}">
                      <a16:colId xmlns:a16="http://schemas.microsoft.com/office/drawing/2014/main" val="2495840217"/>
                    </a:ext>
                  </a:extLst>
                </a:gridCol>
                <a:gridCol w="249068">
                  <a:extLst>
                    <a:ext uri="{9D8B030D-6E8A-4147-A177-3AD203B41FA5}">
                      <a16:colId xmlns:a16="http://schemas.microsoft.com/office/drawing/2014/main" val="2006280320"/>
                    </a:ext>
                  </a:extLst>
                </a:gridCol>
                <a:gridCol w="220131">
                  <a:extLst>
                    <a:ext uri="{9D8B030D-6E8A-4147-A177-3AD203B41FA5}">
                      <a16:colId xmlns:a16="http://schemas.microsoft.com/office/drawing/2014/main" val="1325939725"/>
                    </a:ext>
                  </a:extLst>
                </a:gridCol>
                <a:gridCol w="263537">
                  <a:extLst>
                    <a:ext uri="{9D8B030D-6E8A-4147-A177-3AD203B41FA5}">
                      <a16:colId xmlns:a16="http://schemas.microsoft.com/office/drawing/2014/main" val="3806842006"/>
                    </a:ext>
                  </a:extLst>
                </a:gridCol>
                <a:gridCol w="263537">
                  <a:extLst>
                    <a:ext uri="{9D8B030D-6E8A-4147-A177-3AD203B41FA5}">
                      <a16:colId xmlns:a16="http://schemas.microsoft.com/office/drawing/2014/main" val="1447994765"/>
                    </a:ext>
                  </a:extLst>
                </a:gridCol>
                <a:gridCol w="263537">
                  <a:extLst>
                    <a:ext uri="{9D8B030D-6E8A-4147-A177-3AD203B41FA5}">
                      <a16:colId xmlns:a16="http://schemas.microsoft.com/office/drawing/2014/main" val="1073931421"/>
                    </a:ext>
                  </a:extLst>
                </a:gridCol>
                <a:gridCol w="263537">
                  <a:extLst>
                    <a:ext uri="{9D8B030D-6E8A-4147-A177-3AD203B41FA5}">
                      <a16:colId xmlns:a16="http://schemas.microsoft.com/office/drawing/2014/main" val="2296105730"/>
                    </a:ext>
                  </a:extLst>
                </a:gridCol>
                <a:gridCol w="249068">
                  <a:extLst>
                    <a:ext uri="{9D8B030D-6E8A-4147-A177-3AD203B41FA5}">
                      <a16:colId xmlns:a16="http://schemas.microsoft.com/office/drawing/2014/main" val="3594746163"/>
                    </a:ext>
                  </a:extLst>
                </a:gridCol>
                <a:gridCol w="220131">
                  <a:extLst>
                    <a:ext uri="{9D8B030D-6E8A-4147-A177-3AD203B41FA5}">
                      <a16:colId xmlns:a16="http://schemas.microsoft.com/office/drawing/2014/main" val="3339075141"/>
                    </a:ext>
                  </a:extLst>
                </a:gridCol>
                <a:gridCol w="219615">
                  <a:extLst>
                    <a:ext uri="{9D8B030D-6E8A-4147-A177-3AD203B41FA5}">
                      <a16:colId xmlns:a16="http://schemas.microsoft.com/office/drawing/2014/main" val="2409146033"/>
                    </a:ext>
                  </a:extLst>
                </a:gridCol>
                <a:gridCol w="219615">
                  <a:extLst>
                    <a:ext uri="{9D8B030D-6E8A-4147-A177-3AD203B41FA5}">
                      <a16:colId xmlns:a16="http://schemas.microsoft.com/office/drawing/2014/main" val="1283305536"/>
                    </a:ext>
                  </a:extLst>
                </a:gridCol>
                <a:gridCol w="220131">
                  <a:extLst>
                    <a:ext uri="{9D8B030D-6E8A-4147-A177-3AD203B41FA5}">
                      <a16:colId xmlns:a16="http://schemas.microsoft.com/office/drawing/2014/main" val="2832872259"/>
                    </a:ext>
                  </a:extLst>
                </a:gridCol>
                <a:gridCol w="220131">
                  <a:extLst>
                    <a:ext uri="{9D8B030D-6E8A-4147-A177-3AD203B41FA5}">
                      <a16:colId xmlns:a16="http://schemas.microsoft.com/office/drawing/2014/main" val="147272811"/>
                    </a:ext>
                  </a:extLst>
                </a:gridCol>
                <a:gridCol w="257853">
                  <a:extLst>
                    <a:ext uri="{9D8B030D-6E8A-4147-A177-3AD203B41FA5}">
                      <a16:colId xmlns:a16="http://schemas.microsoft.com/office/drawing/2014/main" val="2625677926"/>
                    </a:ext>
                  </a:extLst>
                </a:gridCol>
                <a:gridCol w="263537">
                  <a:extLst>
                    <a:ext uri="{9D8B030D-6E8A-4147-A177-3AD203B41FA5}">
                      <a16:colId xmlns:a16="http://schemas.microsoft.com/office/drawing/2014/main" val="3962866703"/>
                    </a:ext>
                  </a:extLst>
                </a:gridCol>
                <a:gridCol w="263537">
                  <a:extLst>
                    <a:ext uri="{9D8B030D-6E8A-4147-A177-3AD203B41FA5}">
                      <a16:colId xmlns:a16="http://schemas.microsoft.com/office/drawing/2014/main" val="4000930594"/>
                    </a:ext>
                  </a:extLst>
                </a:gridCol>
                <a:gridCol w="294542">
                  <a:extLst>
                    <a:ext uri="{9D8B030D-6E8A-4147-A177-3AD203B41FA5}">
                      <a16:colId xmlns:a16="http://schemas.microsoft.com/office/drawing/2014/main" val="1448445060"/>
                    </a:ext>
                  </a:extLst>
                </a:gridCol>
                <a:gridCol w="310044">
                  <a:extLst>
                    <a:ext uri="{9D8B030D-6E8A-4147-A177-3AD203B41FA5}">
                      <a16:colId xmlns:a16="http://schemas.microsoft.com/office/drawing/2014/main" val="1939516021"/>
                    </a:ext>
                  </a:extLst>
                </a:gridCol>
                <a:gridCol w="310044">
                  <a:extLst>
                    <a:ext uri="{9D8B030D-6E8A-4147-A177-3AD203B41FA5}">
                      <a16:colId xmlns:a16="http://schemas.microsoft.com/office/drawing/2014/main" val="1218552142"/>
                    </a:ext>
                  </a:extLst>
                </a:gridCol>
                <a:gridCol w="263537">
                  <a:extLst>
                    <a:ext uri="{9D8B030D-6E8A-4147-A177-3AD203B41FA5}">
                      <a16:colId xmlns:a16="http://schemas.microsoft.com/office/drawing/2014/main" val="3762026392"/>
                    </a:ext>
                  </a:extLst>
                </a:gridCol>
                <a:gridCol w="410291">
                  <a:extLst>
                    <a:ext uri="{9D8B030D-6E8A-4147-A177-3AD203B41FA5}">
                      <a16:colId xmlns:a16="http://schemas.microsoft.com/office/drawing/2014/main" val="176303965"/>
                    </a:ext>
                  </a:extLst>
                </a:gridCol>
                <a:gridCol w="263537">
                  <a:extLst>
                    <a:ext uri="{9D8B030D-6E8A-4147-A177-3AD203B41FA5}">
                      <a16:colId xmlns:a16="http://schemas.microsoft.com/office/drawing/2014/main" val="2614081331"/>
                    </a:ext>
                  </a:extLst>
                </a:gridCol>
                <a:gridCol w="243901">
                  <a:extLst>
                    <a:ext uri="{9D8B030D-6E8A-4147-A177-3AD203B41FA5}">
                      <a16:colId xmlns:a16="http://schemas.microsoft.com/office/drawing/2014/main" val="2696494953"/>
                    </a:ext>
                  </a:extLst>
                </a:gridCol>
              </a:tblGrid>
              <a:tr h="375664">
                <a:tc rowSpan="6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Наиме-нование получа-теля гранта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ИНН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полу-чения гран-та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7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Плановые показатели деятельности в соответствии с проектом создания и (или) развития хозяйства, представленным на конкурсный отбор по годам реализации проекта создания и (или) развития хозяйства начиная с первого года его реализации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6436898"/>
                  </a:ext>
                </a:extLst>
              </a:tr>
              <a:tr h="3756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количес-тво земель-ных участков и объектов природо-пользо-вания, всего, га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сельскохозяйственная техника, штук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19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производство продукции растениеводства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4541631"/>
                  </a:ext>
                </a:extLst>
              </a:tr>
              <a:tr h="2419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числе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кукурузы (на зерно), центне-ров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пшеницы (озимой и яровой), центне-ров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подсол-нечни-ка (на зерно) и семян, цент-неров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овощей откры-того грунта, цент-неров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овощей защи-щенно-го грунта, цент-неров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картофе-ля, центне-ров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растительных кормов (сено, сенаж, силос), центнеров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многолетних насажде-ний плодовых и ягодных, центнеров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3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прочие культуры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833408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тракторы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комбай-ны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4311644"/>
                  </a:ext>
                </a:extLst>
              </a:tr>
              <a:tr h="8861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наиме-нова-ние (с указа-нием едини-цы изме-рения)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количес-тво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1589547"/>
                  </a:ext>
                </a:extLst>
              </a:tr>
              <a:tr h="5093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8213558"/>
                  </a:ext>
                </a:extLst>
              </a:tr>
              <a:tr h="241953"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5115185"/>
                  </a:ext>
                </a:extLst>
              </a:tr>
              <a:tr h="24195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ИП глава К(Ф)Х Иванов Иван Иванович</a:t>
                      </a:r>
                    </a:p>
                    <a:p>
                      <a:pPr algn="ctr"/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55524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394657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61C6822-BACB-1FB7-BAC9-3DB72535F824}"/>
              </a:ext>
            </a:extLst>
          </p:cNvPr>
          <p:cNvSpPr txBox="1"/>
          <p:nvPr/>
        </p:nvSpPr>
        <p:spPr>
          <a:xfrm>
            <a:off x="0" y="0"/>
            <a:ext cx="64797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Раздел 10.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Плановые производственные показатели животноводства получателей грантов 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E9D6894C-986D-AE4A-60A2-DE644AB678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1205651"/>
              </p:ext>
            </p:extLst>
          </p:nvPr>
        </p:nvGraphicFramePr>
        <p:xfrm>
          <a:off x="251520" y="276999"/>
          <a:ext cx="8784979" cy="3285652"/>
        </p:xfrm>
        <a:graphic>
          <a:graphicData uri="http://schemas.openxmlformats.org/drawingml/2006/table">
            <a:tbl>
              <a:tblPr/>
              <a:tblGrid>
                <a:gridCol w="572874">
                  <a:extLst>
                    <a:ext uri="{9D8B030D-6E8A-4147-A177-3AD203B41FA5}">
                      <a16:colId xmlns:a16="http://schemas.microsoft.com/office/drawing/2014/main" val="2799678960"/>
                    </a:ext>
                  </a:extLst>
                </a:gridCol>
                <a:gridCol w="540714">
                  <a:extLst>
                    <a:ext uri="{9D8B030D-6E8A-4147-A177-3AD203B41FA5}">
                      <a16:colId xmlns:a16="http://schemas.microsoft.com/office/drawing/2014/main" val="4099581177"/>
                    </a:ext>
                  </a:extLst>
                </a:gridCol>
                <a:gridCol w="319958">
                  <a:extLst>
                    <a:ext uri="{9D8B030D-6E8A-4147-A177-3AD203B41FA5}">
                      <a16:colId xmlns:a16="http://schemas.microsoft.com/office/drawing/2014/main" val="4135874553"/>
                    </a:ext>
                  </a:extLst>
                </a:gridCol>
                <a:gridCol w="319958">
                  <a:extLst>
                    <a:ext uri="{9D8B030D-6E8A-4147-A177-3AD203B41FA5}">
                      <a16:colId xmlns:a16="http://schemas.microsoft.com/office/drawing/2014/main" val="3575613579"/>
                    </a:ext>
                  </a:extLst>
                </a:gridCol>
                <a:gridCol w="350483">
                  <a:extLst>
                    <a:ext uri="{9D8B030D-6E8A-4147-A177-3AD203B41FA5}">
                      <a16:colId xmlns:a16="http://schemas.microsoft.com/office/drawing/2014/main" val="916845557"/>
                    </a:ext>
                  </a:extLst>
                </a:gridCol>
                <a:gridCol w="350483">
                  <a:extLst>
                    <a:ext uri="{9D8B030D-6E8A-4147-A177-3AD203B41FA5}">
                      <a16:colId xmlns:a16="http://schemas.microsoft.com/office/drawing/2014/main" val="1444132755"/>
                    </a:ext>
                  </a:extLst>
                </a:gridCol>
                <a:gridCol w="335221">
                  <a:extLst>
                    <a:ext uri="{9D8B030D-6E8A-4147-A177-3AD203B41FA5}">
                      <a16:colId xmlns:a16="http://schemas.microsoft.com/office/drawing/2014/main" val="3528738782"/>
                    </a:ext>
                  </a:extLst>
                </a:gridCol>
                <a:gridCol w="304152">
                  <a:extLst>
                    <a:ext uri="{9D8B030D-6E8A-4147-A177-3AD203B41FA5}">
                      <a16:colId xmlns:a16="http://schemas.microsoft.com/office/drawing/2014/main" val="2432825864"/>
                    </a:ext>
                  </a:extLst>
                </a:gridCol>
                <a:gridCol w="310693">
                  <a:extLst>
                    <a:ext uri="{9D8B030D-6E8A-4147-A177-3AD203B41FA5}">
                      <a16:colId xmlns:a16="http://schemas.microsoft.com/office/drawing/2014/main" val="3416125068"/>
                    </a:ext>
                  </a:extLst>
                </a:gridCol>
                <a:gridCol w="325956">
                  <a:extLst>
                    <a:ext uri="{9D8B030D-6E8A-4147-A177-3AD203B41FA5}">
                      <a16:colId xmlns:a16="http://schemas.microsoft.com/office/drawing/2014/main" val="1460996487"/>
                    </a:ext>
                  </a:extLst>
                </a:gridCol>
                <a:gridCol w="325956">
                  <a:extLst>
                    <a:ext uri="{9D8B030D-6E8A-4147-A177-3AD203B41FA5}">
                      <a16:colId xmlns:a16="http://schemas.microsoft.com/office/drawing/2014/main" val="4128503859"/>
                    </a:ext>
                  </a:extLst>
                </a:gridCol>
                <a:gridCol w="310693">
                  <a:extLst>
                    <a:ext uri="{9D8B030D-6E8A-4147-A177-3AD203B41FA5}">
                      <a16:colId xmlns:a16="http://schemas.microsoft.com/office/drawing/2014/main" val="883554768"/>
                    </a:ext>
                  </a:extLst>
                </a:gridCol>
                <a:gridCol w="310693">
                  <a:extLst>
                    <a:ext uri="{9D8B030D-6E8A-4147-A177-3AD203B41FA5}">
                      <a16:colId xmlns:a16="http://schemas.microsoft.com/office/drawing/2014/main" val="1751233262"/>
                    </a:ext>
                  </a:extLst>
                </a:gridCol>
                <a:gridCol w="325956">
                  <a:extLst>
                    <a:ext uri="{9D8B030D-6E8A-4147-A177-3AD203B41FA5}">
                      <a16:colId xmlns:a16="http://schemas.microsoft.com/office/drawing/2014/main" val="3051575454"/>
                    </a:ext>
                  </a:extLst>
                </a:gridCol>
                <a:gridCol w="325956">
                  <a:extLst>
                    <a:ext uri="{9D8B030D-6E8A-4147-A177-3AD203B41FA5}">
                      <a16:colId xmlns:a16="http://schemas.microsoft.com/office/drawing/2014/main" val="1242009426"/>
                    </a:ext>
                  </a:extLst>
                </a:gridCol>
                <a:gridCol w="372287">
                  <a:extLst>
                    <a:ext uri="{9D8B030D-6E8A-4147-A177-3AD203B41FA5}">
                      <a16:colId xmlns:a16="http://schemas.microsoft.com/office/drawing/2014/main" val="3867139133"/>
                    </a:ext>
                  </a:extLst>
                </a:gridCol>
                <a:gridCol w="372287">
                  <a:extLst>
                    <a:ext uri="{9D8B030D-6E8A-4147-A177-3AD203B41FA5}">
                      <a16:colId xmlns:a16="http://schemas.microsoft.com/office/drawing/2014/main" val="1596290347"/>
                    </a:ext>
                  </a:extLst>
                </a:gridCol>
                <a:gridCol w="310693">
                  <a:extLst>
                    <a:ext uri="{9D8B030D-6E8A-4147-A177-3AD203B41FA5}">
                      <a16:colId xmlns:a16="http://schemas.microsoft.com/office/drawing/2014/main" val="104498822"/>
                    </a:ext>
                  </a:extLst>
                </a:gridCol>
                <a:gridCol w="310693">
                  <a:extLst>
                    <a:ext uri="{9D8B030D-6E8A-4147-A177-3AD203B41FA5}">
                      <a16:colId xmlns:a16="http://schemas.microsoft.com/office/drawing/2014/main" val="2463790121"/>
                    </a:ext>
                  </a:extLst>
                </a:gridCol>
                <a:gridCol w="310693">
                  <a:extLst>
                    <a:ext uri="{9D8B030D-6E8A-4147-A177-3AD203B41FA5}">
                      <a16:colId xmlns:a16="http://schemas.microsoft.com/office/drawing/2014/main" val="3688847360"/>
                    </a:ext>
                  </a:extLst>
                </a:gridCol>
                <a:gridCol w="310693">
                  <a:extLst>
                    <a:ext uri="{9D8B030D-6E8A-4147-A177-3AD203B41FA5}">
                      <a16:colId xmlns:a16="http://schemas.microsoft.com/office/drawing/2014/main" val="2136992969"/>
                    </a:ext>
                  </a:extLst>
                </a:gridCol>
                <a:gridCol w="310693">
                  <a:extLst>
                    <a:ext uri="{9D8B030D-6E8A-4147-A177-3AD203B41FA5}">
                      <a16:colId xmlns:a16="http://schemas.microsoft.com/office/drawing/2014/main" val="2715115128"/>
                    </a:ext>
                  </a:extLst>
                </a:gridCol>
                <a:gridCol w="572874">
                  <a:extLst>
                    <a:ext uri="{9D8B030D-6E8A-4147-A177-3AD203B41FA5}">
                      <a16:colId xmlns:a16="http://schemas.microsoft.com/office/drawing/2014/main" val="638266916"/>
                    </a:ext>
                  </a:extLst>
                </a:gridCol>
                <a:gridCol w="310693">
                  <a:extLst>
                    <a:ext uri="{9D8B030D-6E8A-4147-A177-3AD203B41FA5}">
                      <a16:colId xmlns:a16="http://schemas.microsoft.com/office/drawing/2014/main" val="2912143822"/>
                    </a:ext>
                  </a:extLst>
                </a:gridCol>
                <a:gridCol w="273627">
                  <a:extLst>
                    <a:ext uri="{9D8B030D-6E8A-4147-A177-3AD203B41FA5}">
                      <a16:colId xmlns:a16="http://schemas.microsoft.com/office/drawing/2014/main" val="3622322964"/>
                    </a:ext>
                  </a:extLst>
                </a:gridCol>
              </a:tblGrid>
              <a:tr h="439435">
                <a:tc rowSpan="5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Наиме-нова-ние полу-чателя гранта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ИНН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3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Плановые показатели деятельности в соответствии с проектом создания и (или) развития хозяйства, представленным на конкурсный отбор по годам реализации проекта создания и (или) развития хозяйства начиная с первого года его реализации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2520892"/>
                  </a:ext>
                </a:extLst>
              </a:tr>
              <a:tr h="2771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3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сельскохозяйственных животных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9527391"/>
                  </a:ext>
                </a:extLst>
              </a:tr>
              <a:tr h="2771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скота крупного рогатого молочно-го направле-ния, всего, голов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скота крупного рогатого мясного </a:t>
                      </a: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направле-ния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всего, голов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овец, всего, голов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коз, всего, голов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птиц всех видов, всего, голов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пчел медо-носных, пчело-семей, штук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рыб-произво-дителей, голов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оленей северных, маралов, всего, голов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лошадей, голов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кроли-ков, голов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иные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4368280"/>
                  </a:ext>
                </a:extLst>
              </a:tr>
              <a:tr h="12980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наиме-нование (с указа-нием единицы измере-ния)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коли-чество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3380331"/>
                  </a:ext>
                </a:extLst>
              </a:tr>
              <a:tr h="4394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0698804"/>
                  </a:ext>
                </a:extLst>
              </a:tr>
              <a:tr h="277174"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9729233"/>
                  </a:ext>
                </a:extLst>
              </a:tr>
              <a:tr h="277174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1490354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C7650E63-B679-F96E-E458-ECA73C1968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1336735"/>
              </p:ext>
            </p:extLst>
          </p:nvPr>
        </p:nvGraphicFramePr>
        <p:xfrm>
          <a:off x="251520" y="3717033"/>
          <a:ext cx="8784978" cy="2898423"/>
        </p:xfrm>
        <a:graphic>
          <a:graphicData uri="http://schemas.openxmlformats.org/drawingml/2006/table">
            <a:tbl>
              <a:tblPr/>
              <a:tblGrid>
                <a:gridCol w="686980">
                  <a:extLst>
                    <a:ext uri="{9D8B030D-6E8A-4147-A177-3AD203B41FA5}">
                      <a16:colId xmlns:a16="http://schemas.microsoft.com/office/drawing/2014/main" val="2485234932"/>
                    </a:ext>
                  </a:extLst>
                </a:gridCol>
                <a:gridCol w="556251">
                  <a:extLst>
                    <a:ext uri="{9D8B030D-6E8A-4147-A177-3AD203B41FA5}">
                      <a16:colId xmlns:a16="http://schemas.microsoft.com/office/drawing/2014/main" val="393781195"/>
                    </a:ext>
                  </a:extLst>
                </a:gridCol>
                <a:gridCol w="648415">
                  <a:extLst>
                    <a:ext uri="{9D8B030D-6E8A-4147-A177-3AD203B41FA5}">
                      <a16:colId xmlns:a16="http://schemas.microsoft.com/office/drawing/2014/main" val="694352883"/>
                    </a:ext>
                  </a:extLst>
                </a:gridCol>
                <a:gridCol w="556251">
                  <a:extLst>
                    <a:ext uri="{9D8B030D-6E8A-4147-A177-3AD203B41FA5}">
                      <a16:colId xmlns:a16="http://schemas.microsoft.com/office/drawing/2014/main" val="2762256240"/>
                    </a:ext>
                  </a:extLst>
                </a:gridCol>
                <a:gridCol w="648415">
                  <a:extLst>
                    <a:ext uri="{9D8B030D-6E8A-4147-A177-3AD203B41FA5}">
                      <a16:colId xmlns:a16="http://schemas.microsoft.com/office/drawing/2014/main" val="3136289281"/>
                    </a:ext>
                  </a:extLst>
                </a:gridCol>
                <a:gridCol w="555597">
                  <a:extLst>
                    <a:ext uri="{9D8B030D-6E8A-4147-A177-3AD203B41FA5}">
                      <a16:colId xmlns:a16="http://schemas.microsoft.com/office/drawing/2014/main" val="2134405055"/>
                    </a:ext>
                  </a:extLst>
                </a:gridCol>
                <a:gridCol w="556251">
                  <a:extLst>
                    <a:ext uri="{9D8B030D-6E8A-4147-A177-3AD203B41FA5}">
                      <a16:colId xmlns:a16="http://schemas.microsoft.com/office/drawing/2014/main" val="3888753892"/>
                    </a:ext>
                  </a:extLst>
                </a:gridCol>
                <a:gridCol w="648415">
                  <a:extLst>
                    <a:ext uri="{9D8B030D-6E8A-4147-A177-3AD203B41FA5}">
                      <a16:colId xmlns:a16="http://schemas.microsoft.com/office/drawing/2014/main" val="1920712379"/>
                    </a:ext>
                  </a:extLst>
                </a:gridCol>
                <a:gridCol w="648415">
                  <a:extLst>
                    <a:ext uri="{9D8B030D-6E8A-4147-A177-3AD203B41FA5}">
                      <a16:colId xmlns:a16="http://schemas.microsoft.com/office/drawing/2014/main" val="515988617"/>
                    </a:ext>
                  </a:extLst>
                </a:gridCol>
                <a:gridCol w="556251">
                  <a:extLst>
                    <a:ext uri="{9D8B030D-6E8A-4147-A177-3AD203B41FA5}">
                      <a16:colId xmlns:a16="http://schemas.microsoft.com/office/drawing/2014/main" val="1967347327"/>
                    </a:ext>
                  </a:extLst>
                </a:gridCol>
                <a:gridCol w="463434">
                  <a:extLst>
                    <a:ext uri="{9D8B030D-6E8A-4147-A177-3AD203B41FA5}">
                      <a16:colId xmlns:a16="http://schemas.microsoft.com/office/drawing/2014/main" val="2966454167"/>
                    </a:ext>
                  </a:extLst>
                </a:gridCol>
                <a:gridCol w="462781">
                  <a:extLst>
                    <a:ext uri="{9D8B030D-6E8A-4147-A177-3AD203B41FA5}">
                      <a16:colId xmlns:a16="http://schemas.microsoft.com/office/drawing/2014/main" val="879361455"/>
                    </a:ext>
                  </a:extLst>
                </a:gridCol>
                <a:gridCol w="686980">
                  <a:extLst>
                    <a:ext uri="{9D8B030D-6E8A-4147-A177-3AD203B41FA5}">
                      <a16:colId xmlns:a16="http://schemas.microsoft.com/office/drawing/2014/main" val="4245860774"/>
                    </a:ext>
                  </a:extLst>
                </a:gridCol>
                <a:gridCol w="372577">
                  <a:extLst>
                    <a:ext uri="{9D8B030D-6E8A-4147-A177-3AD203B41FA5}">
                      <a16:colId xmlns:a16="http://schemas.microsoft.com/office/drawing/2014/main" val="153509036"/>
                    </a:ext>
                  </a:extLst>
                </a:gridCol>
                <a:gridCol w="737965">
                  <a:extLst>
                    <a:ext uri="{9D8B030D-6E8A-4147-A177-3AD203B41FA5}">
                      <a16:colId xmlns:a16="http://schemas.microsoft.com/office/drawing/2014/main" val="3441858459"/>
                    </a:ext>
                  </a:extLst>
                </a:gridCol>
              </a:tblGrid>
              <a:tr h="430131">
                <a:tc gridSpan="15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Плановые показатели деятельности в соответствии с проектом создания и (или) развития хозяйства, представленным на конкурсный отбор по годам реализации проекта создания и (или) развития хозяйства начиная с первого года его реализации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562596"/>
                  </a:ext>
                </a:extLst>
              </a:tr>
              <a:tr h="271314">
                <a:tc gridSpan="15"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производство продукции животноводства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0012597"/>
                  </a:ext>
                </a:extLst>
              </a:tr>
              <a:tr h="430131"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скота и птицы в живой массе, в том числе на убой, центнеров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молока сырого (в физическом весе), центнеров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шерсти (в физическом весе), центнеров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меда натурального пчелиного, центнеров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продукции аквакультуры, центнеров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яиц, тысяч штук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прочая продукция животноводств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049456"/>
                  </a:ext>
                </a:extLst>
              </a:tr>
              <a:tr h="317635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наиме-нование (с указа-нием единицы измере-ния)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0799272"/>
                  </a:ext>
                </a:extLst>
              </a:tr>
              <a:tr h="906584"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1101051"/>
                  </a:ext>
                </a:extLst>
              </a:tr>
              <a:tr h="271314"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7783400"/>
                  </a:ext>
                </a:extLst>
              </a:tr>
              <a:tr h="271314"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32479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55599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8B3935-D053-C1E1-62FC-DE54B738F46E}"/>
              </a:ext>
            </a:extLst>
          </p:cNvPr>
          <p:cNvSpPr txBox="1"/>
          <p:nvPr/>
        </p:nvSpPr>
        <p:spPr>
          <a:xfrm>
            <a:off x="1187624" y="692696"/>
            <a:ext cx="6696744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0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_____________________________________________                 ___________      _____________________</a:t>
            </a:r>
            <a:endParaRPr lang="ru-RU" sz="1000" dirty="0">
              <a:effectLst/>
              <a:highlight>
                <a:srgbClr val="FFFF00"/>
              </a:highlight>
              <a:latin typeface="Courier New" panose="02070309020205020404" pitchFamily="49" charset="0"/>
              <a:ea typeface="Times New Roman" panose="02020603050405020304" pitchFamily="18" charset="0"/>
            </a:endParaRPr>
          </a:p>
          <a:p>
            <a:pPr algn="just"/>
            <a:r>
              <a:rPr lang="ru-RU" sz="10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(ИП Глава К(Ф)Х)                                                   (подпись)           (инициалы, фамилия)</a:t>
            </a:r>
            <a:endParaRPr lang="ru-RU" sz="1000" dirty="0">
              <a:effectLst/>
              <a:highlight>
                <a:srgbClr val="FFFF00"/>
              </a:highlight>
              <a:latin typeface="Courier New" panose="02070309020205020404" pitchFamily="49" charset="0"/>
              <a:ea typeface="Times New Roman" panose="02020603050405020304" pitchFamily="18" charset="0"/>
            </a:endParaRPr>
          </a:p>
          <a:p>
            <a:pPr algn="just"/>
            <a:r>
              <a:rPr lang="ru-RU" sz="10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</a:t>
            </a:r>
            <a:endParaRPr lang="ru-RU" sz="1000" dirty="0">
              <a:effectLst/>
              <a:highlight>
                <a:srgbClr val="FFFF00"/>
              </a:highlight>
              <a:latin typeface="Courier New" panose="02070309020205020404" pitchFamily="49" charset="0"/>
              <a:ea typeface="Times New Roman" panose="02020603050405020304" pitchFamily="18" charset="0"/>
            </a:endParaRPr>
          </a:p>
          <a:p>
            <a:pPr algn="just"/>
            <a:r>
              <a:rPr lang="ru-RU" sz="12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М.П. </a:t>
            </a:r>
            <a:r>
              <a:rPr lang="ru-RU" sz="10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(при наличии</a:t>
            </a:r>
            <a:r>
              <a:rPr lang="ru-RU" sz="12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ru-RU" sz="1000" dirty="0">
              <a:effectLst/>
              <a:highlight>
                <a:srgbClr val="FFFF00"/>
              </a:highlight>
              <a:latin typeface="Courier New" panose="02070309020205020404" pitchFamily="49" charset="0"/>
              <a:ea typeface="Times New Roman" panose="02020603050405020304" pitchFamily="18" charset="0"/>
            </a:endParaRPr>
          </a:p>
          <a:p>
            <a:pPr algn="just"/>
            <a:r>
              <a:rPr lang="ru-RU" sz="12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000" dirty="0">
              <a:effectLst/>
              <a:highlight>
                <a:srgbClr val="FFFF00"/>
              </a:highlight>
              <a:latin typeface="Courier New" panose="02070309020205020404" pitchFamily="49" charset="0"/>
              <a:ea typeface="Times New Roman" panose="02020603050405020304" pitchFamily="18" charset="0"/>
            </a:endParaRPr>
          </a:p>
          <a:p>
            <a:pPr algn="just"/>
            <a:r>
              <a:rPr lang="ru-RU" sz="12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«___» _______________ 20__ г.</a:t>
            </a:r>
            <a:endParaRPr lang="ru-RU" sz="1000" dirty="0">
              <a:effectLst/>
              <a:highlight>
                <a:srgbClr val="FFFF00"/>
              </a:highlight>
              <a:latin typeface="Courier New" panose="02070309020205020404" pitchFamily="49" charset="0"/>
              <a:ea typeface="Times New Roman" panose="02020603050405020304" pitchFamily="18" charset="0"/>
            </a:endParaRPr>
          </a:p>
          <a:p>
            <a:pPr algn="just"/>
            <a:r>
              <a:rPr lang="ru-RU" sz="12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000" dirty="0">
              <a:effectLst/>
              <a:highlight>
                <a:srgbClr val="FFFF00"/>
              </a:highlight>
              <a:latin typeface="Courier New" panose="02070309020205020404" pitchFamily="49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E58029-2D97-1641-3060-D3623C55FBB5}"/>
              </a:ext>
            </a:extLst>
          </p:cNvPr>
          <p:cNvSpPr txBox="1"/>
          <p:nvPr/>
        </p:nvSpPr>
        <p:spPr>
          <a:xfrm>
            <a:off x="2915816" y="1993407"/>
            <a:ext cx="4572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00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ДАТУ СТАВИМ ОБЯЗАТЕЛЬНО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9911678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0A7B9A0F-BFA3-84E5-5167-AB5AB6D0FD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7711952"/>
              </p:ext>
            </p:extLst>
          </p:nvPr>
        </p:nvGraphicFramePr>
        <p:xfrm>
          <a:off x="390364" y="450974"/>
          <a:ext cx="8363272" cy="2110002"/>
        </p:xfrm>
        <a:graphic>
          <a:graphicData uri="http://schemas.openxmlformats.org/drawingml/2006/table">
            <a:tbl>
              <a:tblPr/>
              <a:tblGrid>
                <a:gridCol w="8363272">
                  <a:extLst>
                    <a:ext uri="{9D8B030D-6E8A-4147-A177-3AD203B41FA5}">
                      <a16:colId xmlns:a16="http://schemas.microsoft.com/office/drawing/2014/main" val="4179508136"/>
                    </a:ext>
                  </a:extLst>
                </a:gridCol>
              </a:tblGrid>
              <a:tr h="4747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 сдают </a:t>
                      </a:r>
                      <a:r>
                        <a:rPr lang="ru-RU" sz="1600" b="1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грантовики</a:t>
                      </a:r>
                      <a:r>
                        <a:rPr lang="ru-RU" sz="1600" b="1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2023, 2024, 2025 год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6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6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 реализации плана мероприятий по достижению результатов предоставления Субсидии (контрольных точек) 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5350795"/>
                  </a:ext>
                </a:extLst>
              </a:tr>
              <a:tr h="2749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 состоянию на 1 июля 2025 г.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0652220"/>
                  </a:ext>
                </a:extLst>
              </a:tr>
            </a:tbl>
          </a:graphicData>
        </a:graphic>
      </p:graphicFrame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C63607CE-B88D-1276-DC83-B51C5774E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924944"/>
            <a:ext cx="6912768" cy="326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3693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F8DBFA6-B124-8F4E-8FC3-27E05E59317E}"/>
              </a:ext>
            </a:extLst>
          </p:cNvPr>
          <p:cNvSpPr txBox="1"/>
          <p:nvPr/>
        </p:nvSpPr>
        <p:spPr>
          <a:xfrm>
            <a:off x="6796815" y="17044"/>
            <a:ext cx="23762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№ 5 к Соглашению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2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31.03.2024 N30-2024-000111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30EC4600-89A7-A940-F125-B726D607BD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0789805"/>
              </p:ext>
            </p:extLst>
          </p:nvPr>
        </p:nvGraphicFramePr>
        <p:xfrm>
          <a:off x="107504" y="478709"/>
          <a:ext cx="8928992" cy="6356051"/>
        </p:xfrm>
        <a:graphic>
          <a:graphicData uri="http://schemas.openxmlformats.org/drawingml/2006/table">
            <a:tbl>
              <a:tblPr/>
              <a:tblGrid>
                <a:gridCol w="1804747">
                  <a:extLst>
                    <a:ext uri="{9D8B030D-6E8A-4147-A177-3AD203B41FA5}">
                      <a16:colId xmlns:a16="http://schemas.microsoft.com/office/drawing/2014/main" val="2952242306"/>
                    </a:ext>
                  </a:extLst>
                </a:gridCol>
                <a:gridCol w="139469">
                  <a:extLst>
                    <a:ext uri="{9D8B030D-6E8A-4147-A177-3AD203B41FA5}">
                      <a16:colId xmlns:a16="http://schemas.microsoft.com/office/drawing/2014/main" val="653210285"/>
                    </a:ext>
                  </a:extLst>
                </a:gridCol>
                <a:gridCol w="4489560">
                  <a:extLst>
                    <a:ext uri="{9D8B030D-6E8A-4147-A177-3AD203B41FA5}">
                      <a16:colId xmlns:a16="http://schemas.microsoft.com/office/drawing/2014/main" val="1054273871"/>
                    </a:ext>
                  </a:extLst>
                </a:gridCol>
                <a:gridCol w="323391">
                  <a:extLst>
                    <a:ext uri="{9D8B030D-6E8A-4147-A177-3AD203B41FA5}">
                      <a16:colId xmlns:a16="http://schemas.microsoft.com/office/drawing/2014/main" val="2334519769"/>
                    </a:ext>
                  </a:extLst>
                </a:gridCol>
                <a:gridCol w="947689">
                  <a:extLst>
                    <a:ext uri="{9D8B030D-6E8A-4147-A177-3AD203B41FA5}">
                      <a16:colId xmlns:a16="http://schemas.microsoft.com/office/drawing/2014/main" val="4113289286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1579367075"/>
                    </a:ext>
                  </a:extLst>
                </a:gridCol>
              </a:tblGrid>
              <a:tr h="474751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 реализации плана мероприятий по достижению результатов предоставления Субсидии (контрольных точек) 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2348425"/>
                  </a:ext>
                </a:extLst>
              </a:tr>
              <a:tr h="274962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 состоянию на 1 июля 2025 г.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0134810"/>
                  </a:ext>
                </a:extLst>
              </a:tr>
              <a:tr h="2749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КОДЫ</a:t>
                      </a:r>
                    </a:p>
                  </a:txBody>
                  <a:tcPr marL="29184" marR="29184" marT="48012" marB="48012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2796616"/>
                  </a:ext>
                </a:extLst>
              </a:tr>
              <a:tr h="2749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01.07.2025</a:t>
                      </a:r>
                    </a:p>
                  </a:txBody>
                  <a:tcPr marL="29184" marR="29184" marT="48012" marB="48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0686510"/>
                  </a:ext>
                </a:extLst>
              </a:tr>
              <a:tr h="4747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 Сводному реестру</a:t>
                      </a:r>
                    </a:p>
                  </a:txBody>
                  <a:tcPr marL="29184" marR="29184" marT="48012" marB="48012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6547428"/>
                  </a:ext>
                </a:extLst>
              </a:tr>
              <a:tr h="4747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Получателя</a:t>
                      </a:r>
                    </a:p>
                  </a:txBody>
                  <a:tcPr marL="29184" marR="29184" marT="48012" marB="48012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9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Индивидуальный предприниматель Иванов Иван Иванович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ИНН </a:t>
                      </a:r>
                    </a:p>
                  </a:txBody>
                  <a:tcPr marL="29184" marR="29184" marT="48012" marB="48012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5162081560007</a:t>
                      </a:r>
                    </a:p>
                  </a:txBody>
                  <a:tcPr marL="29184" marR="29184" marT="48012" marB="48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174787"/>
                  </a:ext>
                </a:extLst>
              </a:tr>
              <a:tr h="9949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главного распорядителя средств</a:t>
                      </a:r>
                      <a:endParaRPr lang="ru-RU" sz="12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бюджета субъекта Российской Федерации</a:t>
                      </a:r>
                    </a:p>
                  </a:txBody>
                  <a:tcPr marL="29184" marR="29184" marT="48012" marB="48012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90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Министерство сельского хозяйства и продовольствия Кировской области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 Сводному реестру</a:t>
                      </a:r>
                    </a:p>
                  </a:txBody>
                  <a:tcPr marL="29184" marR="29184" marT="48012" marB="48012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4335884"/>
                  </a:ext>
                </a:extLst>
              </a:tr>
              <a:tr h="11773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2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структуного</a:t>
                      </a:r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элемента государственной программы (федерального проекта) </a:t>
                      </a:r>
                      <a:r>
                        <a:rPr lang="ru-RU" sz="1200" u="none" strike="noStrike" dirty="0">
                          <a:solidFill>
                            <a:srgbClr val="0000FF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2" action="ppaction://hlinkfile" tooltip="&lt;3&gt; Указывается в случае, если Субсидия предоставляется в целях достижения результатов (выполнения мероприятий) структурных элементов государственной программы (результатов федерального проекта). В кодовой зоне указываются 4 и 5 разряды целевой статьи рас"/>
                        </a:rPr>
                        <a:t>&lt;3&gt;</a:t>
                      </a:r>
                      <a:endParaRPr lang="ru-RU" sz="12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184" marR="29184" marT="48012" marB="48012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90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Акселерация субъектов малого и среднего предпринимательства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995170" algn="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 БК </a:t>
                      </a:r>
                    </a:p>
                  </a:txBody>
                  <a:tcPr marL="29184" marR="29184" marT="48012" marB="48012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0830501"/>
                  </a:ext>
                </a:extLst>
              </a:tr>
              <a:tr h="4747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субсидии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90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Грант «</a:t>
                      </a:r>
                      <a:r>
                        <a:rPr lang="ru-RU" sz="1200" dirty="0" err="1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Агростартап</a:t>
                      </a:r>
                      <a:r>
                        <a:rPr lang="ru-RU" sz="1200" dirty="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» из областного бюджета на создание и (или) развитие хозяйств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 БК 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29184" marR="29184" marT="48012" marB="48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951060"/>
                  </a:ext>
                </a:extLst>
              </a:tr>
              <a:tr h="4747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соглашения 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30-2024-000111</a:t>
                      </a:r>
                    </a:p>
                  </a:txBody>
                  <a:tcPr marL="29184" marR="29184" marT="48012" marB="48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4931885"/>
                  </a:ext>
                </a:extLst>
              </a:tr>
              <a:tr h="4747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соглашения 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31.03.2024</a:t>
                      </a:r>
                    </a:p>
                  </a:txBody>
                  <a:tcPr marL="29184" marR="29184" marT="48012" marB="48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6346197"/>
                  </a:ext>
                </a:extLst>
              </a:tr>
              <a:tr h="2749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Вид документа</a:t>
                      </a:r>
                    </a:p>
                  </a:txBody>
                  <a:tcPr marL="29184" marR="29184" marT="48012" marB="48012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9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1990133"/>
                  </a:ext>
                </a:extLst>
              </a:tr>
            </a:tbl>
          </a:graphicData>
        </a:graphic>
      </p:graphicFrame>
      <p:sp>
        <p:nvSpPr>
          <p:cNvPr id="9" name="Rectangle 2">
            <a:extLst>
              <a:ext uri="{FF2B5EF4-FFF2-40B4-BE49-F238E27FC236}">
                <a16:creationId xmlns:a16="http://schemas.microsoft.com/office/drawing/2014/main" id="{CDA0DBF7-0095-C9EF-231B-10BBFEA60E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362" y="1563688"/>
            <a:ext cx="960829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3413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170B54B5-521F-EB26-62E3-CF35FF089E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9736565"/>
              </p:ext>
            </p:extLst>
          </p:nvPr>
        </p:nvGraphicFramePr>
        <p:xfrm>
          <a:off x="251520" y="116632"/>
          <a:ext cx="8712968" cy="6559513"/>
        </p:xfrm>
        <a:graphic>
          <a:graphicData uri="http://schemas.openxmlformats.org/drawingml/2006/table">
            <a:tbl>
              <a:tblPr/>
              <a:tblGrid>
                <a:gridCol w="1426851">
                  <a:extLst>
                    <a:ext uri="{9D8B030D-6E8A-4147-A177-3AD203B41FA5}">
                      <a16:colId xmlns:a16="http://schemas.microsoft.com/office/drawing/2014/main" val="1842030083"/>
                    </a:ext>
                  </a:extLst>
                </a:gridCol>
                <a:gridCol w="386757">
                  <a:extLst>
                    <a:ext uri="{9D8B030D-6E8A-4147-A177-3AD203B41FA5}">
                      <a16:colId xmlns:a16="http://schemas.microsoft.com/office/drawing/2014/main" val="4056076181"/>
                    </a:ext>
                  </a:extLst>
                </a:gridCol>
                <a:gridCol w="386757">
                  <a:extLst>
                    <a:ext uri="{9D8B030D-6E8A-4147-A177-3AD203B41FA5}">
                      <a16:colId xmlns:a16="http://schemas.microsoft.com/office/drawing/2014/main" val="2932252664"/>
                    </a:ext>
                  </a:extLst>
                </a:gridCol>
                <a:gridCol w="622745">
                  <a:extLst>
                    <a:ext uri="{9D8B030D-6E8A-4147-A177-3AD203B41FA5}">
                      <a16:colId xmlns:a16="http://schemas.microsoft.com/office/drawing/2014/main" val="1065623282"/>
                    </a:ext>
                  </a:extLst>
                </a:gridCol>
                <a:gridCol w="622745">
                  <a:extLst>
                    <a:ext uri="{9D8B030D-6E8A-4147-A177-3AD203B41FA5}">
                      <a16:colId xmlns:a16="http://schemas.microsoft.com/office/drawing/2014/main" val="3073026148"/>
                    </a:ext>
                  </a:extLst>
                </a:gridCol>
                <a:gridCol w="464874">
                  <a:extLst>
                    <a:ext uri="{9D8B030D-6E8A-4147-A177-3AD203B41FA5}">
                      <a16:colId xmlns:a16="http://schemas.microsoft.com/office/drawing/2014/main" val="266959809"/>
                    </a:ext>
                  </a:extLst>
                </a:gridCol>
                <a:gridCol w="541897">
                  <a:extLst>
                    <a:ext uri="{9D8B030D-6E8A-4147-A177-3AD203B41FA5}">
                      <a16:colId xmlns:a16="http://schemas.microsoft.com/office/drawing/2014/main" val="30706359"/>
                    </a:ext>
                  </a:extLst>
                </a:gridCol>
                <a:gridCol w="774607">
                  <a:extLst>
                    <a:ext uri="{9D8B030D-6E8A-4147-A177-3AD203B41FA5}">
                      <a16:colId xmlns:a16="http://schemas.microsoft.com/office/drawing/2014/main" val="1093615073"/>
                    </a:ext>
                  </a:extLst>
                </a:gridCol>
                <a:gridCol w="1006225">
                  <a:extLst>
                    <a:ext uri="{9D8B030D-6E8A-4147-A177-3AD203B41FA5}">
                      <a16:colId xmlns:a16="http://schemas.microsoft.com/office/drawing/2014/main" val="224315144"/>
                    </a:ext>
                  </a:extLst>
                </a:gridCol>
                <a:gridCol w="1083795">
                  <a:extLst>
                    <a:ext uri="{9D8B030D-6E8A-4147-A177-3AD203B41FA5}">
                      <a16:colId xmlns:a16="http://schemas.microsoft.com/office/drawing/2014/main" val="2802611277"/>
                    </a:ext>
                  </a:extLst>
                </a:gridCol>
                <a:gridCol w="697038">
                  <a:extLst>
                    <a:ext uri="{9D8B030D-6E8A-4147-A177-3AD203B41FA5}">
                      <a16:colId xmlns:a16="http://schemas.microsoft.com/office/drawing/2014/main" val="798092507"/>
                    </a:ext>
                  </a:extLst>
                </a:gridCol>
                <a:gridCol w="698677">
                  <a:extLst>
                    <a:ext uri="{9D8B030D-6E8A-4147-A177-3AD203B41FA5}">
                      <a16:colId xmlns:a16="http://schemas.microsoft.com/office/drawing/2014/main" val="2818703556"/>
                    </a:ext>
                  </a:extLst>
                </a:gridCol>
              </a:tblGrid>
              <a:tr h="508836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 предоставления Субсидии, контрольные точки </a:t>
                      </a:r>
                    </a:p>
                  </a:txBody>
                  <a:tcPr marL="26131" marR="26131" marT="42989" marB="429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 </a:t>
                      </a:r>
                    </a:p>
                  </a:txBody>
                  <a:tcPr marL="26131" marR="26131" marT="42989" marB="429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</a:t>
                      </a:r>
                    </a:p>
                  </a:txBody>
                  <a:tcPr marL="26131" marR="26131" marT="42989" marB="429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достижения (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дд.мм.гггг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</a:p>
                  </a:txBody>
                  <a:tcPr marL="26131" marR="26131" marT="42989" marB="429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Статус </a:t>
                      </a:r>
                    </a:p>
                  </a:txBody>
                  <a:tcPr marL="26131" marR="26131" marT="42989" marB="429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Причина отклонения </a:t>
                      </a:r>
                    </a:p>
                  </a:txBody>
                  <a:tcPr marL="26131" marR="26131" marT="42989" marB="429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0237057"/>
                  </a:ext>
                </a:extLst>
              </a:tr>
              <a:tr h="5088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26131" marR="26131" marT="42989" marB="429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код</a:t>
                      </a:r>
                    </a:p>
                  </a:txBody>
                  <a:tcPr marL="26131" marR="26131" marT="42989" marB="429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тип</a:t>
                      </a:r>
                    </a:p>
                  </a:txBody>
                  <a:tcPr marL="26131" marR="26131" marT="42989" marB="429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26131" marR="26131" marT="42989" marB="429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код по </a:t>
                      </a:r>
                      <a:r>
                        <a:rPr lang="ru-RU" sz="1200" u="none" strike="noStrike">
                          <a:solidFill>
                            <a:srgbClr val="0000FF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ОКЕИ</a:t>
                      </a:r>
                      <a:endParaRPr lang="ru-RU" sz="120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31" marR="26131" marT="42989" marB="429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</a:t>
                      </a:r>
                    </a:p>
                  </a:txBody>
                  <a:tcPr marL="26131" marR="26131" marT="42989" marB="429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фактическое </a:t>
                      </a:r>
                    </a:p>
                  </a:txBody>
                  <a:tcPr marL="26131" marR="26131" marT="42989" marB="429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прогнозное </a:t>
                      </a:r>
                    </a:p>
                  </a:txBody>
                  <a:tcPr marL="26131" marR="26131" marT="42989" marB="429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плановый </a:t>
                      </a:r>
                    </a:p>
                  </a:txBody>
                  <a:tcPr marL="26131" marR="26131" marT="42989" marB="429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фактический (прогнозный) </a:t>
                      </a:r>
                    </a:p>
                  </a:txBody>
                  <a:tcPr marL="26131" marR="26131" marT="42989" marB="429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9596438"/>
                  </a:ext>
                </a:extLst>
              </a:tr>
              <a:tr h="2903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6131" marR="26131" marT="42989" marB="42989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26131" marR="26131" marT="42989" marB="42989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26131" marR="26131" marT="42989" marB="42989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26131" marR="26131" marT="42989" marB="42989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26131" marR="26131" marT="42989" marB="42989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26131" marR="26131" marT="42989" marB="42989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26131" marR="26131" marT="42989" marB="42989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7187589"/>
                  </a:ext>
                </a:extLst>
              </a:tr>
              <a:tr h="7273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 предоставления Субсидии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3563394"/>
                  </a:ext>
                </a:extLst>
              </a:tr>
              <a:tr h="940119"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контрольные точки </a:t>
                      </a:r>
                      <a:r>
                        <a:rPr lang="ru-RU" sz="1400" b="1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отчетного</a:t>
                      </a:r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периода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3634891"/>
                  </a:ext>
                </a:extLst>
              </a:tr>
              <a:tr h="2903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числе: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7145310"/>
                  </a:ext>
                </a:extLst>
              </a:tr>
              <a:tr h="11934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Контрольная точка 1.1.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1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30.06.2025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Фактическая дата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26.06.2025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4431259"/>
                  </a:ext>
                </a:extLst>
              </a:tr>
              <a:tr h="940119"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контрольные точки </a:t>
                      </a:r>
                      <a:r>
                        <a:rPr lang="ru-RU" sz="1400" b="1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планового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периода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6076327"/>
                  </a:ext>
                </a:extLst>
              </a:tr>
              <a:tr h="2903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числе: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8686459"/>
                  </a:ext>
                </a:extLst>
              </a:tr>
              <a:tr h="8593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Контрольная точка 1.2.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30.09.2025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Прогнозная дата 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30.09.2025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27926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86523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7D8565C-67D3-9C09-7527-E8AA3C164A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1532084"/>
              </p:ext>
            </p:extLst>
          </p:nvPr>
        </p:nvGraphicFramePr>
        <p:xfrm>
          <a:off x="611560" y="548680"/>
          <a:ext cx="8352928" cy="2391257"/>
        </p:xfrm>
        <a:graphic>
          <a:graphicData uri="http://schemas.openxmlformats.org/drawingml/2006/table">
            <a:tbl>
              <a:tblPr/>
              <a:tblGrid>
                <a:gridCol w="1651696">
                  <a:extLst>
                    <a:ext uri="{9D8B030D-6E8A-4147-A177-3AD203B41FA5}">
                      <a16:colId xmlns:a16="http://schemas.microsoft.com/office/drawing/2014/main" val="2746271793"/>
                    </a:ext>
                  </a:extLst>
                </a:gridCol>
                <a:gridCol w="336747">
                  <a:extLst>
                    <a:ext uri="{9D8B030D-6E8A-4147-A177-3AD203B41FA5}">
                      <a16:colId xmlns:a16="http://schemas.microsoft.com/office/drawing/2014/main" val="3423601785"/>
                    </a:ext>
                  </a:extLst>
                </a:gridCol>
                <a:gridCol w="1692682">
                  <a:extLst>
                    <a:ext uri="{9D8B030D-6E8A-4147-A177-3AD203B41FA5}">
                      <a16:colId xmlns:a16="http://schemas.microsoft.com/office/drawing/2014/main" val="3163858551"/>
                    </a:ext>
                  </a:extLst>
                </a:gridCol>
                <a:gridCol w="380203">
                  <a:extLst>
                    <a:ext uri="{9D8B030D-6E8A-4147-A177-3AD203B41FA5}">
                      <a16:colId xmlns:a16="http://schemas.microsoft.com/office/drawing/2014/main" val="2494571704"/>
                    </a:ext>
                  </a:extLst>
                </a:gridCol>
                <a:gridCol w="1822889">
                  <a:extLst>
                    <a:ext uri="{9D8B030D-6E8A-4147-A177-3AD203B41FA5}">
                      <a16:colId xmlns:a16="http://schemas.microsoft.com/office/drawing/2014/main" val="4016045862"/>
                    </a:ext>
                  </a:extLst>
                </a:gridCol>
                <a:gridCol w="435410">
                  <a:extLst>
                    <a:ext uri="{9D8B030D-6E8A-4147-A177-3AD203B41FA5}">
                      <a16:colId xmlns:a16="http://schemas.microsoft.com/office/drawing/2014/main" val="1014981646"/>
                    </a:ext>
                  </a:extLst>
                </a:gridCol>
                <a:gridCol w="2033301">
                  <a:extLst>
                    <a:ext uri="{9D8B030D-6E8A-4147-A177-3AD203B41FA5}">
                      <a16:colId xmlns:a16="http://schemas.microsoft.com/office/drawing/2014/main" val="2381073601"/>
                    </a:ext>
                  </a:extLst>
                </a:gridCol>
              </a:tblGrid>
              <a:tr h="4334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Руководитель (уполномоченное лицо) Получателя</a:t>
                      </a:r>
                    </a:p>
                  </a:txBody>
                  <a:tcPr marL="32000" marR="32000" marT="52645" marB="5264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ИП Глава КФХ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Иванов Иван Иванович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6594674"/>
                  </a:ext>
                </a:extLst>
              </a:tr>
              <a:tr h="2625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(должность)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(подпись)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(расшифровка подписи)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1161869"/>
                  </a:ext>
                </a:extLst>
              </a:tr>
              <a:tr h="2625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Исполнитель</a:t>
                      </a:r>
                    </a:p>
                  </a:txBody>
                  <a:tcPr marL="32000" marR="32000" marT="52645" marB="5264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6219132"/>
                  </a:ext>
                </a:extLst>
              </a:tr>
              <a:tr h="2625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(должность)</a:t>
                      </a:r>
                      <a:endParaRPr lang="ru-RU" sz="14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00" marR="32000" marT="52645" marB="52645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(фамилия, инициалы)</a:t>
                      </a:r>
                    </a:p>
                  </a:txBody>
                  <a:tcPr marL="32000" marR="32000" marT="52645" marB="52645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(телефон)</a:t>
                      </a:r>
                    </a:p>
                  </a:txBody>
                  <a:tcPr marL="32000" marR="32000" marT="52645" marB="52645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9547424"/>
                  </a:ext>
                </a:extLst>
              </a:tr>
              <a:tr h="2625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"09" июля 2025 г.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endParaRPr lang="ru-RU" sz="14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5881068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A155FB9B-C167-6C1D-CA13-AD14AE6298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2826" y="4333465"/>
            <a:ext cx="112614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</a:rPr>
              <a:t>(должность)</a:t>
            </a:r>
            <a:endParaRPr lang="ru-RU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412C6B-CAA9-EDC4-DD7C-1AC96066328A}"/>
              </a:ext>
            </a:extLst>
          </p:cNvPr>
          <p:cNvSpPr txBox="1"/>
          <p:nvPr/>
        </p:nvSpPr>
        <p:spPr>
          <a:xfrm>
            <a:off x="899592" y="3759457"/>
            <a:ext cx="195454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Руководитель (уполномоченное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лицо)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главного распорядителя                                                                                                                                 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бюджетных средств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«__» ______ 20__ г.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DBEE76-14B4-5823-1FB6-2FD8D003DF9D}"/>
              </a:ext>
            </a:extLst>
          </p:cNvPr>
          <p:cNvSpPr txBox="1"/>
          <p:nvPr/>
        </p:nvSpPr>
        <p:spPr>
          <a:xfrm>
            <a:off x="3759517" y="4365104"/>
            <a:ext cx="1192134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400" b="0" i="0" u="none" strike="noStrike" baseline="0" dirty="0">
                <a:latin typeface="Times New Roman" panose="02020603050405020304" pitchFamily="18" charset="0"/>
              </a:rPr>
              <a:t>(наименование</a:t>
            </a:r>
          </a:p>
          <a:p>
            <a:pPr algn="l"/>
            <a:r>
              <a:rPr lang="ru-RU" sz="1400" b="0" i="0" u="none" strike="noStrike" baseline="0" dirty="0">
                <a:latin typeface="Times New Roman" panose="02020603050405020304" pitchFamily="18" charset="0"/>
              </a:rPr>
              <a:t>главного</a:t>
            </a:r>
          </a:p>
          <a:p>
            <a:pPr algn="l"/>
            <a:r>
              <a:rPr lang="ru-RU" sz="1400" b="0" i="0" u="none" strike="noStrike" baseline="0" dirty="0">
                <a:latin typeface="Times New Roman" panose="02020603050405020304" pitchFamily="18" charset="0"/>
              </a:rPr>
              <a:t>распорядителя</a:t>
            </a:r>
          </a:p>
          <a:p>
            <a:pPr algn="l"/>
            <a:r>
              <a:rPr lang="ru-RU" sz="1400" b="0" i="0" u="none" strike="noStrike" baseline="0" dirty="0">
                <a:latin typeface="Times New Roman" panose="02020603050405020304" pitchFamily="18" charset="0"/>
              </a:rPr>
              <a:t>бюджетных средств)</a:t>
            </a:r>
            <a:endParaRPr lang="ru-RU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05A23A-E97B-E56A-C4C7-A5B6600DD6A8}"/>
              </a:ext>
            </a:extLst>
          </p:cNvPr>
          <p:cNvSpPr txBox="1"/>
          <p:nvPr/>
        </p:nvSpPr>
        <p:spPr>
          <a:xfrm>
            <a:off x="7646497" y="4306140"/>
            <a:ext cx="14975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400" b="0" i="0" u="none" strike="noStrike" baseline="0" dirty="0">
                <a:latin typeface="Times New Roman" panose="02020603050405020304" pitchFamily="18" charset="0"/>
              </a:rPr>
              <a:t>(</a:t>
            </a:r>
            <a:r>
              <a:rPr lang="ru-RU" sz="1400" b="0" i="0" u="none" strike="noStrike" baseline="0" dirty="0" err="1">
                <a:latin typeface="Times New Roman" panose="02020603050405020304" pitchFamily="18" charset="0"/>
              </a:rPr>
              <a:t>расшифров</a:t>
            </a:r>
            <a:endParaRPr lang="ru-RU" sz="1400" b="0" i="0" u="none" strike="noStrike" baseline="0" dirty="0">
              <a:latin typeface="Times New Roman" panose="02020603050405020304" pitchFamily="18" charset="0"/>
            </a:endParaRPr>
          </a:p>
          <a:p>
            <a:pPr algn="l"/>
            <a:r>
              <a:rPr lang="ru-RU" sz="1400" b="0" i="0" u="none" strike="noStrike" baseline="0" dirty="0">
                <a:latin typeface="Times New Roman" panose="02020603050405020304" pitchFamily="18" charset="0"/>
              </a:rPr>
              <a:t>ка подписи)</a:t>
            </a:r>
            <a:endParaRPr lang="ru-RU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EB7B51-4F8D-AF63-532B-3637D3F42ABA}"/>
              </a:ext>
            </a:extLst>
          </p:cNvPr>
          <p:cNvSpPr txBox="1"/>
          <p:nvPr/>
        </p:nvSpPr>
        <p:spPr>
          <a:xfrm>
            <a:off x="6588224" y="4333465"/>
            <a:ext cx="11261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400" dirty="0">
                <a:latin typeface="Times New Roman" panose="02020603050405020304" pitchFamily="18" charset="0"/>
              </a:rPr>
              <a:t>(подпись)</a:t>
            </a:r>
            <a:endParaRPr lang="ru-RU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2C02A3-9D37-B8C9-A487-07A51ADF251F}"/>
              </a:ext>
            </a:extLst>
          </p:cNvPr>
          <p:cNvSpPr txBox="1"/>
          <p:nvPr/>
        </p:nvSpPr>
        <p:spPr>
          <a:xfrm>
            <a:off x="4003866" y="377828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</a:rPr>
              <a:t>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85273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475AD0D-99B0-3180-655B-E80D49518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F07A1-D9B2-4316-B4AE-5C9BF9D14C47}" type="slidenum">
              <a:rPr lang="ru-RU" smtClean="0"/>
              <a:pPr/>
              <a:t>58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66FBC4-5F6C-D6D2-4BA1-67B716763E7A}"/>
              </a:ext>
            </a:extLst>
          </p:cNvPr>
          <p:cNvSpPr txBox="1"/>
          <p:nvPr/>
        </p:nvSpPr>
        <p:spPr>
          <a:xfrm>
            <a:off x="14520" y="831082"/>
            <a:ext cx="914400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0" i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статье 29 Федерального закона от 06.12.2011 № 402-ФЗ «О бухгалтерском учёте», срок хранения бухгалтерских документов составляет:</a:t>
            </a:r>
          </a:p>
          <a:p>
            <a:pPr algn="ctr"/>
            <a:endParaRPr lang="ru-RU" b="0" i="0" dirty="0"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+mj-lt"/>
              <a:buAutoNum type="arabicPeriod"/>
            </a:pPr>
            <a:r>
              <a:rPr lang="ru-RU" b="0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Первичные учётные документы, регистры бухгалтерского учёта, бухгалтерская (финансовая) отчётность, аудиторские заключения о ней —</a:t>
            </a:r>
          </a:p>
          <a:p>
            <a:pPr algn="ctr"/>
            <a:r>
              <a:rPr lang="ru-RU" b="0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0" i="0" dirty="0">
                <a:effectLst/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не менее пяти лет после отчётного года.</a:t>
            </a:r>
          </a:p>
          <a:p>
            <a:pPr algn="ctr">
              <a:buFont typeface="+mj-lt"/>
              <a:buAutoNum type="arabicPeriod"/>
            </a:pPr>
            <a:endParaRPr lang="ru-RU" b="0" i="0" dirty="0"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+mj-lt"/>
              <a:buAutoNum type="arabicPeriod" startAt="2"/>
            </a:pPr>
            <a:r>
              <a:rPr lang="ru-RU" b="0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 учётной политики, стандарты экономического субъекта, другие документы, связанные с организацией и ведением бухгалтерского учёта, —</a:t>
            </a:r>
          </a:p>
          <a:p>
            <a:pPr algn="ctr"/>
            <a:r>
              <a:rPr lang="ru-RU" b="0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0" i="0" dirty="0">
                <a:effectLst/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не менее пяти лет после года, в котором они использовались для составления бухгалтерской (финансовой) отчётности в последний раз.</a:t>
            </a:r>
          </a:p>
          <a:p>
            <a:pPr algn="ctr"/>
            <a:endParaRPr lang="ru-RU" b="0" i="0" dirty="0">
              <a:effectLst/>
              <a:highlight>
                <a:srgbClr val="FF0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+mj-lt"/>
              <a:buAutoNum type="arabicPeriod" startAt="2"/>
            </a:pPr>
            <a:endParaRPr lang="ru-RU" b="0" i="0" dirty="0"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0" i="0" dirty="0">
                <a:effectLst/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Экономический субъект должен обеспечить безопасные условия хранения документов бухгалтерского учёта и их защиту от изменений.</a:t>
            </a:r>
          </a:p>
        </p:txBody>
      </p:sp>
    </p:spTree>
    <p:extLst>
      <p:ext uri="{BB962C8B-B14F-4D97-AF65-F5344CB8AC3E}">
        <p14:creationId xmlns:p14="http://schemas.microsoft.com/office/powerpoint/2010/main" val="10744651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левер — Природа, флора - Stock Photo | #34518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857250"/>
            <a:ext cx="9144000" cy="2112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контакты: </a:t>
            </a:r>
          </a:p>
          <a:p>
            <a:pPr algn="ctr"/>
            <a:r>
              <a:rPr lang="ru-RU" sz="18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компетенций в сфере сельскохозяйственной кооперации и поддержки фермеров Кировской области</a:t>
            </a:r>
          </a:p>
          <a:p>
            <a:pPr algn="ctr"/>
            <a:r>
              <a:rPr lang="ru-RU" sz="18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(структурное подразделение  КОГБУ «ЦСХК «Клевера Нечерноземья»):</a:t>
            </a:r>
          </a:p>
          <a:p>
            <a:pPr algn="ctr"/>
            <a:r>
              <a:rPr lang="ru-RU" sz="18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  Киров, ул. Преображенская, 66, </a:t>
            </a:r>
            <a:r>
              <a:rPr lang="ru-RU" sz="18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каб</a:t>
            </a:r>
            <a:r>
              <a:rPr lang="ru-RU" sz="18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215.</a:t>
            </a:r>
          </a:p>
          <a:p>
            <a:pPr algn="ctr"/>
            <a:r>
              <a:rPr lang="ru-RU" sz="18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(8332) 64-02-56</a:t>
            </a:r>
            <a:endParaRPr lang="en-US" sz="187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1875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875" b="1" dirty="0">
                <a:latin typeface="Times New Roman" pitchFamily="18" charset="0"/>
                <a:cs typeface="Times New Roman" pitchFamily="18" charset="0"/>
              </a:rPr>
              <a:t>mail</a:t>
            </a:r>
            <a:r>
              <a:rPr lang="ru-RU" sz="1875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vmeste@kleverkirov.ru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875" b="1" dirty="0">
                <a:latin typeface="Times New Roman" pitchFamily="18" charset="0"/>
                <a:cs typeface="Times New Roman" pitchFamily="18" charset="0"/>
              </a:rPr>
              <a:t>www</a:t>
            </a:r>
            <a:r>
              <a:rPr lang="ru-RU" sz="1875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75" b="1" dirty="0" err="1">
                <a:latin typeface="Times New Roman" pitchFamily="18" charset="0"/>
                <a:cs typeface="Times New Roman" pitchFamily="18" charset="0"/>
              </a:rPr>
              <a:t>kleverkirov</a:t>
            </a:r>
            <a:r>
              <a:rPr lang="ru-RU" sz="1875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875" b="1" dirty="0" err="1">
                <a:latin typeface="Times New Roman" pitchFamily="18" charset="0"/>
                <a:cs typeface="Times New Roman" pitchFamily="18" charset="0"/>
              </a:rPr>
              <a:t>ru</a:t>
            </a:r>
            <a:endParaRPr lang="ru-RU" sz="1875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55157"/>
            <a:ext cx="9144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b="1" i="1" dirty="0">
                <a:latin typeface="Times New Roman" pitchFamily="18" charset="0"/>
                <a:cs typeface="Times New Roman" pitchFamily="18" charset="0"/>
              </a:rPr>
              <a:t>юрисконсульт, консультант: Черных Алёна Дмитриевна тел. 64-99-98</a:t>
            </a:r>
            <a:endParaRPr lang="ru-RU" sz="21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100" b="1" i="1" dirty="0">
                <a:latin typeface="Times New Roman" pitchFamily="18" charset="0"/>
                <a:cs typeface="Times New Roman" pitchFamily="18" charset="0"/>
              </a:rPr>
              <a:t>бухгалтер, консультант: Русских Татьяна Васильевна, тел. 64-01-91</a:t>
            </a:r>
            <a:endParaRPr lang="ru-RU" sz="21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88993" y="5014105"/>
            <a:ext cx="59775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Благодарим за внимание !!!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25549" y="2969271"/>
            <a:ext cx="3074881" cy="380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75" b="1" dirty="0" err="1">
                <a:latin typeface="Times New Roman" pitchFamily="18" charset="0"/>
                <a:cs typeface="Times New Roman" pitchFamily="18" charset="0"/>
              </a:rPr>
              <a:t>WhatsApp</a:t>
            </a:r>
            <a:r>
              <a:rPr lang="en-US" sz="1875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875" b="1" dirty="0">
                <a:latin typeface="Times New Roman" pitchFamily="18" charset="0"/>
                <a:cs typeface="Times New Roman" pitchFamily="18" charset="0"/>
                <a:hlinkClick r:id="rId4"/>
              </a:rPr>
              <a:t>8-953-942-00-93</a:t>
            </a:r>
            <a:endParaRPr lang="ru-RU" sz="1875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29972" y="857250"/>
            <a:ext cx="36099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17</a:t>
            </a:r>
            <a:endParaRPr lang="ru-RU" sz="13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3336C14-C546-F55B-CECF-9BD9DF8C0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300" y="476672"/>
            <a:ext cx="6933400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03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F12F4C12-47B9-884B-B270-E51E58E5D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548680"/>
            <a:ext cx="8712968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941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9C63DF1-4043-65C5-DACD-72DD198D8D78}"/>
              </a:ext>
            </a:extLst>
          </p:cNvPr>
          <p:cNvSpPr txBox="1"/>
          <p:nvPr/>
        </p:nvSpPr>
        <p:spPr>
          <a:xfrm>
            <a:off x="53752" y="-52692"/>
            <a:ext cx="90364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КНИГА</a:t>
            </a:r>
          </a:p>
          <a:p>
            <a:pPr algn="ctr"/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УЧЕТА ДОХОДОВ И РАСХОДОВ ИНДИВИДУАЛЬНЫХ ПРЕДПРИНИМАТЕЛЕЙ, ПРИМЕНЯЮЩИХ СИСТЕМУ НАЛОГООБЛОЖЕНИЯ ДЛЯ СЕЛЬСКОХОЗЯЙСТВЕННЫХ ТОВАРОПРОИЗВОДИТЕЛЕЙ (ЕДИНЫЙ СЕЛЬСКОХОЗЯЙСТВЕННЫЙ НАЛОГ) </a:t>
            </a:r>
            <a:endParaRPr lang="ru-RU" sz="1200" dirty="0">
              <a:highlight>
                <a:srgbClr val="00FF00"/>
              </a:highligh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34018E-60E8-C36C-D1C3-332144C63B61}"/>
              </a:ext>
            </a:extLst>
          </p:cNvPr>
          <p:cNvSpPr txBox="1"/>
          <p:nvPr/>
        </p:nvSpPr>
        <p:spPr>
          <a:xfrm>
            <a:off x="14611" y="3429000"/>
            <a:ext cx="23042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Фамилия, имя, </a:t>
            </a:r>
          </a:p>
          <a:p>
            <a:r>
              <a:rPr lang="ru-RU" sz="1400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отчество </a:t>
            </a:r>
          </a:p>
          <a:p>
            <a:r>
              <a:rPr lang="ru-RU" sz="1400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индивидуального предпринимателя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B9230C-468C-B77D-2C4B-9CB71B60ACAF}"/>
              </a:ext>
            </a:extLst>
          </p:cNvPr>
          <p:cNvSpPr txBox="1"/>
          <p:nvPr/>
        </p:nvSpPr>
        <p:spPr>
          <a:xfrm>
            <a:off x="395536" y="2924944"/>
            <a:ext cx="11338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B9F40F-02E9-C69C-EF0F-2739C168BAD6}"/>
              </a:ext>
            </a:extLst>
          </p:cNvPr>
          <p:cNvSpPr txBox="1"/>
          <p:nvPr/>
        </p:nvSpPr>
        <p:spPr>
          <a:xfrm>
            <a:off x="368755" y="4478872"/>
            <a:ext cx="8438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ИНН</a:t>
            </a:r>
            <a:endParaRPr lang="ru-RU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479B8A-3E81-DF16-3DE0-13E94FCF5546}"/>
              </a:ext>
            </a:extLst>
          </p:cNvPr>
          <p:cNvSpPr txBox="1"/>
          <p:nvPr/>
        </p:nvSpPr>
        <p:spPr>
          <a:xfrm>
            <a:off x="8011330" y="5229200"/>
            <a:ext cx="113267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Номера расчетных и иных счетов, открытых в банках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38C212-5F88-C21D-500B-52F665F12A12}"/>
              </a:ext>
            </a:extLst>
          </p:cNvPr>
          <p:cNvSpPr txBox="1"/>
          <p:nvPr/>
        </p:nvSpPr>
        <p:spPr>
          <a:xfrm>
            <a:off x="8130548" y="2849864"/>
            <a:ext cx="7750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ДАТА</a:t>
            </a:r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8D3039F1-48DB-4591-7625-2B39E150F509}"/>
              </a:ext>
            </a:extLst>
          </p:cNvPr>
          <p:cNvCxnSpPr>
            <a:cxnSpLocks/>
          </p:cNvCxnSpPr>
          <p:nvPr/>
        </p:nvCxnSpPr>
        <p:spPr>
          <a:xfrm>
            <a:off x="962472" y="3087816"/>
            <a:ext cx="756923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76E2FDF7-B1D5-21AF-80FF-869BE76B603E}"/>
              </a:ext>
            </a:extLst>
          </p:cNvPr>
          <p:cNvCxnSpPr>
            <a:cxnSpLocks/>
          </p:cNvCxnSpPr>
          <p:nvPr/>
        </p:nvCxnSpPr>
        <p:spPr>
          <a:xfrm>
            <a:off x="1212635" y="3702937"/>
            <a:ext cx="1045609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6EC3FD51-8656-E79A-E341-8420D2672BFF}"/>
              </a:ext>
            </a:extLst>
          </p:cNvPr>
          <p:cNvCxnSpPr>
            <a:cxnSpLocks/>
          </p:cNvCxnSpPr>
          <p:nvPr/>
        </p:nvCxnSpPr>
        <p:spPr>
          <a:xfrm>
            <a:off x="962472" y="4632760"/>
            <a:ext cx="1233153" cy="9567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35014D65-252E-5DDE-A7F3-79C1D8053B3E}"/>
              </a:ext>
            </a:extLst>
          </p:cNvPr>
          <p:cNvCxnSpPr>
            <a:cxnSpLocks/>
          </p:cNvCxnSpPr>
          <p:nvPr/>
        </p:nvCxnSpPr>
        <p:spPr>
          <a:xfrm flipH="1">
            <a:off x="7381514" y="5805264"/>
            <a:ext cx="629816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85BE0B45-30E9-5B9B-848C-BE96AC411637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7858540" y="3003753"/>
            <a:ext cx="272008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B02D213-B2BB-0055-69EB-23C7091C4F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75" t="23400" r="60237" b="16830"/>
          <a:stretch>
            <a:fillRect/>
          </a:stretch>
        </p:blipFill>
        <p:spPr>
          <a:xfrm>
            <a:off x="2350414" y="787873"/>
            <a:ext cx="5029897" cy="606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9010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5DCC474C-2EB7-1015-48AD-50908D4C49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3026331"/>
              </p:ext>
            </p:extLst>
          </p:nvPr>
        </p:nvGraphicFramePr>
        <p:xfrm>
          <a:off x="739341" y="764704"/>
          <a:ext cx="7665317" cy="5724323"/>
        </p:xfrm>
        <a:graphic>
          <a:graphicData uri="http://schemas.openxmlformats.org/drawingml/2006/table">
            <a:tbl>
              <a:tblPr/>
              <a:tblGrid>
                <a:gridCol w="431015">
                  <a:extLst>
                    <a:ext uri="{9D8B030D-6E8A-4147-A177-3AD203B41FA5}">
                      <a16:colId xmlns:a16="http://schemas.microsoft.com/office/drawing/2014/main" val="745871094"/>
                    </a:ext>
                  </a:extLst>
                </a:gridCol>
                <a:gridCol w="1197547">
                  <a:extLst>
                    <a:ext uri="{9D8B030D-6E8A-4147-A177-3AD203B41FA5}">
                      <a16:colId xmlns:a16="http://schemas.microsoft.com/office/drawing/2014/main" val="2022249579"/>
                    </a:ext>
                  </a:extLst>
                </a:gridCol>
                <a:gridCol w="2924177">
                  <a:extLst>
                    <a:ext uri="{9D8B030D-6E8A-4147-A177-3AD203B41FA5}">
                      <a16:colId xmlns:a16="http://schemas.microsoft.com/office/drawing/2014/main" val="844192542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924291017"/>
                    </a:ext>
                  </a:extLst>
                </a:gridCol>
                <a:gridCol w="1672418">
                  <a:extLst>
                    <a:ext uri="{9D8B030D-6E8A-4147-A177-3AD203B41FA5}">
                      <a16:colId xmlns:a16="http://schemas.microsoft.com/office/drawing/2014/main" val="1219453038"/>
                    </a:ext>
                  </a:extLst>
                </a:gridCol>
              </a:tblGrid>
              <a:tr h="6123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 п/п</a:t>
                      </a:r>
                      <a:endParaRPr lang="ru-RU" sz="1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32037" marB="320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kern="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и номер первичного документа</a:t>
                      </a:r>
                      <a:endParaRPr lang="ru-RU" sz="1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32037" marB="320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kern="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 операции</a:t>
                      </a:r>
                      <a:endParaRPr lang="ru-RU" sz="1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32037" marB="320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kern="10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учитываемые при исчислении налоговой базы (рублей)</a:t>
                      </a:r>
                      <a:endParaRPr lang="ru-RU" sz="1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32037" marB="320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kern="10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Расходы, учитываемые при исчислении налоговой базы (рублей)</a:t>
                      </a:r>
                      <a:endParaRPr lang="ru-RU" sz="1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32037" marB="320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1868412"/>
                  </a:ext>
                </a:extLst>
              </a:tr>
              <a:tr h="2312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9473" marR="19473" marT="32037" marB="320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9473" marR="19473" marT="32037" marB="320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9473" marR="19473" marT="32037" marB="320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19473" marR="19473" marT="32037" marB="320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19473" marR="19473" marT="32037" marB="320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823088"/>
                  </a:ext>
                </a:extLst>
              </a:tr>
              <a:tr h="2312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</a:p>
                  </a:txBody>
                  <a:tcPr marL="19473" marR="19473" marT="32037" marB="320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</a:p>
                  </a:txBody>
                  <a:tcPr marL="19473" marR="19473" marT="32037" marB="320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</a:p>
                  </a:txBody>
                  <a:tcPr marL="19473" marR="19473" marT="32037" marB="320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</a:p>
                  </a:txBody>
                  <a:tcPr marL="19473" marR="19473" marT="32037" marB="320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</a:p>
                  </a:txBody>
                  <a:tcPr marL="19473" marR="19473" marT="32037" marB="320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0067440"/>
                  </a:ext>
                </a:extLst>
              </a:tr>
              <a:tr h="6564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9473" marR="19473" marT="32037" marB="320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17.01.2025 N 1</a:t>
                      </a:r>
                    </a:p>
                  </a:txBody>
                  <a:tcPr marL="19473" marR="19473" marT="32037" marB="320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Получен аванс в размере 27% за продукцию по Договору поставки от 17.01.2025 N 01</a:t>
                      </a:r>
                    </a:p>
                  </a:txBody>
                  <a:tcPr marL="19473" marR="19473" marT="32037" marB="320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148 500,00</a:t>
                      </a:r>
                    </a:p>
                  </a:txBody>
                  <a:tcPr marL="19473" marR="19473" marT="32037" marB="320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9473" marR="19473" marT="32037" marB="320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0219226"/>
                  </a:ext>
                </a:extLst>
              </a:tr>
              <a:tr h="8872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9473" marR="19473" marT="32037" marB="320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13.02.2025 N 2</a:t>
                      </a:r>
                    </a:p>
                  </a:txBody>
                  <a:tcPr marL="19473" marR="19473" marT="32037" marB="320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Перечисление арендной платы помещения по Договору аренды от 29.12.2025 N 17-ар за январь 2024 г.</a:t>
                      </a:r>
                    </a:p>
                  </a:txBody>
                  <a:tcPr marL="19473" marR="19473" marT="32037" marB="320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9473" marR="19473" marT="32037" marB="320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35 000,00</a:t>
                      </a:r>
                    </a:p>
                  </a:txBody>
                  <a:tcPr marL="19473" marR="19473" marT="32037" marB="320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2942710"/>
                  </a:ext>
                </a:extLst>
              </a:tr>
              <a:tr h="6724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9473" marR="19473" marT="32037" marB="320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27.05.2025 N 3</a:t>
                      </a:r>
                    </a:p>
                  </a:txBody>
                  <a:tcPr marL="19473" marR="19473" marT="32037" marB="320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Перечисление оплаты по счету ООО "</a:t>
                      </a:r>
                      <a:r>
                        <a:rPr lang="ru-RU" sz="12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СтройГигант</a:t>
                      </a: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" от 22.02.2025 N 158к за строительные материалы, списанные для ремонта тракторного парка</a:t>
                      </a:r>
                    </a:p>
                  </a:txBody>
                  <a:tcPr marL="19473" marR="19473" marT="32037" marB="320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9473" marR="19473" marT="32037" marB="320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12 500,00</a:t>
                      </a:r>
                    </a:p>
                  </a:txBody>
                  <a:tcPr marL="19473" marR="19473" marT="32037" marB="320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6014512"/>
                  </a:ext>
                </a:extLst>
              </a:tr>
              <a:tr h="7505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за I квартал</a:t>
                      </a:r>
                    </a:p>
                  </a:txBody>
                  <a:tcPr marL="39370" marR="39370" marT="64770" marB="6477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148500</a:t>
                      </a: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47500 </a:t>
                      </a: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3649004"/>
                  </a:ext>
                </a:extLst>
              </a:tr>
              <a:tr h="4238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за год</a:t>
                      </a:r>
                    </a:p>
                  </a:txBody>
                  <a:tcPr marL="39370" marR="39370" marT="64770" marB="6477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9370" marR="39370" marT="64770" marB="64770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b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9370" marR="39370" marT="64770" marB="64770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75055312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28CBBF5-089E-098D-7ABD-C3CDF6A829F6}"/>
              </a:ext>
            </a:extLst>
          </p:cNvPr>
          <p:cNvSpPr txBox="1"/>
          <p:nvPr/>
        </p:nvSpPr>
        <p:spPr>
          <a:xfrm>
            <a:off x="107504" y="116632"/>
            <a:ext cx="914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I. Доходы и расходы</a:t>
            </a:r>
          </a:p>
        </p:txBody>
      </p:sp>
    </p:spTree>
    <p:extLst>
      <p:ext uri="{BB962C8B-B14F-4D97-AF65-F5344CB8AC3E}">
        <p14:creationId xmlns:p14="http://schemas.microsoft.com/office/powerpoint/2010/main" val="723137824"/>
      </p:ext>
    </p:extLst>
  </p:cSld>
  <p:clrMapOvr>
    <a:masterClrMapping/>
  </p:clrMapOvr>
</p:sld>
</file>

<file path=ppt/theme/theme1.xml><?xml version="1.0" encoding="utf-8"?>
<a:theme xmlns:a="http://schemas.openxmlformats.org/drawingml/2006/main" name="Галерея">
  <a:themeElements>
    <a:clrScheme name="Галерея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Галерея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алерея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Галерея</Template>
  <TotalTime>9281</TotalTime>
  <Words>7397</Words>
  <Application>Microsoft Office PowerPoint</Application>
  <PresentationFormat>Экран (4:3)</PresentationFormat>
  <Paragraphs>2149</Paragraphs>
  <Slides>59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7" baseType="lpstr">
      <vt:lpstr>Arial</vt:lpstr>
      <vt:lpstr>Arial Black</vt:lpstr>
      <vt:lpstr>Calibri</vt:lpstr>
      <vt:lpstr>Courier New</vt:lpstr>
      <vt:lpstr>Gill Sans MT</vt:lpstr>
      <vt:lpstr>montserrat</vt:lpstr>
      <vt:lpstr>Times New Roman</vt:lpstr>
      <vt:lpstr>Галерея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Нормативно-правовые акты Министерства по формам отчетов </vt:lpstr>
      <vt:lpstr>Нормативно-правовые акты Министерства по формам отчетов </vt:lpstr>
      <vt:lpstr>Презентация PowerPoint</vt:lpstr>
      <vt:lpstr>Документы-основания для составления отчетности за 2024 г.: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Меры государственной поддержки сельскохозяйственным потребительским кооперативам</dc:title>
  <dc:creator>Владелец</dc:creator>
  <cp:lastModifiedBy>Владелец</cp:lastModifiedBy>
  <cp:revision>504</cp:revision>
  <cp:lastPrinted>2024-06-19T13:04:16Z</cp:lastPrinted>
  <dcterms:created xsi:type="dcterms:W3CDTF">2019-09-09T09:44:44Z</dcterms:created>
  <dcterms:modified xsi:type="dcterms:W3CDTF">2025-06-25T08:09:28Z</dcterms:modified>
</cp:coreProperties>
</file>