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24" r:id="rId3"/>
    <p:sldId id="350" r:id="rId4"/>
    <p:sldId id="295" r:id="rId5"/>
    <p:sldId id="296" r:id="rId6"/>
    <p:sldId id="348" r:id="rId7"/>
    <p:sldId id="349" r:id="rId8"/>
    <p:sldId id="325" r:id="rId9"/>
    <p:sldId id="329" r:id="rId10"/>
    <p:sldId id="342" r:id="rId11"/>
    <p:sldId id="327" r:id="rId12"/>
    <p:sldId id="328" r:id="rId13"/>
    <p:sldId id="330" r:id="rId14"/>
    <p:sldId id="331" r:id="rId15"/>
    <p:sldId id="332" r:id="rId16"/>
    <p:sldId id="333" r:id="rId17"/>
    <p:sldId id="347" r:id="rId18"/>
    <p:sldId id="334" r:id="rId19"/>
    <p:sldId id="335" r:id="rId20"/>
    <p:sldId id="336" r:id="rId21"/>
    <p:sldId id="337" r:id="rId22"/>
    <p:sldId id="340" r:id="rId23"/>
    <p:sldId id="338" r:id="rId24"/>
    <p:sldId id="339" r:id="rId25"/>
    <p:sldId id="341" r:id="rId26"/>
    <p:sldId id="346" r:id="rId2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7727" autoAdjust="0"/>
  </p:normalViewPr>
  <p:slideViewPr>
    <p:cSldViewPr snapToGrid="0">
      <p:cViewPr varScale="1">
        <p:scale>
          <a:sx n="109" d="100"/>
          <a:sy n="109" d="100"/>
        </p:scale>
        <p:origin x="672"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832143958"/>
      </p:ext>
    </p:extLst>
  </p:cSld>
  <p:clrMapOvr>
    <a:masterClrMapping/>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502448544"/>
      </p:ext>
    </p:extLst>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2465440543"/>
      </p:ext>
    </p:extLst>
  </p:cSld>
  <p:clrMapOvr>
    <a:masterClrMapping/>
  </p:clrMapOvr>
  <p:transitio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4036638950"/>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2110390892"/>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592494767"/>
      </p:ext>
    </p:extLst>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104162238"/>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1569960608"/>
      </p:ext>
    </p:extLst>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1112747947"/>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3610934762"/>
      </p:ext>
    </p:extLst>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4D30088-D79A-4A32-8852-BA7C763C7520}" type="datetimeFigureOut">
              <a:rPr lang="ru-RU" smtClean="0"/>
              <a:pPr/>
              <a:t>21.07.2025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608F182-D0C6-4840-91B6-44B07B151500}" type="slidenum">
              <a:rPr lang="ru-RU" smtClean="0"/>
              <a:pPr/>
              <a:t>‹#›</a:t>
            </a:fld>
            <a:endParaRPr lang="ru-RU"/>
          </a:p>
        </p:txBody>
      </p:sp>
    </p:spTree>
    <p:extLst>
      <p:ext uri="{BB962C8B-B14F-4D97-AF65-F5344CB8AC3E}">
        <p14:creationId xmlns:p14="http://schemas.microsoft.com/office/powerpoint/2010/main" val="947179346"/>
      </p:ext>
    </p:extLst>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30088-D79A-4A32-8852-BA7C763C7520}" type="datetimeFigureOut">
              <a:rPr lang="ru-RU" smtClean="0"/>
              <a:pPr/>
              <a:t>21.07.2025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8F182-D0C6-4840-91B6-44B07B151500}" type="slidenum">
              <a:rPr lang="ru-RU" smtClean="0"/>
              <a:pPr/>
              <a:t>‹#›</a:t>
            </a:fld>
            <a:endParaRPr lang="ru-RU"/>
          </a:p>
        </p:txBody>
      </p:sp>
    </p:spTree>
    <p:extLst>
      <p:ext uri="{BB962C8B-B14F-4D97-AF65-F5344CB8AC3E}">
        <p14:creationId xmlns:p14="http://schemas.microsoft.com/office/powerpoint/2010/main" val="500938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ogin.consultant.ru/link/?req=doc&amp;base=RZR&amp;n=388458&amp;date=08.07.2021"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kleverkirov@mail.ru" TargetMode="Externa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login.consultant.ru/link/?req=doc&amp;base=LAW&amp;n=394556&amp;date=08.07.2024&amp;dst=100789&amp;field=13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consultantplus://offline/ref=0414B1CB1AF0B0C9880607D255E6A322F710F48D76D468BD26232A52FE0774AA8DBB9F4B12964713288FA4C4B37CDE8E3D3C19F88AD7798BBF5A2C8BeAeA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login.consultant.ru/link/?req=doc&amp;base=RZR&amp;n=388458&amp;date=08.07.202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01030" y="2914198"/>
            <a:ext cx="3006270" cy="1015663"/>
          </a:xfrm>
          <a:prstGeom prst="rect">
            <a:avLst/>
          </a:prstGeom>
          <a:noFill/>
        </p:spPr>
        <p:txBody>
          <a:bodyPr wrap="square" rtlCol="0">
            <a:spAutoFit/>
          </a:bodyPr>
          <a:lstStyle/>
          <a:p>
            <a:pPr algn="ctr"/>
            <a:r>
              <a:rPr lang="ru-RU" sz="3000" b="1" dirty="0">
                <a:solidFill>
                  <a:schemeClr val="accent5"/>
                </a:solidFill>
                <a:latin typeface="Times New Roman" panose="02020603050405020304" pitchFamily="18" charset="0"/>
                <a:cs typeface="Times New Roman" panose="02020603050405020304" pitchFamily="18" charset="0"/>
              </a:rPr>
              <a:t>Грант </a:t>
            </a:r>
            <a:r>
              <a:rPr lang="ru-RU" sz="3000" b="1" dirty="0" err="1">
                <a:solidFill>
                  <a:schemeClr val="accent5"/>
                </a:solidFill>
                <a:latin typeface="Times New Roman" panose="02020603050405020304" pitchFamily="18" charset="0"/>
                <a:cs typeface="Times New Roman" panose="02020603050405020304" pitchFamily="18" charset="0"/>
              </a:rPr>
              <a:t>Агростартап</a:t>
            </a:r>
            <a:endParaRPr lang="ru-RU" sz="3000" b="1" dirty="0">
              <a:solidFill>
                <a:schemeClr val="accent5"/>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62400" y="6383383"/>
            <a:ext cx="3432383" cy="369332"/>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       Киров 2024</a:t>
            </a:r>
          </a:p>
        </p:txBody>
      </p:sp>
      <p:pic>
        <p:nvPicPr>
          <p:cNvPr id="38915" name="Picture 3" descr="http://dsx-kirov.ru/images/header-gerb.png"/>
          <p:cNvPicPr>
            <a:picLocks noChangeAspect="1" noChangeArrowheads="1"/>
          </p:cNvPicPr>
          <p:nvPr/>
        </p:nvPicPr>
        <p:blipFill>
          <a:blip r:embed="rId2" cstate="print"/>
          <a:srcRect/>
          <a:stretch>
            <a:fillRect/>
          </a:stretch>
        </p:blipFill>
        <p:spPr bwMode="auto">
          <a:xfrm>
            <a:off x="0" y="-179388"/>
            <a:ext cx="1647825" cy="2019301"/>
          </a:xfrm>
          <a:prstGeom prst="rect">
            <a:avLst/>
          </a:prstGeom>
          <a:noFill/>
        </p:spPr>
      </p:pic>
      <p:pic>
        <p:nvPicPr>
          <p:cNvPr id="19" name="Picture 2" descr="https://www.lomolenobl.ru/wp-content/uploads/2020/01/dogovor-iStock.jpg"/>
          <p:cNvPicPr>
            <a:picLocks noChangeAspect="1" noChangeArrowheads="1"/>
          </p:cNvPicPr>
          <p:nvPr/>
        </p:nvPicPr>
        <p:blipFill>
          <a:blip r:embed="rId3" cstate="print"/>
          <a:srcRect/>
          <a:stretch>
            <a:fillRect/>
          </a:stretch>
        </p:blipFill>
        <p:spPr bwMode="auto">
          <a:xfrm>
            <a:off x="2006600" y="1333500"/>
            <a:ext cx="7556500" cy="5002213"/>
          </a:xfrm>
          <a:prstGeom prst="rect">
            <a:avLst/>
          </a:prstGeom>
          <a:noFill/>
        </p:spPr>
      </p:pic>
      <p:sp>
        <p:nvSpPr>
          <p:cNvPr id="22" name="TextBox 21"/>
          <p:cNvSpPr txBox="1"/>
          <p:nvPr/>
        </p:nvSpPr>
        <p:spPr>
          <a:xfrm>
            <a:off x="0" y="2420470"/>
            <a:ext cx="12192000" cy="1708160"/>
          </a:xfrm>
          <a:prstGeom prst="rect">
            <a:avLst/>
          </a:prstGeom>
          <a:noFill/>
        </p:spPr>
        <p:txBody>
          <a:bodyPr wrap="square" rtlCol="0">
            <a:spAutoFit/>
          </a:bodyPr>
          <a:lstStyle/>
          <a:p>
            <a:pPr algn="ctr"/>
            <a:r>
              <a:rPr lang="ru-RU" sz="3500" b="1" dirty="0">
                <a:latin typeface="Times New Roman" panose="02020603050405020304" pitchFamily="18" charset="0"/>
                <a:cs typeface="Times New Roman" panose="02020603050405020304" pitchFamily="18" charset="0"/>
              </a:rPr>
              <a:t>Порядок предоставления документов для расходования средств гранта «</a:t>
            </a:r>
            <a:r>
              <a:rPr lang="ru-RU" sz="3500" b="1" dirty="0" err="1">
                <a:latin typeface="Times New Roman" panose="02020603050405020304" pitchFamily="18" charset="0"/>
                <a:cs typeface="Times New Roman" panose="02020603050405020304" pitchFamily="18" charset="0"/>
              </a:rPr>
              <a:t>Агростартап</a:t>
            </a:r>
            <a:r>
              <a:rPr lang="ru-RU" sz="3500" b="1" dirty="0">
                <a:latin typeface="Times New Roman" panose="02020603050405020304" pitchFamily="18" charset="0"/>
                <a:cs typeface="Times New Roman" panose="02020603050405020304" pitchFamily="18" charset="0"/>
              </a:rPr>
              <a:t>» из областного бюджета на создание и (или) развитие хозяйства</a:t>
            </a:r>
            <a:endParaRPr lang="ru-RU" sz="3500" dirty="0"/>
          </a:p>
        </p:txBody>
      </p:sp>
      <p:sp>
        <p:nvSpPr>
          <p:cNvPr id="23" name="Прямоугольник 22"/>
          <p:cNvSpPr/>
          <p:nvPr/>
        </p:nvSpPr>
        <p:spPr>
          <a:xfrm>
            <a:off x="2717800" y="0"/>
            <a:ext cx="6096000"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p:txBody>
      </p:sp>
      <p:pic>
        <p:nvPicPr>
          <p:cNvPr id="11" name="Picture 812" descr="https://static1.bigstockphoto.com/1/7/2/large1500/271970413.jpg"/>
          <p:cNvPicPr>
            <a:picLocks noChangeAspect="1" noChangeArrowheads="1"/>
          </p:cNvPicPr>
          <p:nvPr/>
        </p:nvPicPr>
        <p:blipFill>
          <a:blip r:embed="rId4" cstate="print"/>
          <a:srcRect r="-89" b="10042"/>
          <a:stretch>
            <a:fillRect/>
          </a:stretch>
        </p:blipFill>
        <p:spPr bwMode="auto">
          <a:xfrm>
            <a:off x="10513277" y="237497"/>
            <a:ext cx="1312549" cy="1084280"/>
          </a:xfrm>
          <a:prstGeom prst="rect">
            <a:avLst/>
          </a:prstGeom>
          <a:noFill/>
          <a:ln w="9525">
            <a:noFill/>
            <a:miter lim="800000"/>
            <a:headEnd/>
            <a:tailEnd/>
          </a:ln>
        </p:spPr>
      </p:pic>
    </p:spTree>
    <p:extLst>
      <p:ext uri="{BB962C8B-B14F-4D97-AF65-F5344CB8AC3E}">
        <p14:creationId xmlns:p14="http://schemas.microsoft.com/office/powerpoint/2010/main" val="1686678171"/>
      </p:ext>
    </p:extLst>
  </p:cSld>
  <p:clrMapOvr>
    <a:masterClrMapping/>
  </p:clrMapOvr>
  <p:transition advTm="4000">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536141" y="275709"/>
            <a:ext cx="7297271" cy="2585323"/>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 приема-передачи с/</a:t>
            </a:r>
            <a:r>
              <a:rPr lang="ru-RU" dirty="0" err="1">
                <a:solidFill>
                  <a:srgbClr val="FF0000"/>
                </a:solidFill>
                <a:latin typeface="Times New Roman" pitchFamily="18" charset="0"/>
                <a:cs typeface="Times New Roman" pitchFamily="18" charset="0"/>
              </a:rPr>
              <a:t>х</a:t>
            </a:r>
            <a:r>
              <a:rPr lang="ru-RU" dirty="0">
                <a:solidFill>
                  <a:srgbClr val="FF0000"/>
                </a:solidFill>
                <a:latin typeface="Times New Roman" pitchFamily="18" charset="0"/>
                <a:cs typeface="Times New Roman" pitchFamily="18" charset="0"/>
              </a:rPr>
              <a:t> животных;</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Ветеринарные сопроводительные документы (</a:t>
            </a:r>
            <a:r>
              <a:rPr lang="ru-RU" u="sng" dirty="0">
                <a:solidFill>
                  <a:srgbClr val="FF0000"/>
                </a:solidFill>
                <a:latin typeface="Times New Roman" pitchFamily="18" charset="0"/>
                <a:cs typeface="Times New Roman" pitchFamily="18" charset="0"/>
              </a:rPr>
              <a:t>погашено</a:t>
            </a:r>
            <a:r>
              <a:rPr lang="ru-RU" dirty="0">
                <a:solidFill>
                  <a:srgbClr val="FF0000"/>
                </a:solidFill>
                <a:latin typeface="Times New Roman" pitchFamily="18" charset="0"/>
                <a:cs typeface="Times New Roman" pitchFamily="18" charset="0"/>
              </a:rPr>
              <a:t>)</a:t>
            </a:r>
          </a:p>
        </p:txBody>
      </p:sp>
      <p:pic>
        <p:nvPicPr>
          <p:cNvPr id="8" name="Рисунок 7"/>
          <p:cNvPicPr>
            <a:picLocks noChangeAspect="1"/>
          </p:cNvPicPr>
          <p:nvPr/>
        </p:nvPicPr>
        <p:blipFill>
          <a:blip r:embed="rId2" cstate="print"/>
          <a:stretch>
            <a:fillRect/>
          </a:stretch>
        </p:blipFill>
        <p:spPr>
          <a:xfrm>
            <a:off x="212598" y="936438"/>
            <a:ext cx="3568700" cy="2007394"/>
          </a:xfrm>
          <a:prstGeom prst="rect">
            <a:avLst/>
          </a:prstGeom>
        </p:spPr>
      </p:pic>
      <p:sp>
        <p:nvSpPr>
          <p:cNvPr id="9" name="Прямоугольник 8"/>
          <p:cNvSpPr/>
          <p:nvPr/>
        </p:nvSpPr>
        <p:spPr>
          <a:xfrm>
            <a:off x="268941" y="344706"/>
            <a:ext cx="3693458"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сельскохозяйственных животных.</a:t>
            </a:r>
            <a:endParaRPr lang="ru-RU" i="1" dirty="0"/>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73" y="4124830"/>
            <a:ext cx="3686652"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714481" y="3729503"/>
            <a:ext cx="2564933" cy="369332"/>
          </a:xfrm>
          <a:prstGeom prst="rect">
            <a:avLst/>
          </a:prstGeom>
        </p:spPr>
        <p:txBody>
          <a:bodyPr wrap="none">
            <a:spAutoFit/>
          </a:bodyPr>
          <a:lstStyle/>
          <a:p>
            <a:r>
              <a:rPr lang="ru-RU" i="1" dirty="0">
                <a:latin typeface="Times New Roman" pitchFamily="18" charset="0"/>
                <a:cs typeface="Times New Roman" pitchFamily="18" charset="0"/>
              </a:rPr>
              <a:t>приобретение объектов</a:t>
            </a:r>
            <a:endParaRPr lang="ru-RU" dirty="0"/>
          </a:p>
        </p:txBody>
      </p:sp>
      <p:sp>
        <p:nvSpPr>
          <p:cNvPr id="12" name="Прямоугольник 11"/>
          <p:cNvSpPr/>
          <p:nvPr/>
        </p:nvSpPr>
        <p:spPr>
          <a:xfrm>
            <a:off x="4437528" y="3491437"/>
            <a:ext cx="7754472" cy="3000821"/>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производственных и складских зданий, помещений, пристроек и сооружений, необходимых для производства, хранения и переработки с/х продукции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документы, удостоверяющие </a:t>
            </a:r>
            <a:r>
              <a:rPr lang="ru-RU" dirty="0" err="1">
                <a:solidFill>
                  <a:srgbClr val="FF0000"/>
                </a:solidFill>
                <a:latin typeface="Times New Roman" pitchFamily="18" charset="0"/>
                <a:cs typeface="Times New Roman" pitchFamily="18" charset="0"/>
              </a:rPr>
              <a:t>госрегистрацию</a:t>
            </a:r>
            <a:r>
              <a:rPr lang="ru-RU" dirty="0">
                <a:solidFill>
                  <a:srgbClr val="FF0000"/>
                </a:solidFill>
                <a:latin typeface="Times New Roman" pitchFamily="18" charset="0"/>
                <a:cs typeface="Times New Roman" pitchFamily="18" charset="0"/>
              </a:rPr>
              <a:t> права собственности победителя конкурса на указанные объекты</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объектов (в случае приобретения модульного объекта у его производителя)</a:t>
            </a:r>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9200" y="418237"/>
            <a:ext cx="7010400" cy="2169825"/>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акты приема-передачи рыбопосадочного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ветеринарные сопроводительные документы (погашено)</a:t>
            </a:r>
          </a:p>
        </p:txBody>
      </p:sp>
      <p:sp>
        <p:nvSpPr>
          <p:cNvPr id="4" name="Прямоугольник 3"/>
          <p:cNvSpPr/>
          <p:nvPr/>
        </p:nvSpPr>
        <p:spPr>
          <a:xfrm>
            <a:off x="5020235" y="3491437"/>
            <a:ext cx="6696634" cy="3366563"/>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поставки (купли-продажи) посадочного материала для закладки многолетних насаждений, включая виноградники и землянику (далее - посадочный материал),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акты приема-передачи посадочного материала,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сертификаты, подтверждающие качество приобретенного посадочного материала.</a:t>
            </a:r>
          </a:p>
        </p:txBody>
      </p:sp>
      <p:pic>
        <p:nvPicPr>
          <p:cNvPr id="5" name="Рисунок 4"/>
          <p:cNvPicPr>
            <a:picLocks noChangeAspect="1"/>
          </p:cNvPicPr>
          <p:nvPr/>
        </p:nvPicPr>
        <p:blipFill>
          <a:blip r:embed="rId2" cstate="print"/>
          <a:stretch>
            <a:fillRect/>
          </a:stretch>
        </p:blipFill>
        <p:spPr>
          <a:xfrm>
            <a:off x="520700" y="1245343"/>
            <a:ext cx="2993465" cy="1936015"/>
          </a:xfrm>
          <a:prstGeom prst="rect">
            <a:avLst/>
          </a:prstGeom>
        </p:spPr>
      </p:pic>
      <p:pic>
        <p:nvPicPr>
          <p:cNvPr id="6" name="Рисунок 5"/>
          <p:cNvPicPr>
            <a:picLocks noChangeAspect="1"/>
          </p:cNvPicPr>
          <p:nvPr/>
        </p:nvPicPr>
        <p:blipFill>
          <a:blip r:embed="rId3" cstate="print"/>
          <a:stretch>
            <a:fillRect/>
          </a:stretch>
        </p:blipFill>
        <p:spPr>
          <a:xfrm>
            <a:off x="295835" y="4505664"/>
            <a:ext cx="2826600" cy="1884400"/>
          </a:xfrm>
          <a:prstGeom prst="rect">
            <a:avLst/>
          </a:prstGeom>
        </p:spPr>
      </p:pic>
      <p:sp>
        <p:nvSpPr>
          <p:cNvPr id="7" name="Прямоугольник 6"/>
          <p:cNvSpPr/>
          <p:nvPr/>
        </p:nvSpPr>
        <p:spPr>
          <a:xfrm>
            <a:off x="161364" y="389528"/>
            <a:ext cx="4007223"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рыбопосадочного материала</a:t>
            </a:r>
            <a:endParaRPr lang="ru-RU" i="1" dirty="0"/>
          </a:p>
        </p:txBody>
      </p:sp>
      <p:sp>
        <p:nvSpPr>
          <p:cNvPr id="8" name="Прямоугольник 7"/>
          <p:cNvSpPr/>
          <p:nvPr/>
        </p:nvSpPr>
        <p:spPr>
          <a:xfrm>
            <a:off x="215153" y="3661645"/>
            <a:ext cx="3908612"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посадочного материала</a:t>
            </a:r>
            <a:endParaRPr lang="ru-RU" i="1" dirty="0"/>
          </a:p>
        </p:txBody>
      </p:sp>
      <p:pic>
        <p:nvPicPr>
          <p:cNvPr id="9" name="Picture 20" descr="https://kazakh-zerno.net/wp-content/uploads/2019/06/frykti_40.jpg"/>
          <p:cNvPicPr>
            <a:picLocks noChangeAspect="1" noChangeArrowheads="1"/>
          </p:cNvPicPr>
          <p:nvPr/>
        </p:nvPicPr>
        <p:blipFill>
          <a:blip r:embed="rId4" cstate="print"/>
          <a:srcRect/>
          <a:stretch>
            <a:fillRect/>
          </a:stretch>
        </p:blipFill>
        <p:spPr bwMode="auto">
          <a:xfrm>
            <a:off x="2779058" y="5303370"/>
            <a:ext cx="1930400" cy="1384300"/>
          </a:xfrm>
          <a:prstGeom prst="rect">
            <a:avLst/>
          </a:prstGeom>
          <a:noFill/>
        </p:spPr>
      </p:pic>
    </p:spTree>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5395"/>
            <a:ext cx="5647765" cy="1477328"/>
          </a:xfrm>
          <a:prstGeom prst="rect">
            <a:avLst/>
          </a:prstGeom>
        </p:spPr>
        <p:txBody>
          <a:bodyPr wrap="square">
            <a:spAutoFit/>
          </a:bodyPr>
          <a:lstStyle/>
          <a:p>
            <a:pPr algn="ctr"/>
            <a:r>
              <a:rPr lang="ru-RU" i="1" dirty="0">
                <a:latin typeface="Times New Roman" pitchFamily="18" charset="0"/>
                <a:cs typeface="Times New Roman" pitchFamily="18" charset="0"/>
              </a:rPr>
              <a:t>в случае использования средств гранта на разработку проектной документации для строительства или реконструкции производственных и складских зданий, объектов, предназначенных для производства, хранения и переработки с/х продукции</a:t>
            </a:r>
          </a:p>
        </p:txBody>
      </p:sp>
      <p:sp>
        <p:nvSpPr>
          <p:cNvPr id="3" name="Прямоугольник 2"/>
          <p:cNvSpPr/>
          <p:nvPr/>
        </p:nvSpPr>
        <p:spPr>
          <a:xfrm>
            <a:off x="5737412" y="1129553"/>
            <a:ext cx="6096000" cy="5218736"/>
          </a:xfrm>
          <a:prstGeom prst="rect">
            <a:avLst/>
          </a:prstGeom>
        </p:spPr>
        <p:txBody>
          <a:bodyPr>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договора на изготовление проектной документации, </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акты сдачи-приемки выполненных проектных работ,</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 положительное заключение </a:t>
            </a:r>
            <a:r>
              <a:rPr lang="ru-RU" sz="1600" dirty="0" err="1">
                <a:solidFill>
                  <a:srgbClr val="FF0000"/>
                </a:solidFill>
                <a:latin typeface="Times New Roman" pitchFamily="18" charset="0"/>
                <a:cs typeface="Times New Roman" pitchFamily="18" charset="0"/>
              </a:rPr>
              <a:t>госэкспертизы</a:t>
            </a:r>
            <a:r>
              <a:rPr lang="ru-RU" sz="1600" dirty="0">
                <a:solidFill>
                  <a:srgbClr val="FF0000"/>
                </a:solidFill>
                <a:latin typeface="Times New Roman" pitchFamily="18" charset="0"/>
                <a:cs typeface="Times New Roman" pitchFamily="18" charset="0"/>
              </a:rPr>
              <a:t> проектной документации (в случае, если проведение такой экспертизы в соответствии с законодательством РФ является обязательным)</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положительный результат проверки достоверности определения сметной стоимости работ, 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РФ, уполномоченными на проведение данной проверки, в случаях, установленных Правительством РФ или Правительством КО</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84472" y="2429436"/>
            <a:ext cx="2853624" cy="158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spb-projekt.ru/images/cms/data/ekspertizy/2.jpg"/>
          <p:cNvPicPr>
            <a:picLocks noChangeAspect="1" noChangeArrowheads="1"/>
          </p:cNvPicPr>
          <p:nvPr/>
        </p:nvPicPr>
        <p:blipFill>
          <a:blip r:embed="rId3" cstate="print"/>
          <a:srcRect l="6108" t="3162" r="3238" b="2767"/>
          <a:stretch>
            <a:fillRect/>
          </a:stretch>
        </p:blipFill>
        <p:spPr bwMode="auto">
          <a:xfrm>
            <a:off x="2114237" y="1810642"/>
            <a:ext cx="3237692" cy="4877029"/>
          </a:xfrm>
          <a:prstGeom prst="rect">
            <a:avLst/>
          </a:prstGeom>
          <a:noFill/>
        </p:spPr>
      </p:pic>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505" y="0"/>
            <a:ext cx="5620871" cy="1477328"/>
          </a:xfrm>
          <a:prstGeom prst="rect">
            <a:avLst/>
          </a:prstGeom>
        </p:spPr>
        <p:txBody>
          <a:bodyPr wrap="square">
            <a:spAutoFit/>
          </a:bodyPr>
          <a:lstStyle/>
          <a:p>
            <a:pPr algn="ctr"/>
            <a:r>
              <a:rPr lang="ru-RU" i="1" dirty="0">
                <a:latin typeface="Times New Roman" pitchFamily="18" charset="0"/>
                <a:cs typeface="Times New Roman" pitchFamily="18" charset="0"/>
              </a:rPr>
              <a:t>в случае использования средств гранта на строительство производственных и складских зданий, помещений, предназначенных для производства, хранения и переработки с/</a:t>
            </a:r>
            <a:r>
              <a:rPr lang="ru-RU" i="1" dirty="0" err="1">
                <a:latin typeface="Times New Roman" pitchFamily="18" charset="0"/>
                <a:cs typeface="Times New Roman" pitchFamily="18" charset="0"/>
              </a:rPr>
              <a:t>х</a:t>
            </a:r>
            <a:r>
              <a:rPr lang="ru-RU" i="1" dirty="0">
                <a:latin typeface="Times New Roman" pitchFamily="18" charset="0"/>
                <a:cs typeface="Times New Roman" pitchFamily="18" charset="0"/>
              </a:rPr>
              <a:t> продукции (подряд или </a:t>
            </a:r>
            <a:r>
              <a:rPr lang="ru-RU" i="1" dirty="0" err="1">
                <a:latin typeface="Times New Roman" pitchFamily="18" charset="0"/>
                <a:cs typeface="Times New Roman" pitchFamily="18" charset="0"/>
              </a:rPr>
              <a:t>хозспособ</a:t>
            </a:r>
            <a:r>
              <a:rPr lang="ru-RU" i="1" dirty="0">
                <a:latin typeface="Times New Roman" pitchFamily="18" charset="0"/>
                <a:cs typeface="Times New Roman" pitchFamily="18" charset="0"/>
              </a:rPr>
              <a:t>)</a:t>
            </a:r>
          </a:p>
        </p:txBody>
      </p:sp>
      <p:sp>
        <p:nvSpPr>
          <p:cNvPr id="3" name="Прямоугольник 2"/>
          <p:cNvSpPr/>
          <p:nvPr/>
        </p:nvSpPr>
        <p:spPr>
          <a:xfrm>
            <a:off x="6096000" y="0"/>
            <a:ext cx="6096000" cy="5355312"/>
          </a:xfrm>
          <a:prstGeom prst="rect">
            <a:avLst/>
          </a:prstGeom>
        </p:spPr>
        <p:txBody>
          <a:bodyPr>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проектная документация, имеющая положительное заключение государственной экспертизы проектной документации</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положительный результат проверки достоверности определения сметной стоимости работ, </a:t>
            </a:r>
            <a:r>
              <a:rPr lang="ru-RU" sz="1400" i="1" dirty="0">
                <a:solidFill>
                  <a:srgbClr val="FF0000"/>
                </a:solidFill>
                <a:latin typeface="Times New Roman" pitchFamily="18" charset="0"/>
                <a:cs typeface="Times New Roman" pitchFamily="18" charset="0"/>
              </a:rPr>
              <a:t>проведенной Кировским областным государственным автономным учреждением "Управление государственной экспертизы и ценообразования в строительстве" либо федеральным государственным учреждением, подведомственным Министерству строительства и жилищно-коммунального хозяйства Российской Федерации, уполномоченными на проведение данной проверки, в случаях, установленных Правительством РФ или Правительством КО,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разрешение на строительство или реконструкцию объектов в случаях, установленных действующим законодательством</a:t>
            </a:r>
          </a:p>
        </p:txBody>
      </p:sp>
      <p:pic>
        <p:nvPicPr>
          <p:cNvPr id="22530" name="Picture 2" descr="http://steeller.ru/wp-content/gallery/099-inkubatorij-respublika-marij-e-l-30h96m/inkubatorij_30x96m_9.jpg"/>
          <p:cNvPicPr>
            <a:picLocks noChangeAspect="1" noChangeArrowheads="1"/>
          </p:cNvPicPr>
          <p:nvPr/>
        </p:nvPicPr>
        <p:blipFill>
          <a:blip r:embed="rId2" cstate="print"/>
          <a:srcRect t="30403" r="2418"/>
          <a:stretch>
            <a:fillRect/>
          </a:stretch>
        </p:blipFill>
        <p:spPr bwMode="auto">
          <a:xfrm>
            <a:off x="860614" y="1557873"/>
            <a:ext cx="4258233" cy="2671459"/>
          </a:xfrm>
          <a:prstGeom prst="rect">
            <a:avLst/>
          </a:prstGeom>
          <a:noFill/>
        </p:spPr>
      </p:pic>
      <p:sp>
        <p:nvSpPr>
          <p:cNvPr id="5" name="Прямоугольник 4"/>
          <p:cNvSpPr/>
          <p:nvPr/>
        </p:nvSpPr>
        <p:spPr>
          <a:xfrm>
            <a:off x="6096000" y="5644661"/>
            <a:ext cx="6096000" cy="873572"/>
          </a:xfrm>
          <a:prstGeom prst="rect">
            <a:avLst/>
          </a:prstGeom>
        </p:spPr>
        <p:txBody>
          <a:bodyPr>
            <a:spAutoFit/>
          </a:bodyPr>
          <a:lstStyle/>
          <a:p>
            <a:pPr>
              <a:lnSpc>
                <a:spcPct val="150000"/>
              </a:lnSpc>
              <a:buFont typeface="Wingdings" pitchFamily="2" charset="2"/>
              <a:buChar char="Ø"/>
            </a:pPr>
            <a:r>
              <a:rPr lang="ru-RU" dirty="0">
                <a:solidFill>
                  <a:srgbClr val="FF0000"/>
                </a:solidFill>
                <a:latin typeface="Times New Roman" pitchFamily="18" charset="0"/>
                <a:cs typeface="Times New Roman" pitchFamily="18" charset="0"/>
              </a:rPr>
              <a:t>локальная смета – если объект </a:t>
            </a:r>
            <a:r>
              <a:rPr lang="ru-RU" u="sng" dirty="0">
                <a:solidFill>
                  <a:srgbClr val="FF0000"/>
                </a:solidFill>
                <a:latin typeface="Times New Roman" pitchFamily="18" charset="0"/>
                <a:cs typeface="Times New Roman" pitchFamily="18" charset="0"/>
              </a:rPr>
              <a:t>не является </a:t>
            </a:r>
            <a:r>
              <a:rPr lang="ru-RU" dirty="0">
                <a:solidFill>
                  <a:srgbClr val="FF0000"/>
                </a:solidFill>
                <a:latin typeface="Times New Roman" pitchFamily="18" charset="0"/>
                <a:cs typeface="Times New Roman" pitchFamily="18" charset="0"/>
              </a:rPr>
              <a:t>объектом капитального строительства</a:t>
            </a:r>
          </a:p>
        </p:txBody>
      </p:sp>
      <p:pic>
        <p:nvPicPr>
          <p:cNvPr id="22532" name="Picture 4" descr="https://smetnoe.ru/upload/medialibrary/991/%D0%BF%D0%BE%D0%B4%D0%BF%D0%B8%D1%81%D0%B8.jpg"/>
          <p:cNvPicPr>
            <a:picLocks noChangeAspect="1" noChangeArrowheads="1"/>
          </p:cNvPicPr>
          <p:nvPr/>
        </p:nvPicPr>
        <p:blipFill>
          <a:blip r:embed="rId3" cstate="print"/>
          <a:srcRect/>
          <a:stretch>
            <a:fillRect/>
          </a:stretch>
        </p:blipFill>
        <p:spPr bwMode="auto">
          <a:xfrm>
            <a:off x="693459" y="4294955"/>
            <a:ext cx="4640542" cy="2361058"/>
          </a:xfrm>
          <a:prstGeom prst="rect">
            <a:avLst/>
          </a:prstGeom>
          <a:noFill/>
        </p:spPr>
      </p:pic>
    </p:spTree>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52565" y="167227"/>
            <a:ext cx="6096000" cy="646331"/>
          </a:xfrm>
          <a:prstGeom prst="rect">
            <a:avLst/>
          </a:prstGeom>
        </p:spPr>
        <p:txBody>
          <a:bodyPr>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смета, составленная на основании дефектной ведомости, утвержденной застройщиком или техническим заказчиком</a:t>
            </a:r>
          </a:p>
        </p:txBody>
      </p:sp>
      <p:sp>
        <p:nvSpPr>
          <p:cNvPr id="4" name="Прямоугольник 3"/>
          <p:cNvSpPr/>
          <p:nvPr/>
        </p:nvSpPr>
        <p:spPr>
          <a:xfrm>
            <a:off x="6096000" y="3416477"/>
            <a:ext cx="6096000" cy="369332"/>
          </a:xfrm>
          <a:prstGeom prst="rect">
            <a:avLst/>
          </a:prstGeom>
        </p:spPr>
        <p:txBody>
          <a:bodyPr>
            <a:spAutoFit/>
          </a:bodyPr>
          <a:lstStyle/>
          <a:p>
            <a:pPr>
              <a:buFont typeface="Wingdings" pitchFamily="2" charset="2"/>
              <a:buChar char="Ø"/>
            </a:pPr>
            <a:r>
              <a:rPr lang="ru-RU" dirty="0">
                <a:latin typeface="Times New Roman" pitchFamily="18" charset="0"/>
                <a:cs typeface="Times New Roman" pitchFamily="18" charset="0"/>
              </a:rPr>
              <a:t>локальная смета</a:t>
            </a:r>
          </a:p>
        </p:txBody>
      </p:sp>
      <p:sp>
        <p:nvSpPr>
          <p:cNvPr id="5" name="Прямоугольник 4"/>
          <p:cNvSpPr/>
          <p:nvPr/>
        </p:nvSpPr>
        <p:spPr>
          <a:xfrm>
            <a:off x="0" y="0"/>
            <a:ext cx="5728447" cy="1077218"/>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ремонт производственных и складских зданий, помещений, пристроек 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(подряд или </a:t>
            </a:r>
            <a:r>
              <a:rPr lang="ru-RU" sz="1600" i="1" dirty="0" err="1">
                <a:latin typeface="Times New Roman" pitchFamily="18" charset="0"/>
                <a:cs typeface="Times New Roman" pitchFamily="18" charset="0"/>
              </a:rPr>
              <a:t>хозспособ</a:t>
            </a:r>
            <a:r>
              <a:rPr lang="ru-RU" sz="1600" i="1" dirty="0">
                <a:latin typeface="Times New Roman" pitchFamily="18" charset="0"/>
                <a:cs typeface="Times New Roman" pitchFamily="18" charset="0"/>
              </a:rPr>
              <a:t>)</a:t>
            </a:r>
          </a:p>
        </p:txBody>
      </p:sp>
      <p:sp>
        <p:nvSpPr>
          <p:cNvPr id="6" name="Прямоугольник 5"/>
          <p:cNvSpPr/>
          <p:nvPr/>
        </p:nvSpPr>
        <p:spPr>
          <a:xfrm>
            <a:off x="0" y="4743254"/>
            <a:ext cx="5522259" cy="1323439"/>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модернизацию и (или) переустройство производственных и складских зданий, помещений, пристроек 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(подряд или </a:t>
            </a:r>
            <a:r>
              <a:rPr lang="ru-RU" sz="1600" i="1" dirty="0" err="1">
                <a:latin typeface="Times New Roman" pitchFamily="18" charset="0"/>
                <a:cs typeface="Times New Roman" pitchFamily="18" charset="0"/>
              </a:rPr>
              <a:t>хозспособ</a:t>
            </a:r>
            <a:r>
              <a:rPr lang="ru-RU" sz="1600" i="1" dirty="0">
                <a:latin typeface="Times New Roman" pitchFamily="18" charset="0"/>
                <a:cs typeface="Times New Roman" pitchFamily="18" charset="0"/>
              </a:rPr>
              <a:t>)</a:t>
            </a:r>
          </a:p>
        </p:txBody>
      </p:sp>
      <p:pic>
        <p:nvPicPr>
          <p:cNvPr id="24578" name="Picture 2" descr="http://2.bp.blogspot.com/-D_u3WiUdk7c/UZxb7qtqzTI/AAAAAAAAAIU/T526aoLXK50/s1600/%D0%9B%D0%BE%D0%BA%D0%B0%D0%BB%D1%8C%D0%BD%D1%8B%D0%B9+%D1%81%D0%BC%D0%B5%D1%82%D0%BD%D1%8B%D0%B9+%D1%80%D0%B0%D1%81%D1%87%D0%B5%D1%82+%D1%81%D1%82%D1%80.1.bmp"/>
          <p:cNvPicPr>
            <a:picLocks noChangeAspect="1" noChangeArrowheads="1"/>
          </p:cNvPicPr>
          <p:nvPr/>
        </p:nvPicPr>
        <p:blipFill>
          <a:blip r:embed="rId2" cstate="print"/>
          <a:srcRect r="5215" b="38601"/>
          <a:stretch>
            <a:fillRect/>
          </a:stretch>
        </p:blipFill>
        <p:spPr bwMode="auto">
          <a:xfrm>
            <a:off x="5997385" y="3847235"/>
            <a:ext cx="5961532" cy="2804577"/>
          </a:xfrm>
          <a:prstGeom prst="rect">
            <a:avLst/>
          </a:prstGeom>
          <a:noFill/>
        </p:spPr>
      </p:pic>
      <p:pic>
        <p:nvPicPr>
          <p:cNvPr id="24580" name="Picture 4" descr="https://bigpicture.ru/wp-content/uploads/2010/03/838.jpg"/>
          <p:cNvPicPr>
            <a:picLocks noChangeAspect="1" noChangeArrowheads="1"/>
          </p:cNvPicPr>
          <p:nvPr/>
        </p:nvPicPr>
        <p:blipFill>
          <a:blip r:embed="rId3" cstate="print"/>
          <a:srcRect/>
          <a:stretch>
            <a:fillRect/>
          </a:stretch>
        </p:blipFill>
        <p:spPr bwMode="auto">
          <a:xfrm>
            <a:off x="801035" y="2426836"/>
            <a:ext cx="3528918" cy="2351142"/>
          </a:xfrm>
          <a:prstGeom prst="rect">
            <a:avLst/>
          </a:prstGeom>
          <a:noFill/>
        </p:spPr>
      </p:pic>
      <p:sp>
        <p:nvSpPr>
          <p:cNvPr id="9" name="Прямоугольник 8"/>
          <p:cNvSpPr/>
          <p:nvPr/>
        </p:nvSpPr>
        <p:spPr>
          <a:xfrm>
            <a:off x="0" y="6119336"/>
            <a:ext cx="5764306" cy="738664"/>
          </a:xfrm>
          <a:prstGeom prst="rect">
            <a:avLst/>
          </a:prstGeom>
        </p:spPr>
        <p:txBody>
          <a:bodyPr wrap="square">
            <a:spAutoFit/>
          </a:bodyPr>
          <a:lstStyle/>
          <a:p>
            <a:pPr algn="just"/>
            <a:r>
              <a:rPr lang="ru-RU" sz="1400" dirty="0">
                <a:solidFill>
                  <a:schemeClr val="accent1"/>
                </a:solidFill>
                <a:latin typeface="Times New Roman" pitchFamily="18" charset="0"/>
                <a:cs typeface="Times New Roman" pitchFamily="18" charset="0"/>
              </a:rPr>
              <a:t>Модернизация - это обновление объекта, приведение его в соответствие с новыми требованиями и нормами, техническими условиями, показателями качества (т.е улучшение)</a:t>
            </a:r>
          </a:p>
        </p:txBody>
      </p:sp>
      <p:sp>
        <p:nvSpPr>
          <p:cNvPr id="10" name="TextBox 9"/>
          <p:cNvSpPr txBox="1"/>
          <p:nvPr/>
        </p:nvSpPr>
        <p:spPr>
          <a:xfrm>
            <a:off x="0" y="1156447"/>
            <a:ext cx="5898776" cy="738664"/>
          </a:xfrm>
          <a:prstGeom prst="rect">
            <a:avLst/>
          </a:prstGeom>
          <a:noFill/>
        </p:spPr>
        <p:txBody>
          <a:bodyPr wrap="square" rtlCol="0">
            <a:spAutoFit/>
          </a:bodyPr>
          <a:lstStyle/>
          <a:p>
            <a:pPr algn="just"/>
            <a:r>
              <a:rPr lang="ru-RU" sz="1400" dirty="0">
                <a:solidFill>
                  <a:schemeClr val="accent1"/>
                </a:solidFill>
                <a:latin typeface="Times New Roman" pitchFamily="18" charset="0"/>
                <a:cs typeface="Times New Roman" pitchFamily="18" charset="0"/>
              </a:rPr>
              <a:t>Ремонт – это восстановление и поддержание исправности ОС, его работоспособности, изначальных технико-экономических характеристик (т.е физический износ) </a:t>
            </a:r>
          </a:p>
        </p:txBody>
      </p:sp>
      <p:pic>
        <p:nvPicPr>
          <p:cNvPr id="24582" name="Picture 6" descr="https://nedvigist.ru/wp-content/uploads/2017/08/kak-pravilno-sostavit-defektovku_1-723x1024.jpg"/>
          <p:cNvPicPr>
            <a:picLocks noChangeAspect="1" noChangeArrowheads="1"/>
          </p:cNvPicPr>
          <p:nvPr/>
        </p:nvPicPr>
        <p:blipFill>
          <a:blip r:embed="rId4" cstate="print"/>
          <a:srcRect l="13997" t="5151" r="6684" b="21765"/>
          <a:stretch>
            <a:fillRect/>
          </a:stretch>
        </p:blipFill>
        <p:spPr bwMode="auto">
          <a:xfrm>
            <a:off x="10076330" y="805169"/>
            <a:ext cx="2115670" cy="2760895"/>
          </a:xfrm>
          <a:prstGeom prst="rect">
            <a:avLst/>
          </a:prstGeom>
          <a:noFill/>
        </p:spPr>
      </p:pic>
    </p:spTree>
  </p:cSld>
  <p:clrMapOvr>
    <a:masterClrMapping/>
  </p:clrMapOvr>
  <p:transition>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7529" y="157355"/>
            <a:ext cx="10775577" cy="369332"/>
          </a:xfrm>
          <a:prstGeom prst="rect">
            <a:avLst/>
          </a:prstGeom>
        </p:spPr>
        <p:txBody>
          <a:bodyPr wrap="square">
            <a:spAutoFit/>
          </a:bodyPr>
          <a:lstStyle/>
          <a:p>
            <a:pPr algn="ctr"/>
            <a:r>
              <a:rPr lang="ru-RU" dirty="0">
                <a:latin typeface="Times New Roman" pitchFamily="18" charset="0"/>
                <a:cs typeface="Times New Roman" pitchFamily="18" charset="0"/>
              </a:rPr>
              <a:t>в случае использования средств гранта на:</a:t>
            </a:r>
          </a:p>
        </p:txBody>
      </p:sp>
      <p:sp>
        <p:nvSpPr>
          <p:cNvPr id="4" name="Прямоугольник 3"/>
          <p:cNvSpPr/>
          <p:nvPr/>
        </p:nvSpPr>
        <p:spPr>
          <a:xfrm>
            <a:off x="6920753" y="725252"/>
            <a:ext cx="4830938" cy="430887"/>
          </a:xfrm>
          <a:prstGeom prst="rect">
            <a:avLst/>
          </a:prstGeom>
        </p:spPr>
        <p:txBody>
          <a:bodyPr wrap="none">
            <a:spAutoFit/>
          </a:bodyPr>
          <a:lstStyle/>
          <a:p>
            <a:r>
              <a:rPr lang="ru-RU" sz="2200" dirty="0">
                <a:solidFill>
                  <a:schemeClr val="accent1"/>
                </a:solidFill>
                <a:latin typeface="Times New Roman" pitchFamily="18" charset="0"/>
                <a:cs typeface="Times New Roman" pitchFamily="18" charset="0"/>
              </a:rPr>
              <a:t>модернизацию и (или) переустройство</a:t>
            </a:r>
            <a:endParaRPr lang="ru-RU" sz="2200" dirty="0">
              <a:solidFill>
                <a:schemeClr val="accent1"/>
              </a:solidFill>
            </a:endParaRPr>
          </a:p>
        </p:txBody>
      </p:sp>
      <p:sp>
        <p:nvSpPr>
          <p:cNvPr id="5" name="Прямоугольник 4"/>
          <p:cNvSpPr/>
          <p:nvPr/>
        </p:nvSpPr>
        <p:spPr>
          <a:xfrm>
            <a:off x="224117" y="783976"/>
            <a:ext cx="2008095" cy="430887"/>
          </a:xfrm>
          <a:prstGeom prst="rect">
            <a:avLst/>
          </a:prstGeom>
        </p:spPr>
        <p:txBody>
          <a:bodyPr wrap="square">
            <a:spAutoFit/>
          </a:bodyPr>
          <a:lstStyle/>
          <a:p>
            <a:r>
              <a:rPr lang="ru-RU" sz="2200" dirty="0">
                <a:solidFill>
                  <a:schemeClr val="accent1"/>
                </a:solidFill>
                <a:latin typeface="Times New Roman" pitchFamily="18" charset="0"/>
                <a:cs typeface="Times New Roman" pitchFamily="18" charset="0"/>
              </a:rPr>
              <a:t>строительство</a:t>
            </a:r>
            <a:endParaRPr lang="ru-RU" sz="2200" dirty="0">
              <a:solidFill>
                <a:schemeClr val="accent1"/>
              </a:solidFill>
            </a:endParaRPr>
          </a:p>
        </p:txBody>
      </p:sp>
      <p:sp>
        <p:nvSpPr>
          <p:cNvPr id="6" name="TextBox 5"/>
          <p:cNvSpPr txBox="1"/>
          <p:nvPr/>
        </p:nvSpPr>
        <p:spPr>
          <a:xfrm>
            <a:off x="4572001" y="744070"/>
            <a:ext cx="1285923" cy="430887"/>
          </a:xfrm>
          <a:prstGeom prst="rect">
            <a:avLst/>
          </a:prstGeom>
          <a:noFill/>
        </p:spPr>
        <p:txBody>
          <a:bodyPr wrap="square" rtlCol="0">
            <a:spAutoFit/>
          </a:bodyPr>
          <a:lstStyle/>
          <a:p>
            <a:r>
              <a:rPr lang="ru-RU" sz="2200" dirty="0">
                <a:solidFill>
                  <a:schemeClr val="accent1"/>
                </a:solidFill>
                <a:latin typeface="Times New Roman" pitchFamily="18" charset="0"/>
                <a:cs typeface="Times New Roman" pitchFamily="18" charset="0"/>
              </a:rPr>
              <a:t>ремонт</a:t>
            </a:r>
          </a:p>
        </p:txBody>
      </p:sp>
      <p:sp>
        <p:nvSpPr>
          <p:cNvPr id="7" name="Прямоугольник 6"/>
          <p:cNvSpPr/>
          <p:nvPr/>
        </p:nvSpPr>
        <p:spPr>
          <a:xfrm>
            <a:off x="-125506" y="1201288"/>
            <a:ext cx="12317506" cy="369332"/>
          </a:xfrm>
          <a:prstGeom prst="rect">
            <a:avLst/>
          </a:prstGeom>
        </p:spPr>
        <p:txBody>
          <a:bodyPr wrap="square">
            <a:spAutoFit/>
          </a:bodyPr>
          <a:lstStyle/>
          <a:p>
            <a:pPr algn="ctr"/>
            <a:r>
              <a:rPr lang="ru-RU" dirty="0">
                <a:latin typeface="Times New Roman" pitchFamily="18" charset="0"/>
                <a:cs typeface="Times New Roman" pitchFamily="18" charset="0"/>
              </a:rPr>
              <a:t>производственных и складских зданий, помещений,  для производства, хранения и переработки с/</a:t>
            </a:r>
            <a:r>
              <a:rPr lang="ru-RU" dirty="0" err="1">
                <a:latin typeface="Times New Roman" pitchFamily="18" charset="0"/>
                <a:cs typeface="Times New Roman" pitchFamily="18" charset="0"/>
              </a:rPr>
              <a:t>х</a:t>
            </a:r>
            <a:r>
              <a:rPr lang="ru-RU" dirty="0">
                <a:latin typeface="Times New Roman" pitchFamily="18" charset="0"/>
                <a:cs typeface="Times New Roman" pitchFamily="18" charset="0"/>
              </a:rPr>
              <a:t> продукции</a:t>
            </a:r>
            <a:endParaRPr lang="ru-RU" dirty="0"/>
          </a:p>
        </p:txBody>
      </p:sp>
      <p:cxnSp>
        <p:nvCxnSpPr>
          <p:cNvPr id="9" name="Прямая со стрелкой 8"/>
          <p:cNvCxnSpPr/>
          <p:nvPr/>
        </p:nvCxnSpPr>
        <p:spPr>
          <a:xfrm flipH="1">
            <a:off x="1443318" y="528918"/>
            <a:ext cx="2411506"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4840941" y="502024"/>
            <a:ext cx="53789" cy="2958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732494" y="475129"/>
            <a:ext cx="2250141" cy="3406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04800" y="1769292"/>
            <a:ext cx="11887200" cy="4801314"/>
          </a:xfrm>
          <a:prstGeom prst="rect">
            <a:avLst/>
          </a:prstGeom>
        </p:spPr>
        <p:txBody>
          <a:bodyPr wrap="square">
            <a:spAutoFit/>
          </a:bodyPr>
          <a:lstStyle/>
          <a:p>
            <a:pPr algn="ctr"/>
            <a:r>
              <a:rPr lang="ru-RU" b="1" u="sng" dirty="0">
                <a:latin typeface="Times New Roman" pitchFamily="18" charset="0"/>
                <a:cs typeface="Times New Roman" pitchFamily="18" charset="0"/>
              </a:rPr>
              <a:t>при проведении работ подрядным способом</a:t>
            </a:r>
            <a:endParaRPr lang="ru-RU" b="1" dirty="0">
              <a:latin typeface="Times New Roman" pitchFamily="18" charset="0"/>
              <a:cs typeface="Times New Roman" pitchFamily="18" charset="0"/>
            </a:endParaRPr>
          </a:p>
          <a:p>
            <a:pPr>
              <a:buFont typeface="Wingdings" pitchFamily="2" charset="2"/>
              <a:buChar char="Ø"/>
            </a:pPr>
            <a:r>
              <a:rPr lang="ru-RU" dirty="0">
                <a:solidFill>
                  <a:srgbClr val="FF0000"/>
                </a:solidFill>
                <a:latin typeface="Times New Roman" pitchFamily="18" charset="0"/>
                <a:cs typeface="Times New Roman" pitchFamily="18" charset="0"/>
              </a:rPr>
              <a:t>договор подряда на выполнение указанных работ</a:t>
            </a:r>
          </a:p>
          <a:p>
            <a:pPr>
              <a:buFont typeface="Wingdings" pitchFamily="2" charset="2"/>
              <a:buChar char="Ø"/>
            </a:pPr>
            <a:r>
              <a:rPr lang="ru-RU" dirty="0">
                <a:solidFill>
                  <a:srgbClr val="FF0000"/>
                </a:solidFill>
                <a:latin typeface="Times New Roman" pitchFamily="18" charset="0"/>
                <a:cs typeface="Times New Roman" pitchFamily="18" charset="0"/>
              </a:rPr>
              <a:t> акт о приемке выполненных работ (форма КС-2) </a:t>
            </a:r>
          </a:p>
          <a:p>
            <a:pPr>
              <a:buFont typeface="Wingdings" pitchFamily="2" charset="2"/>
              <a:buChar char="Ø"/>
            </a:pPr>
            <a:r>
              <a:rPr lang="ru-RU" dirty="0">
                <a:solidFill>
                  <a:srgbClr val="FF0000"/>
                </a:solidFill>
                <a:latin typeface="Times New Roman" pitchFamily="18" charset="0"/>
                <a:cs typeface="Times New Roman" pitchFamily="18" charset="0"/>
              </a:rPr>
              <a:t>справка о выполненных работах и произведенных затратах (форма КС-3) </a:t>
            </a:r>
          </a:p>
          <a:p>
            <a:pPr>
              <a:buFont typeface="Wingdings" pitchFamily="2" charset="2"/>
              <a:buChar char="Ø"/>
            </a:pPr>
            <a:r>
              <a:rPr lang="ru-RU" dirty="0">
                <a:solidFill>
                  <a:srgbClr val="FF0000"/>
                </a:solidFill>
                <a:latin typeface="Times New Roman" pitchFamily="18" charset="0"/>
                <a:cs typeface="Times New Roman" pitchFamily="18" charset="0"/>
              </a:rPr>
              <a:t>товарные накладные на материалы (в случае строительства из материалов заказчика)</a:t>
            </a:r>
          </a:p>
          <a:p>
            <a:pPr>
              <a:buFont typeface="Wingdings" pitchFamily="2" charset="2"/>
              <a:buChar char="Ø"/>
            </a:pPr>
            <a:r>
              <a:rPr lang="ru-RU" dirty="0">
                <a:solidFill>
                  <a:srgbClr val="FF0000"/>
                </a:solidFill>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акт приема-передачи строительных материалов подрядчику, </a:t>
            </a:r>
          </a:p>
          <a:p>
            <a:pPr>
              <a:buFont typeface="Wingdings" pitchFamily="2" charset="2"/>
              <a:buChar char="Ø"/>
            </a:pPr>
            <a:r>
              <a:rPr lang="ru-RU" dirty="0">
                <a:solidFill>
                  <a:srgbClr val="FF0000"/>
                </a:solidFill>
                <a:latin typeface="Times New Roman" pitchFamily="18" charset="0"/>
                <a:cs typeface="Times New Roman" pitchFamily="18" charset="0"/>
              </a:rPr>
              <a:t>график выполнения строительно-монтажных работ, заверенных заказчиком и подрядчиком</a:t>
            </a:r>
          </a:p>
          <a:p>
            <a:pPr algn="ctr"/>
            <a:r>
              <a:rPr lang="ru-RU" b="1" u="sng" dirty="0">
                <a:latin typeface="Times New Roman" pitchFamily="18" charset="0"/>
                <a:cs typeface="Times New Roman" pitchFamily="18" charset="0"/>
              </a:rPr>
              <a:t>при проведении работ хозяйственным способом</a:t>
            </a:r>
          </a:p>
          <a:p>
            <a:pPr>
              <a:buFont typeface="Wingdings" pitchFamily="2" charset="2"/>
              <a:buChar char="Ø"/>
            </a:pPr>
            <a:r>
              <a:rPr lang="ru-RU" dirty="0">
                <a:solidFill>
                  <a:srgbClr val="FF0000"/>
                </a:solidFill>
                <a:latin typeface="Times New Roman" pitchFamily="18" charset="0"/>
                <a:cs typeface="Times New Roman" pitchFamily="18" charset="0"/>
              </a:rPr>
              <a:t>документы, подтверждающих приобретение строительных материалов</a:t>
            </a:r>
          </a:p>
          <a:p>
            <a:pPr>
              <a:buFont typeface="Wingdings" pitchFamily="2" charset="2"/>
              <a:buChar char="Ø"/>
            </a:pPr>
            <a:r>
              <a:rPr lang="ru-RU" dirty="0">
                <a:solidFill>
                  <a:srgbClr val="FF0000"/>
                </a:solidFill>
                <a:latin typeface="Times New Roman" pitchFamily="18" charset="0"/>
                <a:cs typeface="Times New Roman" pitchFamily="18" charset="0"/>
              </a:rPr>
              <a:t> счетов-фактуры (или счетов) на оплату приобретенных (приобретаемых)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дефектный акта или акт осмотра, </a:t>
            </a:r>
          </a:p>
          <a:p>
            <a:pPr>
              <a:buFont typeface="Wingdings" pitchFamily="2" charset="2"/>
              <a:buChar char="Ø"/>
            </a:pPr>
            <a:r>
              <a:rPr lang="ru-RU" dirty="0">
                <a:solidFill>
                  <a:srgbClr val="FF0000"/>
                </a:solidFill>
                <a:latin typeface="Times New Roman" pitchFamily="18" charset="0"/>
                <a:cs typeface="Times New Roman" pitchFamily="18" charset="0"/>
              </a:rPr>
              <a:t>накладные</a:t>
            </a:r>
          </a:p>
          <a:p>
            <a:pPr>
              <a:buFont typeface="Wingdings" pitchFamily="2" charset="2"/>
              <a:buChar char="Ø"/>
            </a:pPr>
            <a:r>
              <a:rPr lang="ru-RU" dirty="0">
                <a:solidFill>
                  <a:srgbClr val="FF0000"/>
                </a:solidFill>
                <a:latin typeface="Times New Roman" pitchFamily="18" charset="0"/>
                <a:cs typeface="Times New Roman" pitchFamily="18" charset="0"/>
              </a:rPr>
              <a:t> акт приема-передачи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акт на списание строительных материалов, </a:t>
            </a:r>
          </a:p>
          <a:p>
            <a:pPr>
              <a:buFont typeface="Wingdings" pitchFamily="2" charset="2"/>
              <a:buChar char="Ø"/>
            </a:pPr>
            <a:r>
              <a:rPr lang="ru-RU" dirty="0">
                <a:solidFill>
                  <a:srgbClr val="FF0000"/>
                </a:solidFill>
                <a:latin typeface="Times New Roman" pitchFamily="18" charset="0"/>
                <a:cs typeface="Times New Roman" pitchFamily="18" charset="0"/>
              </a:rPr>
              <a:t>приказа о назначении ответственного лица за строительные работы</a:t>
            </a:r>
          </a:p>
          <a:p>
            <a:pPr>
              <a:buFont typeface="Wingdings" pitchFamily="2" charset="2"/>
              <a:buChar char="Ø"/>
            </a:pPr>
            <a:r>
              <a:rPr lang="ru-RU" dirty="0">
                <a:solidFill>
                  <a:srgbClr val="FF0000"/>
                </a:solidFill>
                <a:latin typeface="Times New Roman" pitchFamily="18" charset="0"/>
                <a:cs typeface="Times New Roman" pitchFamily="18" charset="0"/>
              </a:rPr>
              <a:t> график проведения работ хозяйственным способом</a:t>
            </a:r>
          </a:p>
        </p:txBody>
      </p:sp>
    </p:spTree>
  </p:cSld>
  <p:clrMapOvr>
    <a:masterClrMapping/>
  </p:clrMapOvr>
  <p:transition>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8855" y="41556"/>
            <a:ext cx="7060568" cy="2120068"/>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локальная смета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на подключение к электрическим, </a:t>
            </a:r>
            <a:r>
              <a:rPr lang="ru-RU" dirty="0" err="1">
                <a:solidFill>
                  <a:srgbClr val="FF0000"/>
                </a:solidFill>
                <a:latin typeface="Times New Roman" pitchFamily="18" charset="0"/>
                <a:cs typeface="Times New Roman" pitchFamily="18" charset="0"/>
              </a:rPr>
              <a:t>водо</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газо</a:t>
            </a:r>
            <a:r>
              <a:rPr lang="ru-RU" dirty="0">
                <a:solidFill>
                  <a:srgbClr val="FF0000"/>
                </a:solidFill>
                <a:latin typeface="Times New Roman" pitchFamily="18" charset="0"/>
                <a:cs typeface="Times New Roman" pitchFamily="18" charset="0"/>
              </a:rPr>
              <a:t>- и теплопроводным сетям,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счета-фактуры (или счета) на оплату выполненных работ</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 акт сдачи-приемки выполненных работ</a:t>
            </a: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18" y="1323439"/>
            <a:ext cx="3808506" cy="221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05844" y="0"/>
            <a:ext cx="4823011" cy="1323439"/>
          </a:xfrm>
          <a:prstGeom prst="rect">
            <a:avLst/>
          </a:prstGeom>
        </p:spPr>
        <p:txBody>
          <a:bodyPr wrap="square">
            <a:spAutoFit/>
          </a:bodyPr>
          <a:lstStyle/>
          <a:p>
            <a:pPr algn="ctr"/>
            <a:r>
              <a:rPr lang="ru-RU" sz="1600" i="1" dirty="0">
                <a:latin typeface="Times New Roman" pitchFamily="18" charset="0"/>
                <a:cs typeface="Times New Roman" pitchFamily="18" charset="0"/>
              </a:rPr>
              <a:t>в случае использования средств гранта на подключение производственных и складских зданий, помещений, пристроек и (или) сооружений, необходимых для производства, хранения и переработки с/</a:t>
            </a:r>
            <a:r>
              <a:rPr lang="ru-RU" sz="1600" i="1" dirty="0" err="1">
                <a:latin typeface="Times New Roman" pitchFamily="18" charset="0"/>
                <a:cs typeface="Times New Roman" pitchFamily="18" charset="0"/>
              </a:rPr>
              <a:t>х</a:t>
            </a:r>
            <a:r>
              <a:rPr lang="ru-RU" sz="1600" i="1" dirty="0">
                <a:latin typeface="Times New Roman" pitchFamily="18" charset="0"/>
                <a:cs typeface="Times New Roman" pitchFamily="18" charset="0"/>
              </a:rPr>
              <a:t> продукции, к инженерным сетям</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18" y="4657197"/>
            <a:ext cx="3650095" cy="205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3899519" y="4905643"/>
            <a:ext cx="5582047" cy="584775"/>
          </a:xfrm>
          <a:prstGeom prst="rect">
            <a:avLst/>
          </a:prstGeom>
        </p:spPr>
        <p:txBody>
          <a:bodyPr wrap="square">
            <a:spAutoFit/>
          </a:bodyPr>
          <a:lstStyle/>
          <a:p>
            <a:pPr algn="ctr"/>
            <a:r>
              <a:rPr lang="ru-RU" sz="1600" i="1" dirty="0">
                <a:latin typeface="Times New Roman" pitchFamily="18" charset="0"/>
                <a:cs typeface="Times New Roman" pitchFamily="18" charset="0"/>
              </a:rPr>
              <a:t>приобретение земельных участков из земель сельскохозяйственного назначения</a:t>
            </a:r>
            <a:endParaRPr lang="ru-RU" sz="1600" dirty="0"/>
          </a:p>
        </p:txBody>
      </p:sp>
      <p:sp>
        <p:nvSpPr>
          <p:cNvPr id="12" name="Прямоугольник 11"/>
          <p:cNvSpPr/>
          <p:nvPr/>
        </p:nvSpPr>
        <p:spPr>
          <a:xfrm>
            <a:off x="4835711" y="5322790"/>
            <a:ext cx="6902824" cy="1338828"/>
          </a:xfrm>
          <a:prstGeom prst="rect">
            <a:avLst/>
          </a:prstGeom>
        </p:spPr>
        <p:txBody>
          <a:bodyPr wrap="square">
            <a:spAutoFit/>
          </a:bodyPr>
          <a:lstStyle/>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договор купли-продажи земельного участка </a:t>
            </a:r>
          </a:p>
          <a:p>
            <a:pPr algn="just">
              <a:lnSpc>
                <a:spcPct val="150000"/>
              </a:lnSpc>
              <a:buFont typeface="Wingdings" pitchFamily="2" charset="2"/>
              <a:buChar char="Ø"/>
            </a:pPr>
            <a:r>
              <a:rPr lang="ru-RU" dirty="0">
                <a:solidFill>
                  <a:srgbClr val="FF0000"/>
                </a:solidFill>
                <a:latin typeface="Times New Roman" pitchFamily="18" charset="0"/>
                <a:cs typeface="Times New Roman" pitchFamily="18" charset="0"/>
              </a:rPr>
              <a:t>документы, удостоверяющие государственную регистрацию права собственности победителя конкурса.</a:t>
            </a:r>
          </a:p>
        </p:txBody>
      </p:sp>
      <p:pic>
        <p:nvPicPr>
          <p:cNvPr id="4" name="Picture 2">
            <a:extLst>
              <a:ext uri="{FF2B5EF4-FFF2-40B4-BE49-F238E27FC236}">
                <a16:creationId xmlns:a16="http://schemas.microsoft.com/office/drawing/2014/main" id="{E3C3A4B4-00BE-ADF2-C986-1AE9094A63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8163" y="2867878"/>
            <a:ext cx="2461260" cy="22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a:extLst>
              <a:ext uri="{FF2B5EF4-FFF2-40B4-BE49-F238E27FC236}">
                <a16:creationId xmlns:a16="http://schemas.microsoft.com/office/drawing/2014/main" id="{63DE9B3E-9EF5-3070-92F4-BB71264EAB09}"/>
              </a:ext>
            </a:extLst>
          </p:cNvPr>
          <p:cNvSpPr/>
          <p:nvPr/>
        </p:nvSpPr>
        <p:spPr>
          <a:xfrm>
            <a:off x="4968722" y="2991808"/>
            <a:ext cx="4476377" cy="1754326"/>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платежный документ на перечисление средств гранта на р/</a:t>
            </a:r>
            <a:r>
              <a:rPr lang="ru-RU" dirty="0" err="1">
                <a:solidFill>
                  <a:srgbClr val="FF0000"/>
                </a:solidFill>
                <a:latin typeface="Times New Roman" pitchFamily="18" charset="0"/>
                <a:cs typeface="Times New Roman" pitchFamily="18" charset="0"/>
              </a:rPr>
              <a:t>сч</a:t>
            </a:r>
            <a:r>
              <a:rPr lang="ru-RU" dirty="0">
                <a:solidFill>
                  <a:srgbClr val="FF0000"/>
                </a:solidFill>
                <a:latin typeface="Times New Roman" pitchFamily="18" charset="0"/>
                <a:cs typeface="Times New Roman" pitchFamily="18" charset="0"/>
              </a:rPr>
              <a:t> кооператива для внесения средств гранта в неделимый фонд кооператива</a:t>
            </a:r>
          </a:p>
          <a:p>
            <a:pPr algn="just">
              <a:buFont typeface="Wingdings" pitchFamily="2" charset="2"/>
              <a:buChar char="Ø"/>
            </a:pPr>
            <a:r>
              <a:rPr lang="ru-RU" dirty="0" err="1">
                <a:solidFill>
                  <a:srgbClr val="FF0000"/>
                </a:solidFill>
                <a:latin typeface="Times New Roman" pitchFamily="18" charset="0"/>
                <a:cs typeface="Times New Roman" pitchFamily="18" charset="0"/>
              </a:rPr>
              <a:t>доп.документы</a:t>
            </a:r>
            <a:r>
              <a:rPr lang="ru-RU" dirty="0">
                <a:solidFill>
                  <a:srgbClr val="FF0000"/>
                </a:solidFill>
                <a:latin typeface="Times New Roman" pitchFamily="18" charset="0"/>
                <a:cs typeface="Times New Roman" pitchFamily="18" charset="0"/>
              </a:rPr>
              <a:t> по кооперативу (п. 3.9.1.4 постановления 224-П)</a:t>
            </a:r>
          </a:p>
        </p:txBody>
      </p:sp>
      <p:sp>
        <p:nvSpPr>
          <p:cNvPr id="8" name="TextBox 7">
            <a:extLst>
              <a:ext uri="{FF2B5EF4-FFF2-40B4-BE49-F238E27FC236}">
                <a16:creationId xmlns:a16="http://schemas.microsoft.com/office/drawing/2014/main" id="{E7CEA640-D19D-FE42-7D51-E18C020FD603}"/>
              </a:ext>
            </a:extLst>
          </p:cNvPr>
          <p:cNvSpPr txBox="1"/>
          <p:nvPr/>
        </p:nvSpPr>
        <p:spPr>
          <a:xfrm>
            <a:off x="4609698" y="2423807"/>
            <a:ext cx="7626322" cy="584775"/>
          </a:xfrm>
          <a:prstGeom prst="rect">
            <a:avLst/>
          </a:prstGeom>
          <a:noFill/>
        </p:spPr>
        <p:txBody>
          <a:bodyPr wrap="square">
            <a:spAutoFit/>
          </a:bodyPr>
          <a:lstStyle/>
          <a:p>
            <a:r>
              <a:rPr lang="ru-RU" sz="1600" i="1" dirty="0">
                <a:latin typeface="Times New Roman" pitchFamily="18" charset="0"/>
                <a:cs typeface="Times New Roman" pitchFamily="18" charset="0"/>
              </a:rPr>
              <a:t>внесение не менее 25 %, но не более 50 % средств гранта в неделимый фонд </a:t>
            </a:r>
            <a:r>
              <a:rPr lang="ru-RU" sz="1600" i="1" dirty="0" err="1">
                <a:latin typeface="Times New Roman" pitchFamily="18" charset="0"/>
                <a:cs typeface="Times New Roman" pitchFamily="18" charset="0"/>
              </a:rPr>
              <a:t>СПоКа</a:t>
            </a:r>
            <a:r>
              <a:rPr lang="ru-RU" sz="1600" i="1" dirty="0">
                <a:latin typeface="Times New Roman" pitchFamily="18" charset="0"/>
                <a:cs typeface="Times New Roman" pitchFamily="18" charset="0"/>
              </a:rPr>
              <a:t>, членом которого является К(Ф)Х</a:t>
            </a:r>
          </a:p>
        </p:txBody>
      </p:sp>
    </p:spTree>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2400" y="0"/>
            <a:ext cx="5056095" cy="1077218"/>
          </a:xfrm>
          <a:prstGeom prst="rect">
            <a:avLst/>
          </a:prstGeom>
        </p:spPr>
        <p:txBody>
          <a:bodyPr wrap="square">
            <a:spAutoFit/>
          </a:bodyPr>
          <a:lstStyle/>
          <a:p>
            <a:r>
              <a:rPr lang="ru-RU" sz="1600" i="1" dirty="0">
                <a:latin typeface="Times New Roman" pitchFamily="18" charset="0"/>
                <a:cs typeface="Times New Roman" pitchFamily="18" charset="0"/>
              </a:rPr>
              <a:t>в случае использования средств гранта на выплату </a:t>
            </a:r>
            <a:r>
              <a:rPr lang="ru-RU" sz="1600" b="1" i="1" dirty="0">
                <a:latin typeface="Times New Roman" pitchFamily="18" charset="0"/>
                <a:cs typeface="Times New Roman" pitchFamily="18" charset="0"/>
              </a:rPr>
              <a:t>авансовых платежей </a:t>
            </a:r>
            <a:r>
              <a:rPr lang="ru-RU" sz="1600" i="1" dirty="0">
                <a:latin typeface="Times New Roman" pitchFamily="18" charset="0"/>
                <a:cs typeface="Times New Roman" pitchFamily="18" charset="0"/>
              </a:rPr>
              <a:t>по договорам на приобретение сельскохозяйственных животных, рыбопосадочного материала и сельскохозяйственной техники </a:t>
            </a:r>
          </a:p>
        </p:txBody>
      </p:sp>
      <p:sp>
        <p:nvSpPr>
          <p:cNvPr id="3" name="Прямоугольник 2"/>
          <p:cNvSpPr/>
          <p:nvPr/>
        </p:nvSpPr>
        <p:spPr>
          <a:xfrm>
            <a:off x="5298142" y="282207"/>
            <a:ext cx="6768352" cy="1200329"/>
          </a:xfrm>
          <a:prstGeom prst="rect">
            <a:avLst/>
          </a:prstGeom>
        </p:spPr>
        <p:txBody>
          <a:bodyPr wrap="square">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 поставки (купли-продажи)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животных (кроме свиней) и птицы</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 счета-фактуры (или счета) на оплату приобретенных (приобретаемых)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животных.</a:t>
            </a:r>
          </a:p>
        </p:txBody>
      </p:sp>
      <p:sp>
        <p:nvSpPr>
          <p:cNvPr id="4" name="Прямоугольник 3"/>
          <p:cNvSpPr/>
          <p:nvPr/>
        </p:nvSpPr>
        <p:spPr>
          <a:xfrm>
            <a:off x="5378824" y="1429687"/>
            <a:ext cx="6284260" cy="1200329"/>
          </a:xfrm>
          <a:prstGeom prst="rect">
            <a:avLst/>
          </a:prstGeom>
        </p:spPr>
        <p:txBody>
          <a:bodyPr wrap="square">
            <a:spAutoFit/>
          </a:bodyPr>
          <a:lstStyle/>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договор поставки (купли-продажи) рыбопосадочного материала, </a:t>
            </a:r>
          </a:p>
          <a:p>
            <a:pPr algn="just">
              <a:lnSpc>
                <a:spcPct val="150000"/>
              </a:lnSpc>
              <a:buFont typeface="Wingdings" pitchFamily="2" charset="2"/>
              <a:buChar char="Ø"/>
            </a:pPr>
            <a:r>
              <a:rPr lang="ru-RU" sz="1600" dirty="0">
                <a:solidFill>
                  <a:srgbClr val="FF0000"/>
                </a:solidFill>
                <a:latin typeface="Times New Roman" pitchFamily="18" charset="0"/>
                <a:cs typeface="Times New Roman" pitchFamily="18" charset="0"/>
              </a:rPr>
              <a:t>счета-фактуры (или счета) на оплату приобретенного (приобретаемого) рыбопосадочного материала</a:t>
            </a:r>
          </a:p>
        </p:txBody>
      </p:sp>
      <p:sp>
        <p:nvSpPr>
          <p:cNvPr id="5" name="Прямоугольник 4"/>
          <p:cNvSpPr/>
          <p:nvPr/>
        </p:nvSpPr>
        <p:spPr>
          <a:xfrm>
            <a:off x="188258" y="3057977"/>
            <a:ext cx="11833412" cy="2554545"/>
          </a:xfrm>
          <a:prstGeom prst="rect">
            <a:avLst/>
          </a:prstGeom>
        </p:spPr>
        <p:txBody>
          <a:bodyPr wrap="square">
            <a:spAutoFit/>
          </a:bodyPr>
          <a:lstStyle/>
          <a:p>
            <a:pPr algn="just">
              <a:buFont typeface="Wingdings" pitchFamily="2" charset="2"/>
              <a:buChar char="Ø"/>
            </a:pPr>
            <a:r>
              <a:rPr lang="ru-RU" sz="1600" dirty="0">
                <a:solidFill>
                  <a:srgbClr val="FF0000"/>
                </a:solidFill>
                <a:latin typeface="Times New Roman" pitchFamily="18" charset="0"/>
                <a:cs typeface="Times New Roman" pitchFamily="18" charset="0"/>
              </a:rPr>
              <a:t>договоров поставки (купли-продажи)</a:t>
            </a:r>
          </a:p>
          <a:p>
            <a:pPr algn="just">
              <a:buFont typeface="Wingdings" pitchFamily="2" charset="2"/>
              <a:buChar char="Ø"/>
            </a:pPr>
            <a:r>
              <a:rPr lang="ru-RU" sz="1600" dirty="0">
                <a:solidFill>
                  <a:srgbClr val="FF0000"/>
                </a:solidFill>
                <a:latin typeface="Times New Roman" pitchFamily="18" charset="0"/>
                <a:cs typeface="Times New Roman" pitchFamily="18" charset="0"/>
              </a:rPr>
              <a:t> счета-фактуры (или счета) на оплату приобретенной (приобретаемой) с/</a:t>
            </a:r>
            <a:r>
              <a:rPr lang="ru-RU" sz="1600" dirty="0" err="1">
                <a:solidFill>
                  <a:srgbClr val="FF0000"/>
                </a:solidFill>
                <a:latin typeface="Times New Roman" pitchFamily="18" charset="0"/>
                <a:cs typeface="Times New Roman" pitchFamily="18" charset="0"/>
              </a:rPr>
              <a:t>х</a:t>
            </a:r>
            <a:r>
              <a:rPr lang="ru-RU" sz="1600" dirty="0">
                <a:solidFill>
                  <a:srgbClr val="FF0000"/>
                </a:solidFill>
                <a:latin typeface="Times New Roman" pitchFamily="18" charset="0"/>
                <a:cs typeface="Times New Roman" pitchFamily="18" charset="0"/>
              </a:rPr>
              <a:t> техники</a:t>
            </a:r>
          </a:p>
          <a:p>
            <a:pPr algn="just">
              <a:buFont typeface="Wingdings" pitchFamily="2" charset="2"/>
              <a:buChar char="Ø"/>
            </a:pPr>
            <a:r>
              <a:rPr lang="ru-RU" sz="1600" dirty="0">
                <a:solidFill>
                  <a:srgbClr val="FF0000"/>
                </a:solidFill>
                <a:latin typeface="Times New Roman" pitchFamily="18" charset="0"/>
                <a:cs typeface="Times New Roman" pitchFamily="18" charset="0"/>
              </a:rPr>
              <a:t> копии технических паспортов, сертификатов соответствия или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r>
              <a:rPr lang="ru-RU" sz="1600" u="sng" dirty="0">
                <a:solidFill>
                  <a:srgbClr val="FF0000"/>
                </a:solidFill>
                <a:latin typeface="Times New Roman" pitchFamily="18" charset="0"/>
                <a:cs typeface="Times New Roman" pitchFamily="18" charset="0"/>
              </a:rPr>
              <a:t>либо</a:t>
            </a:r>
            <a:r>
              <a:rPr lang="ru-RU" sz="1600" dirty="0">
                <a:solidFill>
                  <a:srgbClr val="FF0000"/>
                </a:solidFill>
                <a:latin typeface="Times New Roman" pitchFamily="18" charset="0"/>
                <a:cs typeface="Times New Roman" pitchFamily="18" charset="0"/>
              </a:rPr>
              <a:t> федеральным бюджетным учреждением "Государственный региональный центр стандартизации, метрологии и испытаний в Кировской области", </a:t>
            </a:r>
          </a:p>
          <a:p>
            <a:pPr algn="just">
              <a:buFont typeface="Wingdings" pitchFamily="2" charset="2"/>
              <a:buChar char="Ø"/>
            </a:pPr>
            <a:r>
              <a:rPr lang="ru-RU" sz="1600" dirty="0">
                <a:solidFill>
                  <a:srgbClr val="FF0000"/>
                </a:solidFill>
                <a:latin typeface="Times New Roman" pitchFamily="18" charset="0"/>
                <a:cs typeface="Times New Roman" pitchFamily="18" charset="0"/>
              </a:rPr>
              <a:t>или иного документа, выданного производителем или официальным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sz="1600" dirty="0">
                <a:solidFill>
                  <a:srgbClr val="FF0000"/>
                </a:solidFill>
                <a:latin typeface="Times New Roman" pitchFamily="18" charset="0"/>
                <a:cs typeface="Times New Roman" pitchFamily="18" charset="0"/>
                <a:hlinkClick r:id="rId2"/>
              </a:rPr>
              <a:t>классификатора</a:t>
            </a:r>
            <a:r>
              <a:rPr lang="ru-RU" sz="1600" dirty="0">
                <a:solidFill>
                  <a:srgbClr val="FF0000"/>
                </a:solidFill>
                <a:latin typeface="Times New Roman" pitchFamily="18" charset="0"/>
                <a:cs typeface="Times New Roman" pitchFamily="18" charset="0"/>
              </a:rPr>
              <a:t> продукции по видам экономической деятельности (ОКПД2) </a:t>
            </a:r>
            <a:r>
              <a:rPr lang="ru-RU" sz="1600" i="1" dirty="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p:txBody>
      </p:sp>
      <p:sp>
        <p:nvSpPr>
          <p:cNvPr id="6" name="Прямоугольник 5"/>
          <p:cNvSpPr/>
          <p:nvPr/>
        </p:nvSpPr>
        <p:spPr>
          <a:xfrm>
            <a:off x="206188" y="6096942"/>
            <a:ext cx="11779623" cy="646331"/>
          </a:xfrm>
          <a:prstGeom prst="rect">
            <a:avLst/>
          </a:prstGeom>
        </p:spPr>
        <p:txBody>
          <a:bodyPr wrap="square">
            <a:spAutoFit/>
          </a:bodyPr>
          <a:lstStyle/>
          <a:p>
            <a:pPr algn="ctr"/>
            <a:r>
              <a:rPr lang="ru-RU" b="1" dirty="0">
                <a:latin typeface="Times New Roman" pitchFamily="18" charset="0"/>
                <a:cs typeface="Times New Roman" pitchFamily="18" charset="0"/>
              </a:rPr>
              <a:t>При этом договоры поставки (купли-продажи) должны содержать условие выплаты авансового платежа. </a:t>
            </a:r>
          </a:p>
          <a:p>
            <a:pPr algn="ctr"/>
            <a:r>
              <a:rPr lang="ru-RU" b="1" dirty="0">
                <a:latin typeface="Times New Roman" pitchFamily="18" charset="0"/>
                <a:cs typeface="Times New Roman" pitchFamily="18" charset="0"/>
              </a:rPr>
              <a:t>Акт приема-передачи в таком случае представляется после поставки товара. </a:t>
            </a:r>
          </a:p>
        </p:txBody>
      </p:sp>
      <p:pic>
        <p:nvPicPr>
          <p:cNvPr id="2050" name="Picture 2" descr="Аванс, HD, лого, png | PNGWing"/>
          <p:cNvPicPr>
            <a:picLocks noChangeAspect="1" noChangeArrowheads="1"/>
          </p:cNvPicPr>
          <p:nvPr/>
        </p:nvPicPr>
        <p:blipFill>
          <a:blip r:embed="rId3" cstate="print"/>
          <a:srcRect l="6511" t="25585" r="7351" b="25515"/>
          <a:stretch>
            <a:fillRect/>
          </a:stretch>
        </p:blipFill>
        <p:spPr bwMode="auto">
          <a:xfrm>
            <a:off x="9839084" y="2223247"/>
            <a:ext cx="2352916" cy="1335741"/>
          </a:xfrm>
          <a:prstGeom prst="rect">
            <a:avLst/>
          </a:prstGeom>
          <a:noFill/>
        </p:spPr>
      </p:pic>
      <p:sp>
        <p:nvSpPr>
          <p:cNvPr id="8" name="Прямоугольник 7"/>
          <p:cNvSpPr/>
          <p:nvPr/>
        </p:nvSpPr>
        <p:spPr>
          <a:xfrm>
            <a:off x="116542" y="1204009"/>
            <a:ext cx="4814046" cy="1384995"/>
          </a:xfrm>
          <a:prstGeom prst="rect">
            <a:avLst/>
          </a:prstGeom>
        </p:spPr>
        <p:txBody>
          <a:bodyPr wrap="square">
            <a:spAutoFit/>
          </a:bodyPr>
          <a:lstStyle/>
          <a:p>
            <a:pPr algn="just"/>
            <a:r>
              <a:rPr lang="ru-RU" sz="1200" dirty="0">
                <a:latin typeface="Times New Roman" pitchFamily="18" charset="0"/>
                <a:cs typeface="Times New Roman" pitchFamily="18" charset="0"/>
              </a:rPr>
              <a:t>Аванс представляет собой денежную сумму, уплачиваемую одной стороной договора в пользу другой в счет причитающихся с нее платежей до момента осуществления последней исполнения своего обязательства. Аванс по своей правовой природе является предварительным платежом, не выполняющим обеспечительной функции, поэтому независимо от причин неисполнения обязательств сторона, получившая соответствующую сумму, обязана его вернуть. </a:t>
            </a:r>
          </a:p>
        </p:txBody>
      </p:sp>
    </p:spTree>
  </p:cSld>
  <p:clrMapOvr>
    <a:masterClrMapping/>
  </p:clrMapOvr>
  <p:transition>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7224" y="667436"/>
            <a:ext cx="11842375" cy="923330"/>
          </a:xfrm>
          <a:prstGeom prst="rect">
            <a:avLst/>
          </a:prstGeom>
        </p:spPr>
        <p:txBody>
          <a:bodyPr wrap="square">
            <a:spAutoFit/>
          </a:bodyPr>
          <a:lstStyle/>
          <a:p>
            <a:pPr algn="just"/>
            <a:r>
              <a:rPr lang="ru-RU" dirty="0">
                <a:solidFill>
                  <a:srgbClr val="FF0000"/>
                </a:solidFill>
                <a:latin typeface="Times New Roman" pitchFamily="18" charset="0"/>
                <a:cs typeface="Times New Roman" pitchFamily="18" charset="0"/>
              </a:rPr>
              <a:t>Выписки со счета получателя гранта, платежные поручения с отметкой банка об оплате и иные платежные документы - </a:t>
            </a:r>
            <a:r>
              <a:rPr lang="ru-RU" dirty="0" err="1">
                <a:latin typeface="Times New Roman" pitchFamily="18" charset="0"/>
                <a:cs typeface="Times New Roman" pitchFamily="18" charset="0"/>
              </a:rPr>
              <a:t>документы</a:t>
            </a:r>
            <a:r>
              <a:rPr lang="ru-RU" dirty="0">
                <a:latin typeface="Times New Roman" pitchFamily="18" charset="0"/>
                <a:cs typeface="Times New Roman" pitchFamily="18" charset="0"/>
              </a:rPr>
              <a:t>, подтверждающие, что оплата не менее 10% стоимости каждого наименования приобретений произведена за счет собственных средств получателя гранта.</a:t>
            </a:r>
          </a:p>
        </p:txBody>
      </p:sp>
      <p:sp>
        <p:nvSpPr>
          <p:cNvPr id="4" name="Прямоугольник 3"/>
          <p:cNvSpPr/>
          <p:nvPr/>
        </p:nvSpPr>
        <p:spPr>
          <a:xfrm>
            <a:off x="179295" y="1632501"/>
            <a:ext cx="11761694" cy="646331"/>
          </a:xfrm>
          <a:prstGeom prst="rect">
            <a:avLst/>
          </a:prstGeom>
        </p:spPr>
        <p:txBody>
          <a:bodyPr wrap="square">
            <a:spAutoFit/>
          </a:bodyPr>
          <a:lstStyle/>
          <a:p>
            <a:pPr algn="just"/>
            <a:r>
              <a:rPr lang="ru-RU" dirty="0">
                <a:solidFill>
                  <a:srgbClr val="FF0000"/>
                </a:solidFill>
                <a:latin typeface="Times New Roman" pitchFamily="18" charset="0"/>
                <a:cs typeface="Times New Roman" pitchFamily="18" charset="0"/>
              </a:rPr>
              <a:t>Платежные поручения </a:t>
            </a:r>
            <a:r>
              <a:rPr lang="ru-RU" dirty="0">
                <a:latin typeface="Times New Roman" pitchFamily="18" charset="0"/>
                <a:cs typeface="Times New Roman" pitchFamily="18" charset="0"/>
              </a:rPr>
              <a:t>в 2 экземплярах на производимую за счет гранта и подтвержденную документами, оплату товаров, работ, услуг на сумму не более 90% их стоимости</a:t>
            </a:r>
          </a:p>
        </p:txBody>
      </p:sp>
      <p:sp>
        <p:nvSpPr>
          <p:cNvPr id="5" name="Прямоугольник 4"/>
          <p:cNvSpPr/>
          <p:nvPr/>
        </p:nvSpPr>
        <p:spPr>
          <a:xfrm>
            <a:off x="152400" y="2339805"/>
            <a:ext cx="11851341" cy="677108"/>
          </a:xfrm>
          <a:prstGeom prst="rect">
            <a:avLst/>
          </a:prstGeom>
        </p:spPr>
        <p:txBody>
          <a:bodyPr wrap="square">
            <a:spAutoFit/>
          </a:bodyPr>
          <a:lstStyle/>
          <a:p>
            <a:pPr algn="ctr"/>
            <a:r>
              <a:rPr lang="ru-RU" sz="2000" b="1" dirty="0">
                <a:latin typeface="Times New Roman" pitchFamily="18" charset="0"/>
                <a:cs typeface="Times New Roman" pitchFamily="18" charset="0"/>
              </a:rPr>
              <a:t>Опись поданных документов </a:t>
            </a:r>
            <a:r>
              <a:rPr lang="ru-RU" dirty="0">
                <a:latin typeface="Times New Roman" pitchFamily="18" charset="0"/>
                <a:cs typeface="Times New Roman" pitchFamily="18" charset="0"/>
              </a:rPr>
              <a:t>для расходования гранта в 2 экземплярах </a:t>
            </a:r>
            <a:r>
              <a:rPr lang="ru-RU" i="1" dirty="0">
                <a:latin typeface="Times New Roman" pitchFamily="18" charset="0"/>
                <a:cs typeface="Times New Roman" pitchFamily="18" charset="0"/>
              </a:rPr>
              <a:t>по форме, утвержденной правовым актом министерства</a:t>
            </a:r>
          </a:p>
        </p:txBody>
      </p:sp>
      <p:sp>
        <p:nvSpPr>
          <p:cNvPr id="6" name="Прямоугольник 5"/>
          <p:cNvSpPr/>
          <p:nvPr/>
        </p:nvSpPr>
        <p:spPr>
          <a:xfrm>
            <a:off x="1" y="3676454"/>
            <a:ext cx="12048564" cy="646331"/>
          </a:xfrm>
          <a:prstGeom prst="rect">
            <a:avLst/>
          </a:prstGeom>
        </p:spPr>
        <p:txBody>
          <a:bodyPr wrap="square">
            <a:spAutoFit/>
          </a:bodyPr>
          <a:lstStyle/>
          <a:p>
            <a:pPr algn="ctr"/>
            <a:r>
              <a:rPr lang="ru-RU" b="1" dirty="0">
                <a:solidFill>
                  <a:srgbClr val="0070C0"/>
                </a:solidFill>
                <a:latin typeface="Times New Roman" pitchFamily="18" charset="0"/>
                <a:cs typeface="Times New Roman" pitchFamily="18" charset="0"/>
              </a:rPr>
              <a:t>Если получен отказ в приеме документов, победитель конкурса </a:t>
            </a:r>
            <a:r>
              <a:rPr lang="ru-RU" b="1" u="sng" dirty="0">
                <a:solidFill>
                  <a:srgbClr val="0070C0"/>
                </a:solidFill>
                <a:latin typeface="Times New Roman" pitchFamily="18" charset="0"/>
                <a:cs typeface="Times New Roman" pitchFamily="18" charset="0"/>
              </a:rPr>
              <a:t>после устранения </a:t>
            </a:r>
            <a:r>
              <a:rPr lang="ru-RU" b="1" dirty="0">
                <a:solidFill>
                  <a:srgbClr val="0070C0"/>
                </a:solidFill>
                <a:latin typeface="Times New Roman" pitchFamily="18" charset="0"/>
                <a:cs typeface="Times New Roman" pitchFamily="18" charset="0"/>
              </a:rPr>
              <a:t>ошибок, вправе вновь подать документы</a:t>
            </a:r>
          </a:p>
        </p:txBody>
      </p:sp>
      <p:sp>
        <p:nvSpPr>
          <p:cNvPr id="7" name="Прямоугольник 6"/>
          <p:cNvSpPr/>
          <p:nvPr/>
        </p:nvSpPr>
        <p:spPr>
          <a:xfrm>
            <a:off x="2680447" y="4760277"/>
            <a:ext cx="7046259" cy="1246495"/>
          </a:xfrm>
          <a:prstGeom prst="rect">
            <a:avLst/>
          </a:prstGeom>
        </p:spPr>
        <p:txBody>
          <a:bodyPr wrap="square">
            <a:spAutoFit/>
          </a:bodyPr>
          <a:lstStyle/>
          <a:p>
            <a:pPr algn="ctr"/>
            <a:r>
              <a:rPr lang="ru-RU" sz="2500" b="1" dirty="0">
                <a:solidFill>
                  <a:srgbClr val="FF0000"/>
                </a:solidFill>
                <a:latin typeface="Times New Roman" pitchFamily="18" charset="0"/>
                <a:cs typeface="Times New Roman" pitchFamily="18" charset="0"/>
              </a:rPr>
              <a:t>Ответственность за недостоверность представляемых победителями конкурса документов несут победители конкурса</a:t>
            </a:r>
          </a:p>
        </p:txBody>
      </p:sp>
      <p:pic>
        <p:nvPicPr>
          <p:cNvPr id="8" name="Рисунок 7" descr="https://cstor.nn2.ru/forum/data/forum/images/2019-04/229250258-esclamativo.jpg"/>
          <p:cNvPicPr/>
          <p:nvPr/>
        </p:nvPicPr>
        <p:blipFill>
          <a:blip r:embed="rId2" cstate="print"/>
          <a:srcRect l="22115" t="7276" r="26945" b="6686"/>
          <a:stretch>
            <a:fillRect/>
          </a:stretch>
        </p:blipFill>
        <p:spPr bwMode="auto">
          <a:xfrm>
            <a:off x="1870934" y="4428565"/>
            <a:ext cx="692971" cy="2268070"/>
          </a:xfrm>
          <a:prstGeom prst="rect">
            <a:avLst/>
          </a:prstGeom>
          <a:noFill/>
          <a:ln w="9525">
            <a:noFill/>
            <a:miter lim="800000"/>
            <a:headEnd/>
            <a:tailEnd/>
          </a:ln>
        </p:spPr>
      </p:pic>
      <p:pic>
        <p:nvPicPr>
          <p:cNvPr id="9" name="Рисунок 8" descr="https://cstor.nn2.ru/forum/data/forum/images/2019-04/229250258-esclamativo.jpg"/>
          <p:cNvPicPr/>
          <p:nvPr/>
        </p:nvPicPr>
        <p:blipFill>
          <a:blip r:embed="rId2" cstate="print"/>
          <a:srcRect l="22115" t="7276" r="26945" b="6686"/>
          <a:stretch>
            <a:fillRect/>
          </a:stretch>
        </p:blipFill>
        <p:spPr bwMode="auto">
          <a:xfrm>
            <a:off x="9885382" y="4455459"/>
            <a:ext cx="692971" cy="2226982"/>
          </a:xfrm>
          <a:prstGeom prst="rect">
            <a:avLst/>
          </a:prstGeom>
          <a:noFill/>
          <a:ln w="9525">
            <a:noFill/>
            <a:miter lim="800000"/>
            <a:headEnd/>
            <a:tailEnd/>
          </a:ln>
        </p:spPr>
      </p:pic>
    </p:spTree>
  </p:cSld>
  <p:clrMapOvr>
    <a:masterClrMapping/>
  </p:clrMapOvr>
  <p:transition>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436" y="0"/>
            <a:ext cx="10739863" cy="369332"/>
          </a:xfrm>
          <a:prstGeom prst="rect">
            <a:avLst/>
          </a:prstGeom>
          <a:noFill/>
        </p:spPr>
        <p:txBody>
          <a:bodyPr wrap="none" rtlCol="0">
            <a:spAutoFit/>
          </a:bodyPr>
          <a:lstStyle/>
          <a:p>
            <a:r>
              <a:rPr lang="ru-RU" b="1" dirty="0">
                <a:latin typeface="Times New Roman" pitchFamily="18" charset="0"/>
                <a:cs typeface="Times New Roman" pitchFamily="18" charset="0"/>
              </a:rPr>
              <a:t>Пример составления пункта о цене, сроках и порядке оплаты по договору купли продажи имущества</a:t>
            </a:r>
          </a:p>
        </p:txBody>
      </p:sp>
      <p:pic>
        <p:nvPicPr>
          <p:cNvPr id="2051" name="Picture 3" descr="D:\Общие документы\ПРЕЗЕНТАЦИИ 2021\дог068.jpg"/>
          <p:cNvPicPr>
            <a:picLocks noChangeAspect="1" noChangeArrowheads="1"/>
          </p:cNvPicPr>
          <p:nvPr/>
        </p:nvPicPr>
        <p:blipFill>
          <a:blip r:embed="rId2" cstate="print"/>
          <a:srcRect l="8939" t="17921" r="11015" b="52108"/>
          <a:stretch>
            <a:fillRect/>
          </a:stretch>
        </p:blipFill>
        <p:spPr bwMode="auto">
          <a:xfrm>
            <a:off x="3469344" y="295835"/>
            <a:ext cx="5047496" cy="2599764"/>
          </a:xfrm>
          <a:prstGeom prst="rect">
            <a:avLst/>
          </a:prstGeom>
          <a:noFill/>
        </p:spPr>
      </p:pic>
      <p:pic>
        <p:nvPicPr>
          <p:cNvPr id="5" name="Picture 3" descr="D:\Общие документы\ПРЕЗЕНТАЦИИ 2021\дог068.jpg"/>
          <p:cNvPicPr>
            <a:picLocks noChangeAspect="1" noChangeArrowheads="1"/>
          </p:cNvPicPr>
          <p:nvPr/>
        </p:nvPicPr>
        <p:blipFill>
          <a:blip r:embed="rId2" cstate="print"/>
          <a:srcRect l="8939" t="57711" r="11015" b="38879"/>
          <a:stretch>
            <a:fillRect/>
          </a:stretch>
        </p:blipFill>
        <p:spPr bwMode="auto">
          <a:xfrm>
            <a:off x="3541060" y="3003176"/>
            <a:ext cx="5047496" cy="295835"/>
          </a:xfrm>
          <a:prstGeom prst="rect">
            <a:avLst/>
          </a:prstGeom>
          <a:noFill/>
        </p:spPr>
      </p:pic>
      <p:sp>
        <p:nvSpPr>
          <p:cNvPr id="7" name="TextBox 6"/>
          <p:cNvSpPr txBox="1"/>
          <p:nvPr/>
        </p:nvSpPr>
        <p:spPr>
          <a:xfrm>
            <a:off x="3612776" y="3272116"/>
            <a:ext cx="5038165" cy="3231654"/>
          </a:xfrm>
          <a:prstGeom prst="rect">
            <a:avLst/>
          </a:prstGeom>
          <a:noFill/>
        </p:spPr>
        <p:txBody>
          <a:bodyPr wrap="square" rtlCol="0">
            <a:spAutoFit/>
          </a:bodyPr>
          <a:lstStyle/>
          <a:p>
            <a:pPr algn="just"/>
            <a:r>
              <a:rPr lang="ru-RU" sz="1200" dirty="0">
                <a:latin typeface="Times New Roman" pitchFamily="18" charset="0"/>
                <a:cs typeface="Times New Roman" pitchFamily="18" charset="0"/>
              </a:rPr>
              <a:t>3.2.1. Цена животных оплачивается в следующие сроки: </a:t>
            </a:r>
          </a:p>
          <a:p>
            <a:pPr algn="just"/>
            <a:r>
              <a:rPr lang="ru-RU" sz="1200" dirty="0">
                <a:solidFill>
                  <a:srgbClr val="FF0000"/>
                </a:solidFill>
                <a:latin typeface="Times New Roman" pitchFamily="18" charset="0"/>
                <a:cs typeface="Times New Roman" pitchFamily="18" charset="0"/>
              </a:rPr>
              <a:t>3.2.1.1. платеж в размере не менее 10% (собственные средства с расчетного счета Индивидуального предпринимателя (Ф.И.О) в размере 19 708 (девятнадцать тысяч семьсот восемь) рублей 00 копеек, осуществляется Покупателем на расчетный счет Продавца в течение 30 (тридцати) дней </a:t>
            </a:r>
            <a:r>
              <a:rPr lang="ru-RU" sz="1200" dirty="0">
                <a:latin typeface="Times New Roman" pitchFamily="18" charset="0"/>
                <a:cs typeface="Times New Roman" pitchFamily="18" charset="0"/>
              </a:rPr>
              <a:t>с момента отбора Животных и постановки их на карантин в месте нахождения Продавца.</a:t>
            </a:r>
          </a:p>
          <a:p>
            <a:pPr algn="just"/>
            <a:r>
              <a:rPr lang="ru-RU" sz="1200" dirty="0">
                <a:solidFill>
                  <a:srgbClr val="FF0000"/>
                </a:solidFill>
                <a:latin typeface="Times New Roman" pitchFamily="18" charset="0"/>
                <a:cs typeface="Times New Roman" pitchFamily="18" charset="0"/>
              </a:rPr>
              <a:t>3.2.1.2.</a:t>
            </a:r>
            <a:r>
              <a:rPr lang="ru-RU" sz="1200" dirty="0">
                <a:latin typeface="Times New Roman" pitchFamily="18" charset="0"/>
                <a:cs typeface="Times New Roman" pitchFamily="18" charset="0"/>
              </a:rPr>
              <a:t> </a:t>
            </a:r>
            <a:r>
              <a:rPr lang="ru-RU" sz="1200" dirty="0">
                <a:solidFill>
                  <a:srgbClr val="FF0000"/>
                </a:solidFill>
                <a:latin typeface="Times New Roman" pitchFamily="18" charset="0"/>
                <a:cs typeface="Times New Roman" pitchFamily="18" charset="0"/>
              </a:rPr>
              <a:t>Оплата в размере не более 90% (субсидия ) на финансовое обеспечение части затрат на создание и (или) развитие хозяйств по соглашению от (дата), №, (далее – субсидия) с лицевого счета(№), открытого в ОТДЕЛЕНИИ КИРОВ БАНКА РОССИИ// Управлении Федерального казначейства  по Кировской области от общей стоимости договора, предусмотренной настоящим договором, что составляет</a:t>
            </a:r>
          </a:p>
          <a:p>
            <a:pPr algn="just"/>
            <a:r>
              <a:rPr lang="ru-RU" sz="1200" dirty="0">
                <a:solidFill>
                  <a:srgbClr val="FF0000"/>
                </a:solidFill>
                <a:latin typeface="Times New Roman" pitchFamily="18" charset="0"/>
                <a:cs typeface="Times New Roman" pitchFamily="18" charset="0"/>
              </a:rPr>
              <a:t>177 372 (сто семьдесят семь тысяч триста семьдесят два) рубля 00 копеек, без НДС, Покупатель перечисляет за животных на расчетный счет Продавца в течение 40 рабочих дней с момента подписания акта приема- передачи животных, товарной накладной и т.д. </a:t>
            </a:r>
          </a:p>
        </p:txBody>
      </p:sp>
    </p:spTree>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861944"/>
            <a:ext cx="12192000" cy="369332"/>
          </a:xfrm>
          <a:prstGeom prst="rect">
            <a:avLst/>
          </a:prstGeom>
          <a:noFill/>
        </p:spPr>
        <p:txBody>
          <a:bodyPr wrap="square" rtlCol="0">
            <a:spAutoFit/>
          </a:bodyPr>
          <a:lstStyle/>
          <a:p>
            <a:endParaRPr lang="ru-RU" dirty="0"/>
          </a:p>
        </p:txBody>
      </p:sp>
      <p:pic>
        <p:nvPicPr>
          <p:cNvPr id="54274" name="Picture 2" descr="https://rbsmi.ru/upload/iblock/f61/f612043aa9d8ab73ec0321cd0847c865.pn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 name="TextBox 10"/>
          <p:cNvSpPr txBox="1"/>
          <p:nvPr/>
        </p:nvSpPr>
        <p:spPr>
          <a:xfrm>
            <a:off x="3124200" y="215900"/>
            <a:ext cx="6361678" cy="553998"/>
          </a:xfrm>
          <a:prstGeom prst="rect">
            <a:avLst/>
          </a:prstGeom>
          <a:noFill/>
        </p:spPr>
        <p:txBody>
          <a:bodyPr wrap="square" rtlCol="0">
            <a:spAutoFit/>
          </a:bodyPr>
          <a:lstStyle/>
          <a:p>
            <a:r>
              <a:rPr lang="ru-RU" sz="3000" b="1" dirty="0">
                <a:latin typeface="Times New Roman" pitchFamily="18" charset="0"/>
                <a:cs typeface="Times New Roman" pitchFamily="18" charset="0"/>
              </a:rPr>
              <a:t>НОРМАТИВНО-ПРАВОВАЯ БАЗА</a:t>
            </a:r>
          </a:p>
        </p:txBody>
      </p:sp>
      <p:sp>
        <p:nvSpPr>
          <p:cNvPr id="17" name="TextBox 16"/>
          <p:cNvSpPr txBox="1"/>
          <p:nvPr/>
        </p:nvSpPr>
        <p:spPr>
          <a:xfrm>
            <a:off x="0" y="1427008"/>
            <a:ext cx="12191999" cy="1246495"/>
          </a:xfrm>
          <a:prstGeom prst="rect">
            <a:avLst/>
          </a:prstGeom>
          <a:noFill/>
        </p:spPr>
        <p:txBody>
          <a:bodyPr wrap="square" rtlCol="0">
            <a:spAutoFit/>
          </a:bodyPr>
          <a:lstStyle/>
          <a:p>
            <a:pPr algn="ctr"/>
            <a:r>
              <a:rPr lang="ru-RU" sz="2500" b="1" dirty="0">
                <a:solidFill>
                  <a:prstClr val="black"/>
                </a:solidFill>
                <a:latin typeface="Times New Roman" pitchFamily="18" charset="0"/>
                <a:cs typeface="Times New Roman" pitchFamily="18" charset="0"/>
              </a:rPr>
              <a:t>Постановление  Правительства Кировской области от </a:t>
            </a:r>
          </a:p>
          <a:p>
            <a:pPr algn="ctr"/>
            <a:r>
              <a:rPr lang="ru-RU" sz="2500" b="1" dirty="0">
                <a:solidFill>
                  <a:prstClr val="black"/>
                </a:solidFill>
                <a:latin typeface="Times New Roman" pitchFamily="18" charset="0"/>
                <a:cs typeface="Times New Roman" pitchFamily="18" charset="0"/>
              </a:rPr>
              <a:t>30.04.2021 № 224-П «О предоставлении грантов «</a:t>
            </a:r>
            <a:r>
              <a:rPr lang="ru-RU" sz="2500" b="1" dirty="0" err="1">
                <a:solidFill>
                  <a:prstClr val="black"/>
                </a:solidFill>
                <a:latin typeface="Times New Roman" pitchFamily="18" charset="0"/>
                <a:cs typeface="Times New Roman" pitchFamily="18" charset="0"/>
              </a:rPr>
              <a:t>Агростартап</a:t>
            </a:r>
            <a:r>
              <a:rPr lang="ru-RU" sz="2500" b="1" dirty="0">
                <a:solidFill>
                  <a:prstClr val="black"/>
                </a:solidFill>
                <a:latin typeface="Times New Roman" pitchFamily="18" charset="0"/>
                <a:cs typeface="Times New Roman" pitchFamily="18" charset="0"/>
              </a:rPr>
              <a:t>» из областного бюджета на создание и (или) развитие хозяйств»</a:t>
            </a:r>
            <a:endParaRPr lang="ru-RU" sz="2500" dirty="0"/>
          </a:p>
        </p:txBody>
      </p:sp>
      <p:sp>
        <p:nvSpPr>
          <p:cNvPr id="18" name="TextBox 17"/>
          <p:cNvSpPr txBox="1"/>
          <p:nvPr/>
        </p:nvSpPr>
        <p:spPr>
          <a:xfrm>
            <a:off x="0" y="2886701"/>
            <a:ext cx="12192000" cy="1631216"/>
          </a:xfrm>
          <a:prstGeom prst="rect">
            <a:avLst/>
          </a:prstGeom>
          <a:noFill/>
        </p:spPr>
        <p:txBody>
          <a:bodyPr wrap="square" rtlCol="0">
            <a:spAutoFit/>
          </a:bodyPr>
          <a:lstStyle/>
          <a:p>
            <a:pPr marL="0" lvl="1" algn="ctr"/>
            <a:r>
              <a:rPr lang="ru-RU" sz="2500" b="1" dirty="0">
                <a:latin typeface="Times New Roman" pitchFamily="18" charset="0"/>
                <a:cs typeface="Times New Roman" pitchFamily="18" charset="0"/>
              </a:rPr>
              <a:t>Распоряжение министерства сельского хозяйства и продовольствия Кировской области от 18.05.2021 № 49 «О представлении и рассмотрении документов для предоставления грантов «</a:t>
            </a:r>
            <a:r>
              <a:rPr lang="ru-RU" sz="2500" b="1" dirty="0" err="1">
                <a:latin typeface="Times New Roman" pitchFamily="18" charset="0"/>
                <a:cs typeface="Times New Roman" pitchFamily="18" charset="0"/>
              </a:rPr>
              <a:t>Агростартап</a:t>
            </a:r>
            <a:r>
              <a:rPr lang="ru-RU" sz="2500" b="1" dirty="0">
                <a:latin typeface="Times New Roman" pitchFamily="18" charset="0"/>
                <a:cs typeface="Times New Roman" pitchFamily="18" charset="0"/>
              </a:rPr>
              <a:t>» из областного бюджета на создание и (или) развитие хозяйств»</a:t>
            </a:r>
            <a:endParaRPr lang="ru-RU" sz="2500" dirty="0"/>
          </a:p>
        </p:txBody>
      </p:sp>
      <p:sp>
        <p:nvSpPr>
          <p:cNvPr id="2" name="TextBox 1">
            <a:extLst>
              <a:ext uri="{FF2B5EF4-FFF2-40B4-BE49-F238E27FC236}">
                <a16:creationId xmlns:a16="http://schemas.microsoft.com/office/drawing/2014/main" id="{B1B03BE4-0673-C119-3174-8C3338818B8C}"/>
              </a:ext>
            </a:extLst>
          </p:cNvPr>
          <p:cNvSpPr txBox="1"/>
          <p:nvPr/>
        </p:nvSpPr>
        <p:spPr>
          <a:xfrm>
            <a:off x="439615" y="4953938"/>
            <a:ext cx="9827562" cy="477054"/>
          </a:xfrm>
          <a:prstGeom prst="rect">
            <a:avLst/>
          </a:prstGeom>
          <a:noFill/>
        </p:spPr>
        <p:txBody>
          <a:bodyPr wrap="none" rtlCol="0">
            <a:spAutoFit/>
          </a:bodyPr>
          <a:lstStyle/>
          <a:p>
            <a:r>
              <a:rPr lang="ru-RU" sz="2500" b="1" dirty="0">
                <a:latin typeface="Times New Roman" panose="02020603050405020304" pitchFamily="18" charset="0"/>
                <a:cs typeface="Times New Roman" panose="02020603050405020304" pitchFamily="18" charset="0"/>
              </a:rPr>
              <a:t>Приказ минсельхоза России от 14.09.2023 № 730 (приложение № 1)</a:t>
            </a:r>
          </a:p>
        </p:txBody>
      </p:sp>
    </p:spTree>
  </p:cSld>
  <p:clrMapOvr>
    <a:masterClrMapping/>
  </p:clrMapOvr>
  <p:transition>
    <p:wipe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Общие документы\ПРЕЗЕНТАЦИИ 2021\специф069.jpg"/>
          <p:cNvPicPr>
            <a:picLocks noChangeAspect="1" noChangeArrowheads="1"/>
          </p:cNvPicPr>
          <p:nvPr/>
        </p:nvPicPr>
        <p:blipFill>
          <a:blip r:embed="rId2" cstate="print"/>
          <a:srcRect l="6055" r="13437" b="48540"/>
          <a:stretch>
            <a:fillRect/>
          </a:stretch>
        </p:blipFill>
        <p:spPr bwMode="auto">
          <a:xfrm>
            <a:off x="1380563" y="268942"/>
            <a:ext cx="4211995" cy="6320116"/>
          </a:xfrm>
          <a:prstGeom prst="rect">
            <a:avLst/>
          </a:prstGeom>
          <a:noFill/>
        </p:spPr>
      </p:pic>
      <p:pic>
        <p:nvPicPr>
          <p:cNvPr id="3075" name="Picture 3" descr="D:\Общие документы\ПРЕЗЕНТАЦИИ 2021\акт070.jpg"/>
          <p:cNvPicPr>
            <a:picLocks noChangeAspect="1" noChangeArrowheads="1"/>
          </p:cNvPicPr>
          <p:nvPr/>
        </p:nvPicPr>
        <p:blipFill>
          <a:blip r:embed="rId3" cstate="print"/>
          <a:srcRect l="12284" r="5594"/>
          <a:stretch>
            <a:fillRect/>
          </a:stretch>
        </p:blipFill>
        <p:spPr bwMode="auto">
          <a:xfrm>
            <a:off x="6445624" y="127840"/>
            <a:ext cx="4867835" cy="6730160"/>
          </a:xfrm>
          <a:prstGeom prst="rect">
            <a:avLst/>
          </a:prstGeom>
          <a:noFill/>
        </p:spPr>
      </p:pic>
    </p:spTree>
  </p:cSld>
  <p:clrMapOvr>
    <a:masterClrMapping/>
  </p:clrMapOvr>
  <p:transition>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76" y="188259"/>
            <a:ext cx="11923059" cy="769441"/>
          </a:xfrm>
          <a:prstGeom prst="rect">
            <a:avLst/>
          </a:prstGeom>
          <a:noFill/>
        </p:spPr>
        <p:txBody>
          <a:bodyPr wrap="square" rtlCol="0">
            <a:spAutoFit/>
          </a:bodyPr>
          <a:lstStyle/>
          <a:p>
            <a:pPr algn="ctr"/>
            <a:r>
              <a:rPr lang="ru-RU" sz="2200" b="1" dirty="0">
                <a:solidFill>
                  <a:srgbClr val="0070C0"/>
                </a:solidFill>
                <a:latin typeface="Times New Roman" pitchFamily="18" charset="0"/>
                <a:cs typeface="Times New Roman" pitchFamily="18" charset="0"/>
              </a:rPr>
              <a:t>Действия органа местного самоуправления по отношению к представленным победителем конкурса </a:t>
            </a:r>
            <a:r>
              <a:rPr lang="ru-RU" sz="2200" b="1" dirty="0" err="1">
                <a:solidFill>
                  <a:srgbClr val="0070C0"/>
                </a:solidFill>
                <a:latin typeface="Times New Roman" pitchFamily="18" charset="0"/>
                <a:cs typeface="Times New Roman" pitchFamily="18" charset="0"/>
              </a:rPr>
              <a:t>Агростартап</a:t>
            </a:r>
            <a:r>
              <a:rPr lang="ru-RU" sz="2200" b="1" dirty="0">
                <a:solidFill>
                  <a:srgbClr val="0070C0"/>
                </a:solidFill>
                <a:latin typeface="Times New Roman" pitchFamily="18" charset="0"/>
                <a:cs typeface="Times New Roman" pitchFamily="18" charset="0"/>
              </a:rPr>
              <a:t> документов по расходованию средств гранта</a:t>
            </a:r>
          </a:p>
        </p:txBody>
      </p:sp>
      <p:sp>
        <p:nvSpPr>
          <p:cNvPr id="3" name="Прямоугольник 2"/>
          <p:cNvSpPr/>
          <p:nvPr/>
        </p:nvSpPr>
        <p:spPr>
          <a:xfrm>
            <a:off x="376516" y="1219217"/>
            <a:ext cx="11465859" cy="646331"/>
          </a:xfrm>
          <a:prstGeom prst="rect">
            <a:avLst/>
          </a:prstGeom>
        </p:spPr>
        <p:txBody>
          <a:bodyPr wrap="square">
            <a:spAutoFit/>
          </a:bodyPr>
          <a:lstStyle/>
          <a:p>
            <a:pPr algn="ctr"/>
            <a:r>
              <a:rPr lang="ru-RU" dirty="0">
                <a:latin typeface="Times New Roman" pitchFamily="18" charset="0"/>
                <a:cs typeface="Times New Roman" pitchFamily="18" charset="0"/>
              </a:rPr>
              <a:t>Сверяет </a:t>
            </a:r>
            <a:r>
              <a:rPr lang="ru-RU" b="1" u="sng" dirty="0">
                <a:latin typeface="Times New Roman" pitchFamily="18" charset="0"/>
                <a:cs typeface="Times New Roman" pitchFamily="18" charset="0"/>
              </a:rPr>
              <a:t>состав, названия и реквизиты поданных документов </a:t>
            </a:r>
            <a:r>
              <a:rPr lang="ru-RU" dirty="0">
                <a:latin typeface="Times New Roman" pitchFamily="18" charset="0"/>
                <a:cs typeface="Times New Roman" pitchFamily="18" charset="0"/>
              </a:rPr>
              <a:t>с описью и регистрирует их в день поступления в следующем порядке:</a:t>
            </a:r>
          </a:p>
        </p:txBody>
      </p:sp>
      <p:sp>
        <p:nvSpPr>
          <p:cNvPr id="4" name="Прямоугольник 3"/>
          <p:cNvSpPr/>
          <p:nvPr/>
        </p:nvSpPr>
        <p:spPr>
          <a:xfrm>
            <a:off x="0" y="1873641"/>
            <a:ext cx="12192000" cy="646331"/>
          </a:xfrm>
          <a:prstGeom prst="rect">
            <a:avLst/>
          </a:prstGeom>
        </p:spPr>
        <p:txBody>
          <a:bodyPr wrap="square">
            <a:spAutoFit/>
          </a:bodyPr>
          <a:lstStyle/>
          <a:p>
            <a:pPr algn="just"/>
            <a:r>
              <a:rPr lang="ru-RU" sz="1600" dirty="0">
                <a:latin typeface="Times New Roman" pitchFamily="18" charset="0"/>
                <a:cs typeface="Times New Roman" pitchFamily="18" charset="0"/>
              </a:rPr>
              <a:t>1. </a:t>
            </a:r>
            <a:r>
              <a:rPr lang="ru-RU" dirty="0">
                <a:latin typeface="Times New Roman" pitchFamily="18" charset="0"/>
                <a:cs typeface="Times New Roman" pitchFamily="18" charset="0"/>
              </a:rPr>
              <a:t>В случае несовпадения состава, названия и (или) реквизитов поданных документов с описью документов делает в описи соответствующие отметки</a:t>
            </a:r>
          </a:p>
        </p:txBody>
      </p:sp>
      <p:sp>
        <p:nvSpPr>
          <p:cNvPr id="5" name="Прямоугольник 4"/>
          <p:cNvSpPr/>
          <p:nvPr/>
        </p:nvSpPr>
        <p:spPr>
          <a:xfrm>
            <a:off x="0" y="2639670"/>
            <a:ext cx="11663081" cy="369332"/>
          </a:xfrm>
          <a:prstGeom prst="rect">
            <a:avLst/>
          </a:prstGeom>
        </p:spPr>
        <p:txBody>
          <a:bodyPr wrap="square">
            <a:spAutoFit/>
          </a:bodyPr>
          <a:lstStyle/>
          <a:p>
            <a:pPr algn="just"/>
            <a:r>
              <a:rPr lang="ru-RU" dirty="0">
                <a:latin typeface="Times New Roman" pitchFamily="18" charset="0"/>
                <a:cs typeface="Times New Roman" pitchFamily="18" charset="0"/>
              </a:rPr>
              <a:t>2. Проставляет в обоих экземплярах описи полученных документов </a:t>
            </a:r>
            <a:r>
              <a:rPr lang="ru-RU" b="1" u="sng" dirty="0">
                <a:latin typeface="Times New Roman" pitchFamily="18" charset="0"/>
                <a:cs typeface="Times New Roman" pitchFamily="18" charset="0"/>
              </a:rPr>
              <a:t>дату их получения</a:t>
            </a:r>
          </a:p>
        </p:txBody>
      </p:sp>
      <p:sp>
        <p:nvSpPr>
          <p:cNvPr id="6" name="Прямоугольник 5"/>
          <p:cNvSpPr/>
          <p:nvPr/>
        </p:nvSpPr>
        <p:spPr>
          <a:xfrm>
            <a:off x="0" y="3206260"/>
            <a:ext cx="12039601" cy="923330"/>
          </a:xfrm>
          <a:prstGeom prst="rect">
            <a:avLst/>
          </a:prstGeom>
        </p:spPr>
        <p:txBody>
          <a:bodyPr wrap="square">
            <a:spAutoFit/>
          </a:bodyPr>
          <a:lstStyle/>
          <a:p>
            <a:r>
              <a:rPr lang="ru-RU" b="1" u="sng" dirty="0">
                <a:latin typeface="Times New Roman" pitchFamily="18" charset="0"/>
                <a:cs typeface="Times New Roman" pitchFamily="18" charset="0"/>
              </a:rPr>
              <a:t>3. Вносит </a:t>
            </a:r>
            <a:r>
              <a:rPr lang="ru-RU" dirty="0">
                <a:latin typeface="Times New Roman" pitchFamily="18" charset="0"/>
                <a:cs typeface="Times New Roman" pitchFamily="18" charset="0"/>
              </a:rPr>
              <a:t>реквизиты описи документов </a:t>
            </a:r>
            <a:r>
              <a:rPr lang="ru-RU" b="1" dirty="0">
                <a:latin typeface="Times New Roman" pitchFamily="18" charset="0"/>
                <a:cs typeface="Times New Roman" pitchFamily="18" charset="0"/>
              </a:rPr>
              <a:t>в журнал регистрации документов</a:t>
            </a:r>
            <a:r>
              <a:rPr lang="ru-RU" dirty="0">
                <a:latin typeface="Times New Roman" pitchFamily="18" charset="0"/>
                <a:cs typeface="Times New Roman" pitchFamily="18" charset="0"/>
              </a:rPr>
              <a:t>, составленный по форме, установленной правовым актом министерства. Листы указанного журнала должны быть пронумерованы, прошнурованы, на обороте последнего листа заверены подписью должностного лица, уполномоченного на прием документов.</a:t>
            </a:r>
          </a:p>
        </p:txBody>
      </p:sp>
      <p:sp>
        <p:nvSpPr>
          <p:cNvPr id="9" name="Прямоугольник 8"/>
          <p:cNvSpPr/>
          <p:nvPr/>
        </p:nvSpPr>
        <p:spPr>
          <a:xfrm>
            <a:off x="206187" y="4479248"/>
            <a:ext cx="11654117" cy="646331"/>
          </a:xfrm>
          <a:prstGeom prst="rect">
            <a:avLst/>
          </a:prstGeom>
        </p:spPr>
        <p:txBody>
          <a:bodyPr wrap="square">
            <a:spAutoFit/>
          </a:bodyPr>
          <a:lstStyle/>
          <a:p>
            <a:pPr algn="ctr"/>
            <a:endParaRPr lang="ru-RU" dirty="0">
              <a:latin typeface="Times New Roman" pitchFamily="18" charset="0"/>
              <a:cs typeface="Times New Roman" pitchFamily="18" charset="0"/>
            </a:endParaRPr>
          </a:p>
          <a:p>
            <a:endParaRPr lang="ru-RU" dirty="0"/>
          </a:p>
        </p:txBody>
      </p:sp>
    </p:spTree>
  </p:cSld>
  <p:clrMapOvr>
    <a:masterClrMapping/>
  </p:clrMapOvr>
  <p:transition>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l="36471" t="30763" r="34559" b="19913"/>
          <a:stretch>
            <a:fillRect/>
          </a:stretch>
        </p:blipFill>
        <p:spPr bwMode="auto">
          <a:xfrm>
            <a:off x="484094" y="286870"/>
            <a:ext cx="5298141" cy="6373905"/>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l="35833" t="42636" r="34657" b="21808"/>
          <a:stretch>
            <a:fillRect/>
          </a:stretch>
        </p:blipFill>
        <p:spPr bwMode="auto">
          <a:xfrm>
            <a:off x="6678706" y="206188"/>
            <a:ext cx="5325035" cy="6409765"/>
          </a:xfrm>
          <a:prstGeom prst="rect">
            <a:avLst/>
          </a:prstGeom>
          <a:noFill/>
          <a:ln w="9525">
            <a:noFill/>
            <a:miter lim="800000"/>
            <a:headEnd/>
            <a:tailEnd/>
          </a:ln>
        </p:spPr>
      </p:pic>
    </p:spTree>
  </p:cSld>
  <p:clrMapOvr>
    <a:masterClrMapping/>
  </p:clrMapOvr>
  <p:transition>
    <p:wipe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6824" y="2689412"/>
            <a:ext cx="10999691" cy="1908215"/>
          </a:xfrm>
          <a:prstGeom prst="rect">
            <a:avLst/>
          </a:prstGeom>
        </p:spPr>
        <p:txBody>
          <a:bodyPr wrap="square">
            <a:spAutoFit/>
          </a:bodyPr>
          <a:lstStyle/>
          <a:p>
            <a:pPr algn="just"/>
            <a:r>
              <a:rPr lang="ru-RU" b="1" dirty="0">
                <a:latin typeface="Times New Roman" pitchFamily="18" charset="0"/>
                <a:cs typeface="Times New Roman" pitchFamily="18" charset="0"/>
              </a:rPr>
              <a:t>фактические объемы выполненных работ </a:t>
            </a:r>
            <a:r>
              <a:rPr lang="ru-RU" sz="1400" i="1" dirty="0">
                <a:latin typeface="Times New Roman" pitchFamily="18" charset="0"/>
                <a:cs typeface="Times New Roman" pitchFamily="18" charset="0"/>
              </a:rPr>
              <a:t>при приобретении, строительстве, ремонте, модернизации и переустройстве производственных и складских зданий, помещений и сооружений, необходимых для производства, хранения и переработки сельскохозяйственной продукции</a:t>
            </a:r>
            <a:r>
              <a:rPr lang="ru-RU" dirty="0">
                <a:latin typeface="Times New Roman" pitchFamily="18" charset="0"/>
                <a:cs typeface="Times New Roman" pitchFamily="18" charset="0"/>
              </a:rPr>
              <a:t>, </a:t>
            </a:r>
            <a:r>
              <a:rPr lang="ru-RU" sz="1400" i="1" dirty="0">
                <a:latin typeface="Times New Roman" pitchFamily="18" charset="0"/>
                <a:cs typeface="Times New Roman" pitchFamily="18" charset="0"/>
              </a:rPr>
              <a:t>при подключении производственных и складских зданий, помещений, пристроек и сооружений, необходимых для производства, хранения и переработки сельскохозяйственной продукции, к электрическим, </a:t>
            </a:r>
            <a:r>
              <a:rPr lang="ru-RU" sz="1400" i="1" dirty="0" err="1">
                <a:latin typeface="Times New Roman" pitchFamily="18" charset="0"/>
                <a:cs typeface="Times New Roman" pitchFamily="18" charset="0"/>
              </a:rPr>
              <a:t>водо</a:t>
            </a:r>
            <a:r>
              <a:rPr lang="ru-RU" sz="1400" i="1" dirty="0">
                <a:latin typeface="Times New Roman" pitchFamily="18" charset="0"/>
                <a:cs typeface="Times New Roman" pitchFamily="18" charset="0"/>
              </a:rPr>
              <a:t>-, </a:t>
            </a:r>
            <a:r>
              <a:rPr lang="ru-RU" sz="1400" i="1" dirty="0" err="1">
                <a:latin typeface="Times New Roman" pitchFamily="18" charset="0"/>
                <a:cs typeface="Times New Roman" pitchFamily="18" charset="0"/>
              </a:rPr>
              <a:t>газо</a:t>
            </a:r>
            <a:r>
              <a:rPr lang="ru-RU" sz="1400" i="1" dirty="0">
                <a:latin typeface="Times New Roman" pitchFamily="18" charset="0"/>
                <a:cs typeface="Times New Roman" pitchFamily="18" charset="0"/>
              </a:rPr>
              <a:t>- и теплопроводным сетям</a:t>
            </a:r>
            <a:r>
              <a:rPr lang="ru-RU" dirty="0">
                <a:latin typeface="Times New Roman" pitchFamily="18" charset="0"/>
                <a:cs typeface="Times New Roman" pitchFamily="18" charset="0"/>
              </a:rPr>
              <a:t>, н</a:t>
            </a:r>
            <a:r>
              <a:rPr lang="ru-RU" b="1" dirty="0">
                <a:latin typeface="Times New Roman" pitchFamily="18" charset="0"/>
                <a:cs typeface="Times New Roman" pitchFamily="18" charset="0"/>
              </a:rPr>
              <a:t>аименования, марки, модели сельскохозяйственной техники</a:t>
            </a:r>
            <a:r>
              <a:rPr lang="ru-RU" dirty="0">
                <a:latin typeface="Times New Roman" pitchFamily="18" charset="0"/>
                <a:cs typeface="Times New Roman" pitchFamily="18" charset="0"/>
              </a:rPr>
              <a:t> хозяйств, </a:t>
            </a:r>
            <a:r>
              <a:rPr lang="ru-RU" b="1" dirty="0">
                <a:latin typeface="Times New Roman" pitchFamily="18" charset="0"/>
                <a:cs typeface="Times New Roman" pitchFamily="18" charset="0"/>
              </a:rPr>
              <a:t>количество многолетних насаждений</a:t>
            </a:r>
            <a:r>
              <a:rPr lang="ru-RU" dirty="0">
                <a:latin typeface="Times New Roman" pitchFamily="18" charset="0"/>
                <a:cs typeface="Times New Roman" pitchFamily="18" charset="0"/>
              </a:rPr>
              <a:t>, а также </a:t>
            </a:r>
            <a:r>
              <a:rPr lang="ru-RU" b="1" dirty="0">
                <a:latin typeface="Times New Roman" pitchFamily="18" charset="0"/>
                <a:cs typeface="Times New Roman" pitchFamily="18" charset="0"/>
              </a:rPr>
              <a:t>количество, виды и породы, половозрастной состав сельскохозяйственных животных и рыбопосадочного материала</a:t>
            </a:r>
            <a:r>
              <a:rPr lang="ru-RU" dirty="0">
                <a:latin typeface="Times New Roman" pitchFamily="18" charset="0"/>
                <a:cs typeface="Times New Roman" pitchFamily="18" charset="0"/>
              </a:rPr>
              <a:t>.</a:t>
            </a:r>
          </a:p>
        </p:txBody>
      </p:sp>
      <p:sp>
        <p:nvSpPr>
          <p:cNvPr id="3" name="Прямоугольник 2"/>
          <p:cNvSpPr/>
          <p:nvPr/>
        </p:nvSpPr>
        <p:spPr>
          <a:xfrm>
            <a:off x="170329" y="4818094"/>
            <a:ext cx="10802471" cy="369332"/>
          </a:xfrm>
          <a:prstGeom prst="rect">
            <a:avLst/>
          </a:prstGeom>
        </p:spPr>
        <p:txBody>
          <a:bodyPr wrap="square">
            <a:spAutoFit/>
          </a:bodyPr>
          <a:lstStyle/>
          <a:p>
            <a:r>
              <a:rPr lang="ru-RU" dirty="0">
                <a:latin typeface="Times New Roman" pitchFamily="18" charset="0"/>
                <a:cs typeface="Times New Roman" pitchFamily="18" charset="0"/>
              </a:rPr>
              <a:t>4. соблюдение </a:t>
            </a:r>
            <a:r>
              <a:rPr lang="ru-RU" b="1" dirty="0">
                <a:latin typeface="Times New Roman" pitchFamily="18" charset="0"/>
                <a:cs typeface="Times New Roman" pitchFamily="18" charset="0"/>
              </a:rPr>
              <a:t>установленных форм </a:t>
            </a:r>
            <a:r>
              <a:rPr lang="ru-RU" dirty="0">
                <a:latin typeface="Times New Roman" pitchFamily="18" charset="0"/>
                <a:cs typeface="Times New Roman" pitchFamily="18" charset="0"/>
              </a:rPr>
              <a:t>документов и </a:t>
            </a:r>
            <a:r>
              <a:rPr lang="ru-RU" b="1" dirty="0">
                <a:latin typeface="Times New Roman" pitchFamily="18" charset="0"/>
                <a:cs typeface="Times New Roman" pitchFamily="18" charset="0"/>
              </a:rPr>
              <a:t>сроков их представления</a:t>
            </a:r>
          </a:p>
        </p:txBody>
      </p:sp>
      <p:sp>
        <p:nvSpPr>
          <p:cNvPr id="4" name="Прямоугольник 3"/>
          <p:cNvSpPr/>
          <p:nvPr/>
        </p:nvSpPr>
        <p:spPr>
          <a:xfrm>
            <a:off x="233082" y="5593994"/>
            <a:ext cx="11743764" cy="369332"/>
          </a:xfrm>
          <a:prstGeom prst="rect">
            <a:avLst/>
          </a:prstGeom>
        </p:spPr>
        <p:txBody>
          <a:bodyPr wrap="square">
            <a:spAutoFit/>
          </a:bodyPr>
          <a:lstStyle/>
          <a:p>
            <a:pPr algn="ctr"/>
            <a:r>
              <a:rPr lang="ru-RU" dirty="0">
                <a:latin typeface="Times New Roman" pitchFamily="18" charset="0"/>
                <a:cs typeface="Times New Roman" pitchFamily="18" charset="0"/>
              </a:rPr>
              <a:t>Делает соответствующую отметку в обоих экземплярах описи полученных документов</a:t>
            </a:r>
          </a:p>
        </p:txBody>
      </p:sp>
      <p:sp>
        <p:nvSpPr>
          <p:cNvPr id="5" name="Прямоугольник 4"/>
          <p:cNvSpPr/>
          <p:nvPr/>
        </p:nvSpPr>
        <p:spPr>
          <a:xfrm>
            <a:off x="0" y="5970528"/>
            <a:ext cx="12192000" cy="646331"/>
          </a:xfrm>
          <a:prstGeom prst="rect">
            <a:avLst/>
          </a:prstGeom>
        </p:spPr>
        <p:txBody>
          <a:bodyPr wrap="square">
            <a:spAutoFit/>
          </a:bodyPr>
          <a:lstStyle/>
          <a:p>
            <a:pPr algn="ctr"/>
            <a:r>
              <a:rPr lang="ru-RU" dirty="0">
                <a:latin typeface="Times New Roman" pitchFamily="18" charset="0"/>
                <a:cs typeface="Times New Roman" pitchFamily="18" charset="0"/>
              </a:rPr>
              <a:t>Возвращает один экземпляр описи полученных документов подавшему их победителю конкурса в течение </a:t>
            </a:r>
            <a:r>
              <a:rPr lang="ru-RU" b="1" dirty="0">
                <a:latin typeface="Times New Roman" pitchFamily="18" charset="0"/>
                <a:cs typeface="Times New Roman" pitchFamily="18" charset="0"/>
              </a:rPr>
              <a:t>5 рабочих дней со дня представления</a:t>
            </a:r>
            <a:r>
              <a:rPr lang="ru-RU" dirty="0">
                <a:latin typeface="Times New Roman" pitchFamily="18" charset="0"/>
                <a:cs typeface="Times New Roman" pitchFamily="18" charset="0"/>
              </a:rPr>
              <a:t> документов с нарочным (под подпись) или заказным письмом с уведомлением о вручении</a:t>
            </a:r>
          </a:p>
        </p:txBody>
      </p:sp>
      <p:sp>
        <p:nvSpPr>
          <p:cNvPr id="6" name="Прямоугольник 5"/>
          <p:cNvSpPr/>
          <p:nvPr/>
        </p:nvSpPr>
        <p:spPr>
          <a:xfrm>
            <a:off x="134470" y="1037709"/>
            <a:ext cx="11896165" cy="923330"/>
          </a:xfrm>
          <a:prstGeom prst="rect">
            <a:avLst/>
          </a:prstGeom>
        </p:spPr>
        <p:txBody>
          <a:bodyPr wrap="square">
            <a:spAutoFit/>
          </a:bodyPr>
          <a:lstStyle/>
          <a:p>
            <a:pPr algn="just"/>
            <a:r>
              <a:rPr lang="ru-RU" dirty="0">
                <a:latin typeface="Times New Roman" pitchFamily="18" charset="0"/>
                <a:cs typeface="Times New Roman" pitchFamily="18" charset="0"/>
              </a:rPr>
              <a:t>2</a:t>
            </a:r>
            <a:r>
              <a:rPr lang="ru-RU" b="1" dirty="0">
                <a:latin typeface="Times New Roman" pitchFamily="18" charset="0"/>
                <a:cs typeface="Times New Roman" pitchFamily="18" charset="0"/>
              </a:rPr>
              <a:t>. </a:t>
            </a:r>
            <a:r>
              <a:rPr lang="ru-RU" b="1" u="sng" dirty="0">
                <a:latin typeface="Times New Roman" pitchFamily="18" charset="0"/>
                <a:cs typeface="Times New Roman" pitchFamily="18" charset="0"/>
              </a:rPr>
              <a:t>достоверность сведений</a:t>
            </a:r>
            <a:r>
              <a:rPr lang="ru-RU" dirty="0">
                <a:latin typeface="Times New Roman" pitchFamily="18" charset="0"/>
                <a:cs typeface="Times New Roman" pitchFamily="18" charset="0"/>
              </a:rPr>
              <a:t>, содержащихся в документах (в т.ч.отсутствие противоречий в сведениях, содержащихся в поданных документах, друг другу либо сведениям, отраженным в других документах и ресурсах, которые находятся в распоряжении органа местного самоуправления), включая:</a:t>
            </a:r>
          </a:p>
        </p:txBody>
      </p:sp>
      <p:sp>
        <p:nvSpPr>
          <p:cNvPr id="7" name="Прямоугольник 6"/>
          <p:cNvSpPr/>
          <p:nvPr/>
        </p:nvSpPr>
        <p:spPr>
          <a:xfrm>
            <a:off x="1550894" y="0"/>
            <a:ext cx="9520518" cy="430887"/>
          </a:xfrm>
          <a:prstGeom prst="rect">
            <a:avLst/>
          </a:prstGeom>
        </p:spPr>
        <p:txBody>
          <a:bodyPr wrap="square">
            <a:spAutoFit/>
          </a:bodyPr>
          <a:lstStyle/>
          <a:p>
            <a:pPr algn="ctr"/>
            <a:r>
              <a:rPr lang="ru-RU" sz="2200" b="1" dirty="0">
                <a:solidFill>
                  <a:srgbClr val="0070C0"/>
                </a:solidFill>
                <a:latin typeface="Times New Roman" pitchFamily="18" charset="0"/>
                <a:cs typeface="Times New Roman" pitchFamily="18" charset="0"/>
              </a:rPr>
              <a:t>Не позднее 3 рабочих дней со дня регистрации документов ПРОВЕРЯЕТ:</a:t>
            </a:r>
          </a:p>
        </p:txBody>
      </p:sp>
      <p:sp>
        <p:nvSpPr>
          <p:cNvPr id="8" name="Прямоугольник 7"/>
          <p:cNvSpPr/>
          <p:nvPr/>
        </p:nvSpPr>
        <p:spPr>
          <a:xfrm>
            <a:off x="143435" y="595717"/>
            <a:ext cx="8561295" cy="369332"/>
          </a:xfrm>
          <a:prstGeom prst="rect">
            <a:avLst/>
          </a:prstGeom>
        </p:spPr>
        <p:txBody>
          <a:bodyPr wrap="square">
            <a:spAutoFit/>
          </a:bodyPr>
          <a:lstStyle/>
          <a:p>
            <a:r>
              <a:rPr lang="ru-RU" dirty="0">
                <a:latin typeface="Times New Roman" pitchFamily="18" charset="0"/>
                <a:cs typeface="Times New Roman" pitchFamily="18" charset="0"/>
              </a:rPr>
              <a:t>1. </a:t>
            </a:r>
            <a:r>
              <a:rPr lang="ru-RU" b="1" dirty="0">
                <a:latin typeface="Times New Roman" pitchFamily="18" charset="0"/>
                <a:cs typeface="Times New Roman" pitchFamily="18" charset="0"/>
              </a:rPr>
              <a:t>полноту</a:t>
            </a:r>
            <a:r>
              <a:rPr lang="ru-RU" dirty="0">
                <a:latin typeface="Times New Roman" pitchFamily="18" charset="0"/>
                <a:cs typeface="Times New Roman" pitchFamily="18" charset="0"/>
              </a:rPr>
              <a:t> представленных победителем конкурса документов</a:t>
            </a:r>
          </a:p>
        </p:txBody>
      </p:sp>
      <p:sp>
        <p:nvSpPr>
          <p:cNvPr id="9" name="Прямоугольник 8"/>
          <p:cNvSpPr/>
          <p:nvPr/>
        </p:nvSpPr>
        <p:spPr>
          <a:xfrm>
            <a:off x="1048870" y="5212542"/>
            <a:ext cx="10309412" cy="369332"/>
          </a:xfrm>
          <a:prstGeom prst="rect">
            <a:avLst/>
          </a:prstGeom>
        </p:spPr>
        <p:txBody>
          <a:bodyPr wrap="square">
            <a:spAutoFit/>
          </a:bodyPr>
          <a:lstStyle/>
          <a:p>
            <a:pPr algn="ctr"/>
            <a:r>
              <a:rPr lang="ru-RU" dirty="0">
                <a:solidFill>
                  <a:srgbClr val="FF0000"/>
                </a:solidFill>
                <a:latin typeface="Times New Roman" pitchFamily="18" charset="0"/>
                <a:cs typeface="Times New Roman" pitchFamily="18" charset="0"/>
              </a:rPr>
              <a:t>При отсутствии оснований для отказа в приеме представленных документов:</a:t>
            </a:r>
          </a:p>
        </p:txBody>
      </p:sp>
      <p:sp>
        <p:nvSpPr>
          <p:cNvPr id="10" name="Прямоугольник 9"/>
          <p:cNvSpPr/>
          <p:nvPr/>
        </p:nvSpPr>
        <p:spPr>
          <a:xfrm>
            <a:off x="1927412" y="2017076"/>
            <a:ext cx="7602071" cy="646331"/>
          </a:xfrm>
          <a:prstGeom prst="rect">
            <a:avLst/>
          </a:prstGeom>
        </p:spPr>
        <p:txBody>
          <a:bodyPr wrap="square">
            <a:spAutoFit/>
          </a:bodyPr>
          <a:lstStyle/>
          <a:p>
            <a:r>
              <a:rPr lang="ru-RU" b="1" u="sng" dirty="0">
                <a:latin typeface="Times New Roman" pitchFamily="18" charset="0"/>
                <a:cs typeface="Times New Roman" pitchFamily="18" charset="0"/>
              </a:rPr>
              <a:t>произведенные </a:t>
            </a:r>
            <a:r>
              <a:rPr lang="ru-RU" dirty="0">
                <a:latin typeface="Times New Roman" pitchFamily="18" charset="0"/>
                <a:cs typeface="Times New Roman" pitchFamily="18" charset="0"/>
              </a:rPr>
              <a:t>победителем конкурса </a:t>
            </a:r>
            <a:r>
              <a:rPr lang="ru-RU" b="1" u="sng" dirty="0">
                <a:latin typeface="Times New Roman" pitchFamily="18" charset="0"/>
                <a:cs typeface="Times New Roman" pitchFamily="18" charset="0"/>
              </a:rPr>
              <a:t>затраты на оплату </a:t>
            </a:r>
            <a:r>
              <a:rPr lang="ru-RU" dirty="0">
                <a:latin typeface="Times New Roman" pitchFamily="18" charset="0"/>
                <a:cs typeface="Times New Roman" pitchFamily="18" charset="0"/>
              </a:rPr>
              <a:t>стоимости каждого наименования </a:t>
            </a:r>
            <a:r>
              <a:rPr lang="ru-RU" b="1" u="sng" dirty="0">
                <a:latin typeface="Times New Roman" pitchFamily="18" charset="0"/>
                <a:cs typeface="Times New Roman" pitchFamily="18" charset="0"/>
              </a:rPr>
              <a:t>расходов </a:t>
            </a:r>
            <a:r>
              <a:rPr lang="ru-RU" dirty="0">
                <a:latin typeface="Times New Roman" pitchFamily="18" charset="0"/>
                <a:cs typeface="Times New Roman" pitchFamily="18" charset="0"/>
              </a:rPr>
              <a:t>в размере не менее 10%.</a:t>
            </a:r>
            <a:endParaRPr lang="ru-RU" dirty="0"/>
          </a:p>
        </p:txBody>
      </p:sp>
    </p:spTree>
  </p:cSld>
  <p:clrMapOvr>
    <a:masterClrMapping/>
  </p:clrMapOvr>
  <p:transition>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32156"/>
            <a:ext cx="12192000" cy="754053"/>
          </a:xfrm>
          <a:prstGeom prst="rect">
            <a:avLst/>
          </a:prstGeom>
        </p:spPr>
        <p:txBody>
          <a:bodyPr wrap="square">
            <a:spAutoFit/>
          </a:bodyPr>
          <a:lstStyle/>
          <a:p>
            <a:pPr algn="ctr"/>
            <a:r>
              <a:rPr lang="ru-RU" sz="2500" b="1" dirty="0">
                <a:latin typeface="Times New Roman" pitchFamily="18" charset="0"/>
                <a:cs typeface="Times New Roman" pitchFamily="18" charset="0"/>
              </a:rPr>
              <a:t>возвращает документы </a:t>
            </a:r>
            <a:r>
              <a:rPr lang="ru-RU" dirty="0">
                <a:latin typeface="Times New Roman" pitchFamily="18" charset="0"/>
                <a:cs typeface="Times New Roman" pitchFamily="18" charset="0"/>
              </a:rPr>
              <a:t>подавшему их победителю конкурса в течение 5 рабочих дней со дня представления документов с указанием причин возврата с нарочным (под подпись) или заказным письмом с уведомлением о вручении.</a:t>
            </a:r>
          </a:p>
        </p:txBody>
      </p:sp>
      <p:sp>
        <p:nvSpPr>
          <p:cNvPr id="3" name="Прямоугольник 2"/>
          <p:cNvSpPr/>
          <p:nvPr/>
        </p:nvSpPr>
        <p:spPr>
          <a:xfrm>
            <a:off x="197224" y="421359"/>
            <a:ext cx="11833411" cy="769441"/>
          </a:xfrm>
          <a:prstGeom prst="rect">
            <a:avLst/>
          </a:prstGeom>
        </p:spPr>
        <p:txBody>
          <a:bodyPr wrap="square">
            <a:spAutoFit/>
          </a:bodyPr>
          <a:lstStyle/>
          <a:p>
            <a:pPr algn="ctr"/>
            <a:r>
              <a:rPr lang="ru-RU" sz="2200" dirty="0">
                <a:solidFill>
                  <a:srgbClr val="FF0000"/>
                </a:solidFill>
                <a:latin typeface="Times New Roman" pitchFamily="18" charset="0"/>
                <a:cs typeface="Times New Roman" pitchFamily="18" charset="0"/>
              </a:rPr>
              <a:t>в случае выявления неполноты и (или) недостоверности сведений в представленных документах, несоблюдения форм документов и сроков их представления:</a:t>
            </a:r>
          </a:p>
        </p:txBody>
      </p:sp>
      <p:pic>
        <p:nvPicPr>
          <p:cNvPr id="5122" name="Picture 2" descr="https://pav-edin23.ru/wp-content/uploads/2019/08/19-08-2019_10.jpg"/>
          <p:cNvPicPr>
            <a:picLocks noChangeAspect="1" noChangeArrowheads="1"/>
          </p:cNvPicPr>
          <p:nvPr/>
        </p:nvPicPr>
        <p:blipFill>
          <a:blip r:embed="rId2" cstate="print"/>
          <a:srcRect/>
          <a:stretch>
            <a:fillRect/>
          </a:stretch>
        </p:blipFill>
        <p:spPr bwMode="auto">
          <a:xfrm>
            <a:off x="3831105" y="2274794"/>
            <a:ext cx="3933825" cy="3895725"/>
          </a:xfrm>
          <a:prstGeom prst="rect">
            <a:avLst/>
          </a:prstGeom>
          <a:noFill/>
        </p:spPr>
      </p:pic>
    </p:spTree>
  </p:cSld>
  <p:clrMapOvr>
    <a:masterClrMapping/>
  </p:clrMapOvr>
  <p:transition>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012" y="726141"/>
            <a:ext cx="11779623" cy="2015936"/>
          </a:xfrm>
          <a:prstGeom prst="rect">
            <a:avLst/>
          </a:prstGeom>
          <a:noFill/>
        </p:spPr>
        <p:txBody>
          <a:bodyPr wrap="square" rtlCol="0">
            <a:spAutoFit/>
          </a:bodyPr>
          <a:lstStyle/>
          <a:p>
            <a:pPr algn="ctr"/>
            <a:r>
              <a:rPr lang="ru-RU" sz="2500" dirty="0">
                <a:latin typeface="Times New Roman" pitchFamily="18" charset="0"/>
                <a:cs typeface="Times New Roman" pitchFamily="18" charset="0"/>
              </a:rPr>
              <a:t>После проверки документов органом местного самоуправления и визирования, победитель конкурса предоставляет данный пакет документов в УФК по Кировской области (Управление федерального казначейства), которое в свою очередь, после проверки данных перечисляет средства на расчетный счет Поставщиков (продавцов), согласно представленных договоров поставки (купли-продажи).</a:t>
            </a:r>
          </a:p>
        </p:txBody>
      </p:sp>
      <p:sp>
        <p:nvSpPr>
          <p:cNvPr id="34818" name="AutoShape 2" descr="https://kirov.roskazna.gov.ru/layout/images/ico/logo.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4820" name="AutoShape 4" descr="Поздравление с Днем Росси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2" name="Picture 6" descr="https://sun1-84.userapi.com/c858136/v858136666/218ef5/kDE3jXmJmDo.jpg"/>
          <p:cNvPicPr>
            <a:picLocks noChangeAspect="1" noChangeArrowheads="1"/>
          </p:cNvPicPr>
          <p:nvPr/>
        </p:nvPicPr>
        <p:blipFill>
          <a:blip r:embed="rId2" cstate="print"/>
          <a:srcRect t="19649"/>
          <a:stretch>
            <a:fillRect/>
          </a:stretch>
        </p:blipFill>
        <p:spPr bwMode="auto">
          <a:xfrm>
            <a:off x="3768352" y="3048000"/>
            <a:ext cx="4909484" cy="2814918"/>
          </a:xfrm>
          <a:prstGeom prst="rect">
            <a:avLst/>
          </a:prstGeom>
          <a:noFill/>
        </p:spPr>
      </p:pic>
    </p:spTree>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левер — Природа, флора - Stock Photo | #3451827"/>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 name="Прямоугольник 2"/>
          <p:cNvSpPr/>
          <p:nvPr/>
        </p:nvSpPr>
        <p:spPr>
          <a:xfrm>
            <a:off x="0" y="0"/>
            <a:ext cx="12192000" cy="2785378"/>
          </a:xfrm>
          <a:prstGeom prst="rect">
            <a:avLst/>
          </a:prstGeom>
        </p:spPr>
        <p:txBody>
          <a:bodyPr wrap="square">
            <a:spAutoFit/>
          </a:bodyPr>
          <a:lstStyle/>
          <a:p>
            <a:pPr algn="ctr"/>
            <a:r>
              <a:rPr lang="ru-RU" sz="2500" b="1" dirty="0">
                <a:latin typeface="Times New Roman" panose="02020603050405020304" pitchFamily="18" charset="0"/>
                <a:cs typeface="Times New Roman" panose="02020603050405020304" pitchFamily="18" charset="0"/>
              </a:rPr>
              <a:t>Наши контакты: </a:t>
            </a:r>
          </a:p>
          <a:p>
            <a:pPr algn="ctr"/>
            <a:r>
              <a:rPr lang="ru-RU" sz="2500" b="1" dirty="0">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 Кировской области</a:t>
            </a:r>
          </a:p>
          <a:p>
            <a:pPr algn="ctr"/>
            <a:r>
              <a:rPr lang="ru-RU" sz="2500" b="1" dirty="0">
                <a:latin typeface="Times New Roman" panose="02020603050405020304" pitchFamily="18" charset="0"/>
                <a:cs typeface="Times New Roman" panose="02020603050405020304" pitchFamily="18" charset="0"/>
              </a:rPr>
              <a:t> (структурное подразделение  КОГБУ «ЦСХК «Клевера Нечерноземья»):</a:t>
            </a:r>
          </a:p>
          <a:p>
            <a:pPr algn="ctr"/>
            <a:r>
              <a:rPr lang="ru-RU" sz="2500" b="1" dirty="0">
                <a:latin typeface="Times New Roman" panose="02020603050405020304" pitchFamily="18" charset="0"/>
                <a:cs typeface="Times New Roman" panose="02020603050405020304" pitchFamily="18" charset="0"/>
              </a:rPr>
              <a:t>город  Киров, ул. Преображенская, 66, </a:t>
            </a:r>
            <a:r>
              <a:rPr lang="ru-RU" sz="2500" b="1" dirty="0" err="1">
                <a:latin typeface="Times New Roman" panose="02020603050405020304" pitchFamily="18" charset="0"/>
                <a:cs typeface="Times New Roman" panose="02020603050405020304" pitchFamily="18" charset="0"/>
              </a:rPr>
              <a:t>каб</a:t>
            </a:r>
            <a:r>
              <a:rPr lang="ru-RU" sz="2500" b="1" dirty="0">
                <a:latin typeface="Times New Roman" panose="02020603050405020304" pitchFamily="18" charset="0"/>
                <a:cs typeface="Times New Roman" panose="02020603050405020304" pitchFamily="18" charset="0"/>
              </a:rPr>
              <a:t>. 215.</a:t>
            </a:r>
          </a:p>
          <a:p>
            <a:pPr algn="ctr"/>
            <a:r>
              <a:rPr lang="ru-RU" sz="2500" b="1" dirty="0">
                <a:latin typeface="Times New Roman" panose="02020603050405020304" pitchFamily="18" charset="0"/>
                <a:cs typeface="Times New Roman" panose="02020603050405020304" pitchFamily="18" charset="0"/>
              </a:rPr>
              <a:t>тел. (8332) 64-02-56</a:t>
            </a:r>
          </a:p>
          <a:p>
            <a:pPr algn="ctr"/>
            <a:r>
              <a:rPr lang="en-US" sz="2500" b="1" dirty="0">
                <a:latin typeface="Times New Roman" pitchFamily="18" charset="0"/>
                <a:cs typeface="Times New Roman" pitchFamily="18" charset="0"/>
              </a:rPr>
              <a:t>E</a:t>
            </a:r>
            <a:r>
              <a:rPr lang="ru-RU" sz="2500" b="1" dirty="0">
                <a:latin typeface="Times New Roman" pitchFamily="18" charset="0"/>
                <a:cs typeface="Times New Roman" pitchFamily="18" charset="0"/>
              </a:rPr>
              <a:t>-</a:t>
            </a:r>
            <a:r>
              <a:rPr lang="en-US" sz="2500" b="1" dirty="0">
                <a:latin typeface="Times New Roman" pitchFamily="18" charset="0"/>
                <a:cs typeface="Times New Roman" pitchFamily="18" charset="0"/>
              </a:rPr>
              <a:t>mail</a:t>
            </a:r>
            <a:r>
              <a:rPr lang="ru-RU" sz="2500" b="1" dirty="0">
                <a:latin typeface="Times New Roman" pitchFamily="18" charset="0"/>
                <a:cs typeface="Times New Roman" pitchFamily="18" charset="0"/>
              </a:rPr>
              <a:t>: </a:t>
            </a:r>
            <a:r>
              <a:rPr lang="en-US" sz="2500" b="1" u="sng" dirty="0" err="1">
                <a:latin typeface="Times New Roman" pitchFamily="18" charset="0"/>
                <a:cs typeface="Times New Roman" pitchFamily="18" charset="0"/>
                <a:hlinkClick r:id="rId3"/>
              </a:rPr>
              <a:t>kleverkirov</a:t>
            </a:r>
            <a:r>
              <a:rPr lang="ru-RU" sz="2500" b="1" u="sng" dirty="0">
                <a:latin typeface="Times New Roman" pitchFamily="18" charset="0"/>
                <a:cs typeface="Times New Roman" pitchFamily="18" charset="0"/>
                <a:hlinkClick r:id="rId3"/>
              </a:rPr>
              <a:t>@</a:t>
            </a:r>
            <a:r>
              <a:rPr lang="en-US" sz="2500" b="1" u="sng" dirty="0">
                <a:latin typeface="Times New Roman" pitchFamily="18" charset="0"/>
                <a:cs typeface="Times New Roman" pitchFamily="18" charset="0"/>
                <a:hlinkClick r:id="rId3"/>
              </a:rPr>
              <a:t>mail</a:t>
            </a:r>
            <a:r>
              <a:rPr lang="ru-RU" sz="2500" b="1" u="sng" dirty="0">
                <a:latin typeface="Times New Roman" pitchFamily="18" charset="0"/>
                <a:cs typeface="Times New Roman" pitchFamily="18" charset="0"/>
                <a:hlinkClick r:id="rId3"/>
              </a:rPr>
              <a:t>.</a:t>
            </a:r>
            <a:r>
              <a:rPr lang="en-US" sz="2500" b="1" u="sng" dirty="0" err="1">
                <a:latin typeface="Times New Roman" pitchFamily="18" charset="0"/>
                <a:cs typeface="Times New Roman" pitchFamily="18" charset="0"/>
                <a:hlinkClick r:id="rId3"/>
              </a:rPr>
              <a:t>ru</a:t>
            </a:r>
            <a:r>
              <a:rPr lang="ru-RU" sz="2500" b="1" dirty="0">
                <a:latin typeface="Times New Roman" pitchFamily="18" charset="0"/>
                <a:cs typeface="Times New Roman" pitchFamily="18" charset="0"/>
              </a:rPr>
              <a:t>                   </a:t>
            </a:r>
            <a:r>
              <a:rPr lang="en-US" sz="2500" b="1" dirty="0">
                <a:latin typeface="Times New Roman" pitchFamily="18" charset="0"/>
                <a:cs typeface="Times New Roman" pitchFamily="18" charset="0"/>
              </a:rPr>
              <a:t>www</a:t>
            </a:r>
            <a:r>
              <a:rPr lang="ru-RU"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kleverkirov</a:t>
            </a:r>
            <a:r>
              <a:rPr lang="ru-RU" sz="2500" b="1" dirty="0">
                <a:latin typeface="Times New Roman" pitchFamily="18" charset="0"/>
                <a:cs typeface="Times New Roman" pitchFamily="18" charset="0"/>
              </a:rPr>
              <a:t>.</a:t>
            </a:r>
            <a:r>
              <a:rPr lang="en-US" sz="2500" b="1" dirty="0" err="1">
                <a:latin typeface="Times New Roman" pitchFamily="18" charset="0"/>
                <a:cs typeface="Times New Roman" pitchFamily="18" charset="0"/>
              </a:rPr>
              <a:t>ru</a:t>
            </a:r>
            <a:endParaRPr lang="ru-RU" sz="2500" dirty="0">
              <a:latin typeface="Times New Roman" pitchFamily="18" charset="0"/>
              <a:cs typeface="Times New Roman" pitchFamily="18" charset="0"/>
            </a:endParaRPr>
          </a:p>
        </p:txBody>
      </p:sp>
      <p:sp>
        <p:nvSpPr>
          <p:cNvPr id="4" name="Прямоугольник 3"/>
          <p:cNvSpPr/>
          <p:nvPr/>
        </p:nvSpPr>
        <p:spPr>
          <a:xfrm>
            <a:off x="-71718" y="3832702"/>
            <a:ext cx="12192000" cy="954107"/>
          </a:xfrm>
          <a:prstGeom prst="rect">
            <a:avLst/>
          </a:prstGeom>
        </p:spPr>
        <p:txBody>
          <a:bodyPr wrap="square">
            <a:spAutoFit/>
          </a:bodyPr>
          <a:lstStyle/>
          <a:p>
            <a:pPr algn="ctr"/>
            <a:r>
              <a:rPr lang="ru-RU" sz="2800" b="1" i="1" dirty="0">
                <a:latin typeface="Times New Roman" pitchFamily="18" charset="0"/>
                <a:cs typeface="Times New Roman" pitchFamily="18" charset="0"/>
              </a:rPr>
              <a:t>юрисконсульт, консультант: Черных Алёна Дмитриевна тел. 64-99-98</a:t>
            </a:r>
            <a:endParaRPr lang="ru-RU" sz="2800" b="1" dirty="0">
              <a:latin typeface="Times New Roman" pitchFamily="18" charset="0"/>
              <a:cs typeface="Times New Roman" pitchFamily="18" charset="0"/>
            </a:endParaRPr>
          </a:p>
          <a:p>
            <a:pPr algn="ctr"/>
            <a:r>
              <a:rPr lang="ru-RU" sz="2800" b="1" i="1" dirty="0">
                <a:latin typeface="Times New Roman" pitchFamily="18" charset="0"/>
                <a:cs typeface="Times New Roman" pitchFamily="18" charset="0"/>
              </a:rPr>
              <a:t>бухгалтер, консультант: Русских Татьяна Васильевна, тел. 64-01-91</a:t>
            </a:r>
            <a:endParaRPr lang="ru-RU" sz="2800" dirty="0"/>
          </a:p>
        </p:txBody>
      </p:sp>
      <p:sp>
        <p:nvSpPr>
          <p:cNvPr id="5" name="Прямоугольник 4"/>
          <p:cNvSpPr/>
          <p:nvPr/>
        </p:nvSpPr>
        <p:spPr>
          <a:xfrm>
            <a:off x="1885781" y="5542472"/>
            <a:ext cx="7902548" cy="830997"/>
          </a:xfrm>
          <a:prstGeom prst="rect">
            <a:avLst/>
          </a:prstGeom>
        </p:spPr>
        <p:txBody>
          <a:bodyPr wrap="none">
            <a:spAutoFit/>
          </a:bodyPr>
          <a:lstStyle/>
          <a:p>
            <a:pPr algn="ctr"/>
            <a:r>
              <a:rPr lang="ru-RU" sz="4800" b="1" dirty="0">
                <a:latin typeface="Times New Roman" panose="02020603050405020304" pitchFamily="18" charset="0"/>
                <a:cs typeface="Times New Roman" panose="02020603050405020304" pitchFamily="18" charset="0"/>
              </a:rPr>
              <a:t>Благодарим за внимание !!!</a:t>
            </a:r>
          </a:p>
        </p:txBody>
      </p:sp>
      <p:sp>
        <p:nvSpPr>
          <p:cNvPr id="6" name="Прямоугольник 5"/>
          <p:cNvSpPr/>
          <p:nvPr/>
        </p:nvSpPr>
        <p:spPr>
          <a:xfrm>
            <a:off x="4543749" y="2894710"/>
            <a:ext cx="2961067" cy="646331"/>
          </a:xfrm>
          <a:prstGeom prst="rect">
            <a:avLst/>
          </a:prstGeom>
        </p:spPr>
        <p:txBody>
          <a:bodyPr wrap="none">
            <a:spAutoFit/>
          </a:bodyPr>
          <a:lstStyle/>
          <a:p>
            <a:r>
              <a:rPr lang="en-US" b="1" dirty="0">
                <a:latin typeface="Times New Roman" pitchFamily="18" charset="0"/>
                <a:cs typeface="Times New Roman" pitchFamily="18" charset="0"/>
              </a:rPr>
              <a:t>WhatsApp: 8-953-942-00-93</a:t>
            </a:r>
            <a:endParaRPr lang="ru-RU" b="1" dirty="0">
              <a:latin typeface="Times New Roman" pitchFamily="18" charset="0"/>
              <a:cs typeface="Times New Roman" pitchFamily="18" charset="0"/>
            </a:endParaRPr>
          </a:p>
          <a:p>
            <a:r>
              <a:rPr lang="ru-RU" b="1" dirty="0">
                <a:latin typeface="Times New Roman" pitchFamily="18" charset="0"/>
                <a:cs typeface="Times New Roman" pitchFamily="18" charset="0"/>
              </a:rPr>
              <a:t>Телеграмм</a:t>
            </a:r>
            <a:endParaRPr lang="ru-RU" dirty="0">
              <a:latin typeface="Times New Roman" pitchFamily="18" charset="0"/>
              <a:cs typeface="Times New Roman" pitchFamily="18" charset="0"/>
            </a:endParaRPr>
          </a:p>
        </p:txBody>
      </p:sp>
    </p:spTree>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46" y="475977"/>
            <a:ext cx="3650095" cy="205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348" y="438676"/>
            <a:ext cx="3686652"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645" y="2557818"/>
            <a:ext cx="3650095" cy="1338828"/>
          </a:xfrm>
          <a:prstGeom prst="rect">
            <a:avLst/>
          </a:prstGeom>
          <a:noFill/>
        </p:spPr>
        <p:txBody>
          <a:bodyPr wrap="square" rtlCol="0">
            <a:spAutoFit/>
          </a:bodyPr>
          <a:lstStyle/>
          <a:p>
            <a:pPr algn="just">
              <a:lnSpc>
                <a:spcPct val="90000"/>
              </a:lnSpc>
            </a:pPr>
            <a:r>
              <a:rPr lang="ru-RU" sz="1500" b="1" i="1" dirty="0">
                <a:latin typeface="Times New Roman" panose="02020603050405020304" pitchFamily="18" charset="0"/>
                <a:cs typeface="Times New Roman" panose="02020603050405020304" pitchFamily="18" charset="0"/>
              </a:rPr>
              <a:t>земельные участки из земель с/х назначения для осуществления деятельности победителя конкурса с целью производства и (или) переработки с/х продукции в рамках реализации  проекта</a:t>
            </a:r>
          </a:p>
        </p:txBody>
      </p:sp>
      <p:sp>
        <p:nvSpPr>
          <p:cNvPr id="5" name="TextBox 4"/>
          <p:cNvSpPr txBox="1"/>
          <p:nvPr/>
        </p:nvSpPr>
        <p:spPr>
          <a:xfrm>
            <a:off x="8382000" y="2447962"/>
            <a:ext cx="3810000" cy="2169825"/>
          </a:xfrm>
          <a:prstGeom prst="rect">
            <a:avLst/>
          </a:prstGeom>
          <a:noFill/>
        </p:spPr>
        <p:txBody>
          <a:bodyPr wrap="square" rtlCol="0">
            <a:spAutoFit/>
          </a:bodyPr>
          <a:lstStyle/>
          <a:p>
            <a:pPr algn="just">
              <a:lnSpc>
                <a:spcPct val="90000"/>
              </a:lnSpc>
            </a:pPr>
            <a:r>
              <a:rPr lang="ru-RU" sz="1500" b="1" i="1" dirty="0">
                <a:latin typeface="Times New Roman" panose="02020603050405020304" pitchFamily="18" charset="0"/>
                <a:cs typeface="Times New Roman" panose="02020603050405020304" pitchFamily="18" charset="0"/>
              </a:rPr>
              <a:t>приобретение, строительство, ремонт, модернизацию, переустройство производственных и складских зданий, помещений, пристроек и сооружений, </a:t>
            </a:r>
            <a:r>
              <a:rPr lang="ru-RU" sz="1500" b="1" i="1" dirty="0" err="1">
                <a:latin typeface="Times New Roman" panose="02020603050405020304" pitchFamily="18" charset="0"/>
                <a:cs typeface="Times New Roman" panose="02020603050405020304" pitchFamily="18" charset="0"/>
              </a:rPr>
              <a:t>необх</a:t>
            </a:r>
            <a:r>
              <a:rPr lang="ru-RU" sz="1500" b="1" i="1" dirty="0">
                <a:latin typeface="Times New Roman" panose="02020603050405020304" pitchFamily="18" charset="0"/>
                <a:cs typeface="Times New Roman" panose="02020603050405020304" pitchFamily="18" charset="0"/>
              </a:rPr>
              <a:t>. для производства, хранения и переработки с/х продукции, ограждения для выпаса и выгула с/х животных, ограждения плодово-ягодных насаждений на сельской тер-</a:t>
            </a:r>
            <a:r>
              <a:rPr lang="ru-RU" sz="1500" b="1" i="1" dirty="0" err="1">
                <a:latin typeface="Times New Roman" panose="02020603050405020304" pitchFamily="18" charset="0"/>
                <a:cs typeface="Times New Roman" panose="02020603050405020304" pitchFamily="18" charset="0"/>
              </a:rPr>
              <a:t>рии</a:t>
            </a:r>
            <a:r>
              <a:rPr lang="ru-RU" sz="1500" b="1" i="1" dirty="0">
                <a:latin typeface="Times New Roman" panose="02020603050405020304" pitchFamily="18" charset="0"/>
                <a:cs typeface="Times New Roman" panose="02020603050405020304" pitchFamily="18" charset="0"/>
              </a:rPr>
              <a:t> (сельской агломерации КО)</a:t>
            </a:r>
            <a:endParaRPr lang="ru-RU" sz="1500" b="1" i="1" dirty="0">
              <a:solidFill>
                <a:srgbClr val="FF0000"/>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4" cstate="print"/>
          <a:stretch>
            <a:fillRect/>
          </a:stretch>
        </p:blipFill>
        <p:spPr>
          <a:xfrm>
            <a:off x="4402557" y="542839"/>
            <a:ext cx="3386886" cy="1905123"/>
          </a:xfrm>
          <a:prstGeom prst="rect">
            <a:avLst/>
          </a:prstGeom>
        </p:spPr>
      </p:pic>
      <p:sp>
        <p:nvSpPr>
          <p:cNvPr id="15" name="Прямоугольник 14"/>
          <p:cNvSpPr/>
          <p:nvPr/>
        </p:nvSpPr>
        <p:spPr>
          <a:xfrm>
            <a:off x="4041596" y="2501500"/>
            <a:ext cx="4012158" cy="1708160"/>
          </a:xfrm>
          <a:prstGeom prst="rect">
            <a:avLst/>
          </a:prstGeom>
        </p:spPr>
        <p:txBody>
          <a:bodyPr wrap="square">
            <a:spAutoFit/>
          </a:bodyPr>
          <a:lstStyle/>
          <a:p>
            <a:pPr algn="just"/>
            <a:r>
              <a:rPr lang="ru-RU" sz="1500" b="1" i="1" dirty="0">
                <a:effectLst/>
                <a:latin typeface="Times New Roman" panose="02020603050405020304" pitchFamily="18" charset="0"/>
                <a:ea typeface="Times New Roman" panose="02020603050405020304" pitchFamily="18" charset="0"/>
              </a:rPr>
              <a:t>Приобретение тары деревянной, оборудования для измерений, изделий упаковочных пластмассовых, механических готовых, машин и оборудования, средств автотранспортных, прицепов и полуприцепов, мебели для торговли, соответствующих кодам ОКПД 2</a:t>
            </a:r>
            <a:endParaRPr lang="ru-RU" sz="1500" b="1" i="1" dirty="0"/>
          </a:p>
        </p:txBody>
      </p:sp>
      <p:pic>
        <p:nvPicPr>
          <p:cNvPr id="4" name="Рисунок 3">
            <a:extLst>
              <a:ext uri="{FF2B5EF4-FFF2-40B4-BE49-F238E27FC236}">
                <a16:creationId xmlns:a16="http://schemas.microsoft.com/office/drawing/2014/main" id="{3D67681C-7F33-5B54-DEC0-F8F64226AA8C}"/>
              </a:ext>
            </a:extLst>
          </p:cNvPr>
          <p:cNvPicPr>
            <a:picLocks noChangeAspect="1"/>
          </p:cNvPicPr>
          <p:nvPr/>
        </p:nvPicPr>
        <p:blipFill>
          <a:blip r:embed="rId5" cstate="print"/>
          <a:stretch>
            <a:fillRect/>
          </a:stretch>
        </p:blipFill>
        <p:spPr>
          <a:xfrm>
            <a:off x="4041596" y="4984600"/>
            <a:ext cx="3230557" cy="1986792"/>
          </a:xfrm>
          <a:prstGeom prst="rect">
            <a:avLst/>
          </a:prstGeom>
        </p:spPr>
      </p:pic>
      <p:sp>
        <p:nvSpPr>
          <p:cNvPr id="6" name="TextBox 5">
            <a:extLst>
              <a:ext uri="{FF2B5EF4-FFF2-40B4-BE49-F238E27FC236}">
                <a16:creationId xmlns:a16="http://schemas.microsoft.com/office/drawing/2014/main" id="{71C5C71A-6CEF-D041-4C9C-173C74D94B37}"/>
              </a:ext>
            </a:extLst>
          </p:cNvPr>
          <p:cNvSpPr txBox="1"/>
          <p:nvPr/>
        </p:nvSpPr>
        <p:spPr>
          <a:xfrm>
            <a:off x="7490069" y="5380672"/>
            <a:ext cx="3929381" cy="1477328"/>
          </a:xfrm>
          <a:prstGeom prst="rect">
            <a:avLst/>
          </a:prstGeom>
          <a:noFill/>
        </p:spPr>
        <p:txBody>
          <a:bodyPr wrap="square" rtlCol="0">
            <a:spAutoFit/>
          </a:bodyPr>
          <a:lstStyle/>
          <a:p>
            <a:pPr algn="just"/>
            <a:r>
              <a:rPr lang="ru-RU" sz="1500" b="1" i="1" dirty="0">
                <a:latin typeface="Times New Roman" panose="02020603050405020304" pitchFamily="18" charset="0"/>
                <a:cs typeface="Times New Roman" panose="02020603050405020304" pitchFamily="18" charset="0"/>
              </a:rPr>
              <a:t>погасить основной долг по кредитам, полученным в российских кредитных организациях, или займам, полученным в кредитных </a:t>
            </a:r>
            <a:r>
              <a:rPr lang="ru-RU" sz="1500" b="1" i="1" dirty="0" err="1">
                <a:latin typeface="Times New Roman" panose="02020603050405020304" pitchFamily="18" charset="0"/>
                <a:cs typeface="Times New Roman" panose="02020603050405020304" pitchFamily="18" charset="0"/>
              </a:rPr>
              <a:t>СПоКах</a:t>
            </a:r>
            <a:r>
              <a:rPr lang="ru-RU" sz="1500" b="1" i="1" dirty="0">
                <a:latin typeface="Times New Roman" panose="02020603050405020304" pitchFamily="18" charset="0"/>
                <a:cs typeface="Times New Roman" panose="02020603050405020304" pitchFamily="18" charset="0"/>
              </a:rPr>
              <a:t>, в течение срока освоения гранта на цели (стрелочками) но не более 20% стоимости проекта</a:t>
            </a:r>
          </a:p>
        </p:txBody>
      </p:sp>
      <p:cxnSp>
        <p:nvCxnSpPr>
          <p:cNvPr id="8" name="Прямая со стрелкой 7">
            <a:extLst>
              <a:ext uri="{FF2B5EF4-FFF2-40B4-BE49-F238E27FC236}">
                <a16:creationId xmlns:a16="http://schemas.microsoft.com/office/drawing/2014/main" id="{1A3E020A-8825-D690-483F-20ACE2F31FEF}"/>
              </a:ext>
            </a:extLst>
          </p:cNvPr>
          <p:cNvCxnSpPr/>
          <p:nvPr/>
        </p:nvCxnSpPr>
        <p:spPr>
          <a:xfrm flipH="1" flipV="1">
            <a:off x="2549769" y="4053254"/>
            <a:ext cx="1491827" cy="1019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83F54805-6023-2EA5-6292-FEB0F9876E43}"/>
              </a:ext>
            </a:extLst>
          </p:cNvPr>
          <p:cNvCxnSpPr>
            <a:cxnSpLocks/>
          </p:cNvCxnSpPr>
          <p:nvPr/>
        </p:nvCxnSpPr>
        <p:spPr>
          <a:xfrm flipV="1">
            <a:off x="5517631" y="4130530"/>
            <a:ext cx="0" cy="7749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BBDEB0D0-D4A3-6139-E19B-C471F75C7206}"/>
              </a:ext>
            </a:extLst>
          </p:cNvPr>
          <p:cNvCxnSpPr>
            <a:cxnSpLocks/>
          </p:cNvCxnSpPr>
          <p:nvPr/>
        </p:nvCxnSpPr>
        <p:spPr>
          <a:xfrm flipV="1">
            <a:off x="7281040" y="4369777"/>
            <a:ext cx="966145" cy="6027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778714"/>
      </p:ext>
    </p:extLst>
  </p:cSld>
  <p:clrMapOvr>
    <a:masterClrMapping/>
  </p:clrMapOvr>
  <p:transition>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pic>
        <p:nvPicPr>
          <p:cNvPr id="16" name="Рисунок 15"/>
          <p:cNvPicPr>
            <a:picLocks noChangeAspect="1"/>
          </p:cNvPicPr>
          <p:nvPr/>
        </p:nvPicPr>
        <p:blipFill>
          <a:blip r:embed="rId2" cstate="print"/>
          <a:stretch>
            <a:fillRect/>
          </a:stretch>
        </p:blipFill>
        <p:spPr>
          <a:xfrm>
            <a:off x="699733" y="625641"/>
            <a:ext cx="3061206" cy="2040804"/>
          </a:xfrm>
          <a:prstGeom prst="rect">
            <a:avLst/>
          </a:prstGeom>
        </p:spPr>
      </p:pic>
      <p:sp>
        <p:nvSpPr>
          <p:cNvPr id="17" name="TextBox 16"/>
          <p:cNvSpPr txBox="1"/>
          <p:nvPr/>
        </p:nvSpPr>
        <p:spPr>
          <a:xfrm>
            <a:off x="340063" y="2759785"/>
            <a:ext cx="4363822" cy="784830"/>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посадочный материал для закладки многолетних насаждений, в т.ч. виноградников и земляники </a:t>
            </a:r>
            <a:endParaRPr lang="ru-RU" dirty="0"/>
          </a:p>
        </p:txBody>
      </p:sp>
      <p:pic>
        <p:nvPicPr>
          <p:cNvPr id="4" name="Picture 2">
            <a:extLst>
              <a:ext uri="{FF2B5EF4-FFF2-40B4-BE49-F238E27FC236}">
                <a16:creationId xmlns:a16="http://schemas.microsoft.com/office/drawing/2014/main" id="{F324F721-2184-3FF4-D2A3-7033E03DEE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740" y="523220"/>
            <a:ext cx="2461260" cy="22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E52F08F-79E9-1F7B-9346-75F938E69D95}"/>
              </a:ext>
            </a:extLst>
          </p:cNvPr>
          <p:cNvSpPr txBox="1"/>
          <p:nvPr/>
        </p:nvSpPr>
        <p:spPr>
          <a:xfrm>
            <a:off x="5386081" y="1189691"/>
            <a:ext cx="3264426" cy="1015663"/>
          </a:xfrm>
          <a:prstGeom prst="rect">
            <a:avLst/>
          </a:prstGeom>
          <a:noFill/>
        </p:spPr>
        <p:txBody>
          <a:bodyPr wrap="square" rtlCol="0">
            <a:spAutoFit/>
          </a:bodyPr>
          <a:lstStyle/>
          <a:p>
            <a:r>
              <a:rPr lang="ru-RU" sz="1500" b="1" i="1" dirty="0">
                <a:latin typeface="Times New Roman" pitchFamily="18" charset="0"/>
                <a:cs typeface="Times New Roman" pitchFamily="18" charset="0"/>
              </a:rPr>
              <a:t>внести не менее 25 %, но не более 50 % средств гранта в неделимый фонд </a:t>
            </a:r>
            <a:r>
              <a:rPr lang="ru-RU" sz="1500" b="1" i="1" dirty="0" err="1">
                <a:latin typeface="Times New Roman" pitchFamily="18" charset="0"/>
                <a:cs typeface="Times New Roman" pitchFamily="18" charset="0"/>
              </a:rPr>
              <a:t>СПоКа</a:t>
            </a:r>
            <a:r>
              <a:rPr lang="ru-RU" sz="1500" b="1" i="1" dirty="0">
                <a:latin typeface="Times New Roman" pitchFamily="18" charset="0"/>
                <a:cs typeface="Times New Roman" pitchFamily="18" charset="0"/>
              </a:rPr>
              <a:t>, членом которого является К(Ф)Х</a:t>
            </a:r>
          </a:p>
        </p:txBody>
      </p:sp>
      <p:sp>
        <p:nvSpPr>
          <p:cNvPr id="7" name="TextBox 6">
            <a:extLst>
              <a:ext uri="{FF2B5EF4-FFF2-40B4-BE49-F238E27FC236}">
                <a16:creationId xmlns:a16="http://schemas.microsoft.com/office/drawing/2014/main" id="{4C8E40D4-0498-9A4D-C195-8129363D4546}"/>
              </a:ext>
            </a:extLst>
          </p:cNvPr>
          <p:cNvSpPr txBox="1"/>
          <p:nvPr/>
        </p:nvSpPr>
        <p:spPr>
          <a:xfrm>
            <a:off x="5239469" y="2589155"/>
            <a:ext cx="6797922" cy="738664"/>
          </a:xfrm>
          <a:prstGeom prst="rect">
            <a:avLst/>
          </a:prstGeom>
          <a:noFill/>
        </p:spPr>
        <p:txBody>
          <a:bodyPr wrap="square" rtlCol="0">
            <a:spAutoFit/>
          </a:bodyPr>
          <a:lstStyle/>
          <a:p>
            <a:pPr algn="just"/>
            <a:r>
              <a:rPr lang="ru-RU" sz="1400" dirty="0">
                <a:solidFill>
                  <a:srgbClr val="FF0000"/>
                </a:solidFill>
                <a:latin typeface="Times New Roman" panose="02020603050405020304" pitchFamily="18" charset="0"/>
                <a:cs typeface="Times New Roman" panose="02020603050405020304" pitchFamily="18" charset="0"/>
              </a:rPr>
              <a:t>В перечень имущества, приобретаемого кооперативом с использованием части средств гранта, внесенных победителем конкурса в неделимый фонд кооператива входят:</a:t>
            </a:r>
          </a:p>
        </p:txBody>
      </p:sp>
      <p:sp>
        <p:nvSpPr>
          <p:cNvPr id="12" name="TextBox 11">
            <a:extLst>
              <a:ext uri="{FF2B5EF4-FFF2-40B4-BE49-F238E27FC236}">
                <a16:creationId xmlns:a16="http://schemas.microsoft.com/office/drawing/2014/main" id="{C6D89B4C-6A7F-874B-4B9E-808CCE79AF86}"/>
              </a:ext>
            </a:extLst>
          </p:cNvPr>
          <p:cNvSpPr txBox="1"/>
          <p:nvPr/>
        </p:nvSpPr>
        <p:spPr>
          <a:xfrm>
            <a:off x="5321173" y="3267617"/>
            <a:ext cx="6716217" cy="954107"/>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rPr>
              <a:t>тара деревянная, оборудование для измерений, изделия упаковочные пластмассовые, механические готовые, машины и оборудование, средства автотранспортные, прицепы и полуприцепы, мебель для торговли, соответствующе кодам ОКПД 2</a:t>
            </a:r>
            <a:endParaRPr lang="ru-RU" sz="1400" dirty="0"/>
          </a:p>
        </p:txBody>
      </p:sp>
      <p:sp>
        <p:nvSpPr>
          <p:cNvPr id="18" name="Звезда: 5 точек 17">
            <a:extLst>
              <a:ext uri="{FF2B5EF4-FFF2-40B4-BE49-F238E27FC236}">
                <a16:creationId xmlns:a16="http://schemas.microsoft.com/office/drawing/2014/main" id="{728B4B87-DC32-3203-1550-FB283F1BA5D1}"/>
              </a:ext>
            </a:extLst>
          </p:cNvPr>
          <p:cNvSpPr/>
          <p:nvPr/>
        </p:nvSpPr>
        <p:spPr>
          <a:xfrm>
            <a:off x="4931872" y="3530182"/>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a:extLst>
              <a:ext uri="{FF2B5EF4-FFF2-40B4-BE49-F238E27FC236}">
                <a16:creationId xmlns:a16="http://schemas.microsoft.com/office/drawing/2014/main" id="{027E4021-7E73-8C8F-5C1A-A29B76DA9C87}"/>
              </a:ext>
            </a:extLst>
          </p:cNvPr>
          <p:cNvSpPr txBox="1"/>
          <p:nvPr/>
        </p:nvSpPr>
        <p:spPr>
          <a:xfrm>
            <a:off x="5349136" y="4221724"/>
            <a:ext cx="6716216" cy="1600438"/>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Оборудование, приобретаемое кооперативом в соотв. с приказом Минсельхоза РФ от 18.11.2014 N 452 "Об утверждении Классификатора в области аквакультуры (рыбоводства)" по номенклатуре, определенной </a:t>
            </a:r>
            <a:r>
              <a:rPr lang="ru-RU" sz="1400" b="1" i="1" u="none" strike="noStrike"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разделом 4</a:t>
            </a:r>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 "Объекты рыбоводной инфраструктуры и иные объекты, используемые для осуществления аквакультуры (рыбоводства), а также специальные устройства и (или) технологии" вышеуказанного приказа, за исключением группы кодов 04.01, 04.02, 04.06</a:t>
            </a:r>
            <a:endParaRPr lang="ru-RU" sz="1400" b="1" i="1" dirty="0">
              <a:latin typeface="Times New Roman" panose="02020603050405020304" pitchFamily="18" charset="0"/>
              <a:cs typeface="Times New Roman" panose="02020603050405020304" pitchFamily="18" charset="0"/>
            </a:endParaRPr>
          </a:p>
        </p:txBody>
      </p:sp>
      <p:sp>
        <p:nvSpPr>
          <p:cNvPr id="21" name="Звезда: 5 точек 20">
            <a:extLst>
              <a:ext uri="{FF2B5EF4-FFF2-40B4-BE49-F238E27FC236}">
                <a16:creationId xmlns:a16="http://schemas.microsoft.com/office/drawing/2014/main" id="{8741BD86-4FD0-AF84-63B9-8E6491237C46}"/>
              </a:ext>
            </a:extLst>
          </p:cNvPr>
          <p:cNvSpPr/>
          <p:nvPr/>
        </p:nvSpPr>
        <p:spPr>
          <a:xfrm>
            <a:off x="4945855" y="4714590"/>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B39C2694-801D-7C25-3145-BEDDA1AC3825}"/>
              </a:ext>
            </a:extLst>
          </p:cNvPr>
          <p:cNvSpPr txBox="1"/>
          <p:nvPr/>
        </p:nvSpPr>
        <p:spPr>
          <a:xfrm>
            <a:off x="5423026" y="5761960"/>
            <a:ext cx="6642326" cy="954107"/>
          </a:xfrm>
          <a:prstGeom prst="rect">
            <a:avLst/>
          </a:prstGeom>
          <a:noFill/>
        </p:spPr>
        <p:txBody>
          <a:bodyPr wrap="square">
            <a:spAutoFit/>
          </a:bodyPr>
          <a:lstStyle/>
          <a:p>
            <a:pPr algn="just"/>
            <a:r>
              <a:rPr lang="ru-RU" sz="1400" b="1" i="1" dirty="0">
                <a:effectLst/>
                <a:latin typeface="Times New Roman" panose="02020603050405020304" pitchFamily="18" charset="0"/>
                <a:ea typeface="Times New Roman" panose="02020603050405020304" pitchFamily="18" charset="0"/>
                <a:cs typeface="Times New Roman" panose="02020603050405020304" pitchFamily="18" charset="0"/>
              </a:rPr>
              <a:t>Средства автоматизации, оборудование, материалы, конструкции, предназначенные для установки и функционирования сооружений, предназначенных для организации хранения, подработки и переработки с/х продукции</a:t>
            </a:r>
            <a:endParaRPr lang="ru-RU" sz="1400" b="1" i="1" dirty="0">
              <a:latin typeface="Times New Roman" panose="02020603050405020304" pitchFamily="18" charset="0"/>
              <a:cs typeface="Times New Roman" panose="02020603050405020304" pitchFamily="18" charset="0"/>
            </a:endParaRPr>
          </a:p>
        </p:txBody>
      </p:sp>
      <p:sp>
        <p:nvSpPr>
          <p:cNvPr id="24" name="Звезда: 5 точек 23">
            <a:extLst>
              <a:ext uri="{FF2B5EF4-FFF2-40B4-BE49-F238E27FC236}">
                <a16:creationId xmlns:a16="http://schemas.microsoft.com/office/drawing/2014/main" id="{3EFB0AD2-A7F6-970C-98BD-59A639BB6740}"/>
              </a:ext>
            </a:extLst>
          </p:cNvPr>
          <p:cNvSpPr/>
          <p:nvPr/>
        </p:nvSpPr>
        <p:spPr>
          <a:xfrm>
            <a:off x="4996781" y="5963589"/>
            <a:ext cx="389300" cy="37119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a:extLst>
              <a:ext uri="{FF2B5EF4-FFF2-40B4-BE49-F238E27FC236}">
                <a16:creationId xmlns:a16="http://schemas.microsoft.com/office/drawing/2014/main" id="{067671DB-3E14-7E8E-144F-D42800D95E39}"/>
              </a:ext>
            </a:extLst>
          </p:cNvPr>
          <p:cNvPicPr>
            <a:picLocks noChangeAspect="1"/>
          </p:cNvPicPr>
          <p:nvPr/>
        </p:nvPicPr>
        <p:blipFill>
          <a:blip r:embed="rId5"/>
          <a:stretch>
            <a:fillRect/>
          </a:stretch>
        </p:blipFill>
        <p:spPr>
          <a:xfrm>
            <a:off x="738739" y="3544615"/>
            <a:ext cx="3566469" cy="2005758"/>
          </a:xfrm>
          <a:prstGeom prst="rect">
            <a:avLst/>
          </a:prstGeom>
        </p:spPr>
      </p:pic>
      <p:sp>
        <p:nvSpPr>
          <p:cNvPr id="8" name="TextBox 7">
            <a:extLst>
              <a:ext uri="{FF2B5EF4-FFF2-40B4-BE49-F238E27FC236}">
                <a16:creationId xmlns:a16="http://schemas.microsoft.com/office/drawing/2014/main" id="{F2651CDC-0652-D2DD-04CC-F2D96F1227C2}"/>
              </a:ext>
            </a:extLst>
          </p:cNvPr>
          <p:cNvSpPr txBox="1"/>
          <p:nvPr/>
        </p:nvSpPr>
        <p:spPr>
          <a:xfrm>
            <a:off x="439614" y="5845942"/>
            <a:ext cx="4132385" cy="313932"/>
          </a:xfrm>
          <a:prstGeom prst="rect">
            <a:avLst/>
          </a:prstGeom>
          <a:noFill/>
        </p:spPr>
        <p:txBody>
          <a:bodyPr wrap="square">
            <a:spAutoFit/>
          </a:bodyPr>
          <a:lstStyle/>
          <a:p>
            <a:pPr algn="ctr">
              <a:lnSpc>
                <a:spcPct val="90000"/>
              </a:lnSpc>
            </a:pPr>
            <a:r>
              <a:rPr lang="ru-RU" sz="1600" b="1" i="1" dirty="0">
                <a:latin typeface="Times New Roman" panose="02020603050405020304" pitchFamily="18" charset="0"/>
                <a:cs typeface="Times New Roman" panose="02020603050405020304" pitchFamily="18" charset="0"/>
              </a:rPr>
              <a:t>с/х животных, птицу (кроме свиней)</a:t>
            </a:r>
          </a:p>
        </p:txBody>
      </p:sp>
    </p:spTree>
    <p:extLst>
      <p:ext uri="{BB962C8B-B14F-4D97-AF65-F5344CB8AC3E}">
        <p14:creationId xmlns:p14="http://schemas.microsoft.com/office/powerpoint/2010/main" val="1534225517"/>
      </p:ext>
    </p:extLst>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899" y="523220"/>
            <a:ext cx="3314700" cy="192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0498" y="2459960"/>
            <a:ext cx="3340101" cy="1938992"/>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осуществить подключение производственных и складских зданий, помещений, пристроек, сооружений, необходимых для производства, хранения и переработки с/х продукции к электрическим, водо-, газо-, тепло- сетям, в т.ч. автономным </a:t>
            </a:r>
          </a:p>
        </p:txBody>
      </p:sp>
      <p:sp>
        <p:nvSpPr>
          <p:cNvPr id="12" name="TextBox 11"/>
          <p:cNvSpPr txBox="1"/>
          <p:nvPr/>
        </p:nvSpPr>
        <p:spPr>
          <a:xfrm>
            <a:off x="8126349" y="2945361"/>
            <a:ext cx="3584703" cy="1938992"/>
          </a:xfrm>
          <a:prstGeom prst="rect">
            <a:avLst/>
          </a:prstGeom>
          <a:noFill/>
        </p:spPr>
        <p:txBody>
          <a:bodyPr wrap="square" rtlCol="0">
            <a:spAutoFit/>
          </a:bodyPr>
          <a:lstStyle/>
          <a:p>
            <a:pPr algn="ctr"/>
            <a:r>
              <a:rPr lang="ru-RU" sz="1500" b="1" i="1" dirty="0">
                <a:latin typeface="Times New Roman" panose="02020603050405020304" pitchFamily="18" charset="0"/>
                <a:cs typeface="Times New Roman" panose="02020603050405020304" pitchFamily="18" charset="0"/>
              </a:rPr>
              <a:t>разработать проектную документации для строительства или реконструкции производственных и складских зданий, объектов, предназначенных для производства, хранения и переработки с/х продукции на сельской тер-</a:t>
            </a:r>
            <a:r>
              <a:rPr lang="ru-RU" sz="1500" b="1" i="1" dirty="0" err="1">
                <a:latin typeface="Times New Roman" panose="02020603050405020304" pitchFamily="18" charset="0"/>
                <a:cs typeface="Times New Roman" panose="02020603050405020304" pitchFamily="18" charset="0"/>
              </a:rPr>
              <a:t>рии</a:t>
            </a:r>
            <a:r>
              <a:rPr lang="ru-RU" sz="1500" b="1" i="1" dirty="0">
                <a:latin typeface="Times New Roman" panose="02020603050405020304" pitchFamily="18" charset="0"/>
                <a:cs typeface="Times New Roman" panose="02020603050405020304" pitchFamily="18" charset="0"/>
              </a:rPr>
              <a:t> (сельской агломерации КО)</a:t>
            </a:r>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901" y="469893"/>
            <a:ext cx="3657600" cy="203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Прямоугольник 10"/>
          <p:cNvSpPr/>
          <p:nvPr/>
        </p:nvSpPr>
        <p:spPr>
          <a:xfrm>
            <a:off x="3987886" y="1998295"/>
            <a:ext cx="3810000" cy="2400657"/>
          </a:xfrm>
          <a:prstGeom prst="rect">
            <a:avLst/>
          </a:prstGeom>
        </p:spPr>
        <p:txBody>
          <a:bodyPr wrap="square">
            <a:spAutoFit/>
          </a:bodyPr>
          <a:lstStyle/>
          <a:p>
            <a:pPr algn="ctr"/>
            <a:r>
              <a:rPr lang="ru-RU" sz="1500" b="1" i="1" dirty="0">
                <a:latin typeface="Times New Roman" pitchFamily="18" charset="0"/>
                <a:cs typeface="Times New Roman" pitchFamily="18" charset="0"/>
              </a:rPr>
              <a:t>Оплата аванса в размере не более 40% стоимости каждого наименования приобретаемого имущества в случае расходования гранта на цели: приобретение с/х животных, рыбопосадочного </a:t>
            </a:r>
            <a:r>
              <a:rPr lang="ru-RU" sz="1500" b="1" i="1" dirty="0" err="1">
                <a:latin typeface="Times New Roman" pitchFamily="18" charset="0"/>
                <a:cs typeface="Times New Roman" pitchFamily="18" charset="0"/>
              </a:rPr>
              <a:t>материала,тары</a:t>
            </a:r>
            <a:r>
              <a:rPr lang="ru-RU" sz="1500" b="1" i="1" dirty="0">
                <a:latin typeface="Times New Roman" pitchFamily="18" charset="0"/>
                <a:cs typeface="Times New Roman" pitchFamily="18" charset="0"/>
              </a:rPr>
              <a:t>, оборудования для измерений, мебели для торговли, с/х техники.</a:t>
            </a:r>
            <a:r>
              <a:rPr lang="ru-RU" sz="1500" b="1" i="1" dirty="0">
                <a:latin typeface="Times New Roman" pitchFamily="18" charset="0"/>
                <a:cs typeface="Times New Roman" pitchFamily="18" charset="0"/>
                <a:hlinkClick r:id="rId4"/>
              </a:rPr>
              <a:t> Выплата такого аванса должна быть предусмотрена договорами поставки (купли-продажи).</a:t>
            </a:r>
          </a:p>
        </p:txBody>
      </p:sp>
      <p:pic>
        <p:nvPicPr>
          <p:cNvPr id="13" name="Picture 2" descr="Аванс, HD, лого, png | PNGWing"/>
          <p:cNvPicPr>
            <a:picLocks noChangeAspect="1" noChangeArrowheads="1"/>
          </p:cNvPicPr>
          <p:nvPr/>
        </p:nvPicPr>
        <p:blipFill>
          <a:blip r:embed="rId5" cstate="print"/>
          <a:srcRect l="6511" t="25585" r="7351" b="25515"/>
          <a:stretch>
            <a:fillRect/>
          </a:stretch>
        </p:blipFill>
        <p:spPr bwMode="auto">
          <a:xfrm>
            <a:off x="4633792" y="541504"/>
            <a:ext cx="2352916" cy="1335741"/>
          </a:xfrm>
          <a:prstGeom prst="rect">
            <a:avLst/>
          </a:prstGeom>
          <a:noFill/>
        </p:spPr>
      </p:pic>
      <p:sp>
        <p:nvSpPr>
          <p:cNvPr id="3" name="TextBox 2">
            <a:extLst>
              <a:ext uri="{FF2B5EF4-FFF2-40B4-BE49-F238E27FC236}">
                <a16:creationId xmlns:a16="http://schemas.microsoft.com/office/drawing/2014/main" id="{24320C73-C474-A885-98C0-523B83A97DD4}"/>
              </a:ext>
            </a:extLst>
          </p:cNvPr>
          <p:cNvSpPr txBox="1"/>
          <p:nvPr/>
        </p:nvSpPr>
        <p:spPr>
          <a:xfrm>
            <a:off x="254001" y="18284"/>
            <a:ext cx="11493500" cy="523220"/>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На средства гранта  «</a:t>
            </a:r>
            <a:r>
              <a:rPr lang="ru-RU" sz="2800" b="1" dirty="0" err="1">
                <a:latin typeface="Times New Roman" panose="02020603050405020304" pitchFamily="18" charset="0"/>
                <a:cs typeface="Times New Roman" panose="02020603050405020304" pitchFamily="18" charset="0"/>
              </a:rPr>
              <a:t>Агростартап</a:t>
            </a:r>
            <a:r>
              <a:rPr lang="ru-RU" sz="2800" b="1" dirty="0">
                <a:latin typeface="Times New Roman" panose="02020603050405020304" pitchFamily="18" charset="0"/>
                <a:cs typeface="Times New Roman" panose="02020603050405020304" pitchFamily="18" charset="0"/>
              </a:rPr>
              <a:t>» можно приобрести:</a:t>
            </a:r>
          </a:p>
        </p:txBody>
      </p:sp>
      <p:pic>
        <p:nvPicPr>
          <p:cNvPr id="2" name="Рисунок 1">
            <a:extLst>
              <a:ext uri="{FF2B5EF4-FFF2-40B4-BE49-F238E27FC236}">
                <a16:creationId xmlns:a16="http://schemas.microsoft.com/office/drawing/2014/main" id="{48A0BFA0-E620-992C-F2FE-CC0B662236C5}"/>
              </a:ext>
            </a:extLst>
          </p:cNvPr>
          <p:cNvPicPr>
            <a:picLocks noChangeAspect="1"/>
          </p:cNvPicPr>
          <p:nvPr/>
        </p:nvPicPr>
        <p:blipFill>
          <a:blip r:embed="rId6" cstate="print"/>
          <a:stretch>
            <a:fillRect/>
          </a:stretch>
        </p:blipFill>
        <p:spPr>
          <a:xfrm>
            <a:off x="415192" y="4610505"/>
            <a:ext cx="3200400" cy="2069850"/>
          </a:xfrm>
          <a:prstGeom prst="rect">
            <a:avLst/>
          </a:prstGeom>
        </p:spPr>
      </p:pic>
      <p:sp>
        <p:nvSpPr>
          <p:cNvPr id="4" name="TextBox 3">
            <a:extLst>
              <a:ext uri="{FF2B5EF4-FFF2-40B4-BE49-F238E27FC236}">
                <a16:creationId xmlns:a16="http://schemas.microsoft.com/office/drawing/2014/main" id="{3434B5F2-98E9-6377-7F86-C2699F04818B}"/>
              </a:ext>
            </a:extLst>
          </p:cNvPr>
          <p:cNvSpPr txBox="1"/>
          <p:nvPr/>
        </p:nvSpPr>
        <p:spPr>
          <a:xfrm>
            <a:off x="3615592" y="6235921"/>
            <a:ext cx="3520870" cy="323165"/>
          </a:xfrm>
          <a:prstGeom prst="rect">
            <a:avLst/>
          </a:prstGeom>
          <a:noFill/>
        </p:spPr>
        <p:txBody>
          <a:bodyPr wrap="square" rtlCol="0">
            <a:spAutoFit/>
          </a:bodyPr>
          <a:lstStyle/>
          <a:p>
            <a:pPr algn="ctr"/>
            <a:r>
              <a:rPr lang="ru-RU" sz="1500" b="1" i="1" dirty="0">
                <a:latin typeface="Times New Roman" pitchFamily="18" charset="0"/>
                <a:cs typeface="Times New Roman" pitchFamily="18" charset="0"/>
              </a:rPr>
              <a:t>рыбопосадочный материал</a:t>
            </a:r>
          </a:p>
        </p:txBody>
      </p:sp>
    </p:spTree>
    <p:extLst>
      <p:ext uri="{BB962C8B-B14F-4D97-AF65-F5344CB8AC3E}">
        <p14:creationId xmlns:p14="http://schemas.microsoft.com/office/powerpoint/2010/main" val="356352026"/>
      </p:ext>
    </p:extLst>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4118" t="31808" r="22696" b="34989"/>
          <a:stretch>
            <a:fillRect/>
          </a:stretch>
        </p:blipFill>
        <p:spPr bwMode="auto">
          <a:xfrm>
            <a:off x="824753" y="259977"/>
            <a:ext cx="7315200" cy="2568748"/>
          </a:xfrm>
          <a:prstGeom prst="rect">
            <a:avLst/>
          </a:prstGeom>
          <a:noFill/>
          <a:ln w="9525">
            <a:noFill/>
            <a:miter lim="800000"/>
            <a:headEnd/>
            <a:tailEnd/>
          </a:ln>
        </p:spPr>
      </p:pic>
      <p:pic>
        <p:nvPicPr>
          <p:cNvPr id="3" name="Рисунок 2"/>
          <p:cNvPicPr/>
          <p:nvPr/>
        </p:nvPicPr>
        <p:blipFill>
          <a:blip r:embed="rId3" cstate="print"/>
          <a:srcRect l="24212" t="18519" r="23660" b="28775"/>
          <a:stretch>
            <a:fillRect/>
          </a:stretch>
        </p:blipFill>
        <p:spPr bwMode="auto">
          <a:xfrm>
            <a:off x="933822" y="2761130"/>
            <a:ext cx="7600578" cy="4096870"/>
          </a:xfrm>
          <a:prstGeom prst="rect">
            <a:avLst/>
          </a:prstGeom>
          <a:noFill/>
          <a:ln w="9525">
            <a:noFill/>
            <a:miter lim="800000"/>
            <a:headEnd/>
            <a:tailEnd/>
          </a:ln>
        </p:spPr>
      </p:pic>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24532" t="20228" r="23821" b="15385"/>
          <a:stretch>
            <a:fillRect/>
          </a:stretch>
        </p:blipFill>
        <p:spPr bwMode="auto">
          <a:xfrm>
            <a:off x="1147483" y="699247"/>
            <a:ext cx="6483630" cy="3806078"/>
          </a:xfrm>
          <a:prstGeom prst="rect">
            <a:avLst/>
          </a:prstGeom>
          <a:noFill/>
          <a:ln w="9525">
            <a:noFill/>
            <a:miter lim="800000"/>
            <a:headEnd/>
            <a:tailEnd/>
          </a:ln>
        </p:spPr>
      </p:pic>
      <p:sp>
        <p:nvSpPr>
          <p:cNvPr id="4" name="TextBox 3"/>
          <p:cNvSpPr txBox="1"/>
          <p:nvPr/>
        </p:nvSpPr>
        <p:spPr>
          <a:xfrm>
            <a:off x="914400" y="5280212"/>
            <a:ext cx="10049435" cy="1200329"/>
          </a:xfrm>
          <a:prstGeom prst="rect">
            <a:avLst/>
          </a:prstGeom>
          <a:noFill/>
        </p:spPr>
        <p:txBody>
          <a:bodyPr wrap="square" rtlCol="0">
            <a:spAutoFit/>
          </a:bodyPr>
          <a:lstStyle/>
          <a:p>
            <a:pPr algn="ctr"/>
            <a:r>
              <a:rPr lang="ru-RU" b="1" dirty="0">
                <a:latin typeface="Times New Roman" pitchFamily="18" charset="0"/>
                <a:cs typeface="Times New Roman" pitchFamily="18" charset="0"/>
              </a:rPr>
              <a:t>Срок использования гранта </a:t>
            </a:r>
            <a:r>
              <a:rPr lang="ru-RU" b="1" dirty="0" err="1">
                <a:latin typeface="Times New Roman" pitchFamily="18" charset="0"/>
                <a:cs typeface="Times New Roman" pitchFamily="18" charset="0"/>
              </a:rPr>
              <a:t>Агростартап</a:t>
            </a:r>
            <a:r>
              <a:rPr lang="ru-RU" b="1" dirty="0">
                <a:latin typeface="Times New Roman" pitchFamily="18" charset="0"/>
                <a:cs typeface="Times New Roman" pitchFamily="18" charset="0"/>
              </a:rPr>
              <a:t> – 18 месяцев со дня поступления средств на лицевой счет, открытый министерстве финансов Кировской области </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согл</a:t>
            </a:r>
            <a:r>
              <a:rPr lang="ru-RU" dirty="0">
                <a:latin typeface="Times New Roman" pitchFamily="18" charset="0"/>
                <a:cs typeface="Times New Roman" pitchFamily="18" charset="0"/>
              </a:rPr>
              <a:t>. п. 3.8.1 – в течение 45 дней со дня подписания соглашения министерство перечисляет денежные средства в установленном порядке на лицевой счет победителя конкурса в размере 100% суммы гранта, указанной в соглашении).</a:t>
            </a:r>
          </a:p>
        </p:txBody>
      </p:sp>
      <p:sp>
        <p:nvSpPr>
          <p:cNvPr id="5" name="TextBox 4"/>
          <p:cNvSpPr txBox="1"/>
          <p:nvPr/>
        </p:nvSpPr>
        <p:spPr>
          <a:xfrm>
            <a:off x="9430870" y="170329"/>
            <a:ext cx="1840568" cy="5632311"/>
          </a:xfrm>
          <a:prstGeom prst="rect">
            <a:avLst/>
          </a:prstGeom>
          <a:noFill/>
        </p:spPr>
        <p:txBody>
          <a:bodyPr wrap="none" rtlCol="0">
            <a:spAutoFit/>
          </a:bodyPr>
          <a:lstStyle/>
          <a:p>
            <a:pPr marL="342900" indent="-342900">
              <a:buAutoNum type="arabicPeriod"/>
            </a:pPr>
            <a:r>
              <a:rPr lang="ru-RU" b="1" dirty="0">
                <a:solidFill>
                  <a:schemeClr val="accent6"/>
                </a:solidFill>
                <a:latin typeface="Times New Roman" pitchFamily="18" charset="0"/>
                <a:cs typeface="Times New Roman" pitchFamily="18" charset="0"/>
              </a:rPr>
              <a:t>Август 2024</a:t>
            </a:r>
          </a:p>
          <a:p>
            <a:pPr marL="342900" indent="-342900">
              <a:buAutoNum type="arabicPeriod"/>
            </a:pPr>
            <a:r>
              <a:rPr lang="ru-RU" b="1" dirty="0">
                <a:solidFill>
                  <a:schemeClr val="accent6"/>
                </a:solidFill>
                <a:latin typeface="Times New Roman" pitchFamily="18" charset="0"/>
                <a:cs typeface="Times New Roman" pitchFamily="18" charset="0"/>
              </a:rPr>
              <a:t>Сентябрь</a:t>
            </a:r>
          </a:p>
          <a:p>
            <a:pPr marL="342900" indent="-342900">
              <a:buAutoNum type="arabicPeriod"/>
            </a:pPr>
            <a:r>
              <a:rPr lang="ru-RU" b="1" dirty="0">
                <a:solidFill>
                  <a:schemeClr val="accent6"/>
                </a:solidFill>
                <a:latin typeface="Times New Roman" pitchFamily="18" charset="0"/>
                <a:cs typeface="Times New Roman" pitchFamily="18" charset="0"/>
              </a:rPr>
              <a:t>Октябрь</a:t>
            </a:r>
          </a:p>
          <a:p>
            <a:pPr marL="342900" indent="-342900">
              <a:buAutoNum type="arabicPeriod"/>
            </a:pPr>
            <a:r>
              <a:rPr lang="ru-RU" b="1" dirty="0">
                <a:solidFill>
                  <a:schemeClr val="accent6"/>
                </a:solidFill>
                <a:latin typeface="Times New Roman" pitchFamily="18" charset="0"/>
                <a:cs typeface="Times New Roman" pitchFamily="18" charset="0"/>
              </a:rPr>
              <a:t>Ноябрь</a:t>
            </a:r>
          </a:p>
          <a:p>
            <a:pPr marL="342900" indent="-342900">
              <a:buAutoNum type="arabicPeriod"/>
            </a:pPr>
            <a:r>
              <a:rPr lang="ru-RU" b="1" dirty="0">
                <a:solidFill>
                  <a:schemeClr val="accent6"/>
                </a:solidFill>
                <a:latin typeface="Times New Roman" pitchFamily="18" charset="0"/>
                <a:cs typeface="Times New Roman" pitchFamily="18" charset="0"/>
              </a:rPr>
              <a:t>Декабрь</a:t>
            </a:r>
          </a:p>
          <a:p>
            <a:pPr marL="342900" indent="-342900">
              <a:buAutoNum type="arabicPeriod"/>
            </a:pPr>
            <a:r>
              <a:rPr lang="ru-RU" b="1" dirty="0">
                <a:solidFill>
                  <a:schemeClr val="accent6"/>
                </a:solidFill>
                <a:latin typeface="Times New Roman" pitchFamily="18" charset="0"/>
                <a:cs typeface="Times New Roman" pitchFamily="18" charset="0"/>
              </a:rPr>
              <a:t>Январь 2025</a:t>
            </a:r>
          </a:p>
          <a:p>
            <a:pPr marL="342900" indent="-342900">
              <a:buAutoNum type="arabicPeriod"/>
            </a:pPr>
            <a:r>
              <a:rPr lang="ru-RU" b="1" dirty="0">
                <a:solidFill>
                  <a:schemeClr val="accent6"/>
                </a:solidFill>
                <a:latin typeface="Times New Roman" pitchFamily="18" charset="0"/>
                <a:cs typeface="Times New Roman" pitchFamily="18" charset="0"/>
              </a:rPr>
              <a:t>Февраль</a:t>
            </a:r>
          </a:p>
          <a:p>
            <a:pPr marL="342900" indent="-342900">
              <a:buAutoNum type="arabicPeriod"/>
            </a:pPr>
            <a:r>
              <a:rPr lang="ru-RU" b="1" dirty="0">
                <a:solidFill>
                  <a:schemeClr val="accent6"/>
                </a:solidFill>
                <a:latin typeface="Times New Roman" pitchFamily="18" charset="0"/>
                <a:cs typeface="Times New Roman" pitchFamily="18" charset="0"/>
              </a:rPr>
              <a:t>Март</a:t>
            </a:r>
          </a:p>
          <a:p>
            <a:pPr marL="342900" indent="-342900">
              <a:buAutoNum type="arabicPeriod"/>
            </a:pPr>
            <a:r>
              <a:rPr lang="ru-RU" b="1" dirty="0">
                <a:solidFill>
                  <a:schemeClr val="accent6"/>
                </a:solidFill>
                <a:latin typeface="Times New Roman" pitchFamily="18" charset="0"/>
                <a:cs typeface="Times New Roman" pitchFamily="18" charset="0"/>
              </a:rPr>
              <a:t>Апрель</a:t>
            </a:r>
          </a:p>
          <a:p>
            <a:pPr marL="342900" indent="-342900">
              <a:buAutoNum type="arabicPeriod"/>
            </a:pPr>
            <a:r>
              <a:rPr lang="ru-RU" b="1" dirty="0">
                <a:solidFill>
                  <a:schemeClr val="accent6"/>
                </a:solidFill>
                <a:latin typeface="Times New Roman" pitchFamily="18" charset="0"/>
                <a:cs typeface="Times New Roman" pitchFamily="18" charset="0"/>
              </a:rPr>
              <a:t>Май</a:t>
            </a:r>
          </a:p>
          <a:p>
            <a:pPr marL="342900" indent="-342900">
              <a:buAutoNum type="arabicPeriod"/>
            </a:pPr>
            <a:r>
              <a:rPr lang="ru-RU" b="1" dirty="0">
                <a:solidFill>
                  <a:schemeClr val="accent6"/>
                </a:solidFill>
                <a:latin typeface="Times New Roman" pitchFamily="18" charset="0"/>
                <a:cs typeface="Times New Roman" pitchFamily="18" charset="0"/>
              </a:rPr>
              <a:t>Июнь</a:t>
            </a:r>
          </a:p>
          <a:p>
            <a:pPr marL="342900" indent="-342900">
              <a:buAutoNum type="arabicPeriod"/>
            </a:pPr>
            <a:r>
              <a:rPr lang="ru-RU" b="1" dirty="0">
                <a:solidFill>
                  <a:schemeClr val="accent6"/>
                </a:solidFill>
                <a:latin typeface="Times New Roman" pitchFamily="18" charset="0"/>
                <a:cs typeface="Times New Roman" pitchFamily="18" charset="0"/>
              </a:rPr>
              <a:t>Июль</a:t>
            </a:r>
          </a:p>
          <a:p>
            <a:pPr marL="342900" indent="-342900">
              <a:buAutoNum type="arabicPeriod"/>
            </a:pPr>
            <a:r>
              <a:rPr lang="ru-RU" b="1" dirty="0">
                <a:solidFill>
                  <a:schemeClr val="accent6"/>
                </a:solidFill>
                <a:latin typeface="Times New Roman" pitchFamily="18" charset="0"/>
                <a:cs typeface="Times New Roman" pitchFamily="18" charset="0"/>
              </a:rPr>
              <a:t>Август</a:t>
            </a:r>
          </a:p>
          <a:p>
            <a:pPr marL="342900" indent="-342900">
              <a:buAutoNum type="arabicPeriod"/>
            </a:pPr>
            <a:r>
              <a:rPr lang="ru-RU" b="1" dirty="0">
                <a:solidFill>
                  <a:schemeClr val="accent6"/>
                </a:solidFill>
                <a:latin typeface="Times New Roman" pitchFamily="18" charset="0"/>
                <a:cs typeface="Times New Roman" pitchFamily="18" charset="0"/>
              </a:rPr>
              <a:t>Сентябрь</a:t>
            </a:r>
          </a:p>
          <a:p>
            <a:pPr marL="342900" indent="-342900">
              <a:buAutoNum type="arabicPeriod"/>
            </a:pPr>
            <a:r>
              <a:rPr lang="ru-RU" b="1" dirty="0">
                <a:solidFill>
                  <a:schemeClr val="accent6"/>
                </a:solidFill>
                <a:latin typeface="Times New Roman" pitchFamily="18" charset="0"/>
                <a:cs typeface="Times New Roman" pitchFamily="18" charset="0"/>
              </a:rPr>
              <a:t>Октябрь</a:t>
            </a:r>
          </a:p>
          <a:p>
            <a:pPr marL="342900" indent="-342900">
              <a:buAutoNum type="arabicPeriod"/>
            </a:pPr>
            <a:r>
              <a:rPr lang="ru-RU" b="1" dirty="0">
                <a:solidFill>
                  <a:schemeClr val="accent6"/>
                </a:solidFill>
                <a:latin typeface="Times New Roman" pitchFamily="18" charset="0"/>
                <a:cs typeface="Times New Roman" pitchFamily="18" charset="0"/>
              </a:rPr>
              <a:t>Ноябрь</a:t>
            </a:r>
          </a:p>
          <a:p>
            <a:pPr marL="342900" indent="-342900">
              <a:buAutoNum type="arabicPeriod"/>
            </a:pPr>
            <a:r>
              <a:rPr lang="ru-RU" b="1" dirty="0">
                <a:solidFill>
                  <a:schemeClr val="accent6"/>
                </a:solidFill>
                <a:latin typeface="Times New Roman" pitchFamily="18" charset="0"/>
                <a:cs typeface="Times New Roman" pitchFamily="18" charset="0"/>
              </a:rPr>
              <a:t>Декабрь</a:t>
            </a:r>
          </a:p>
          <a:p>
            <a:pPr marL="342900" indent="-342900">
              <a:buAutoNum type="arabicPeriod"/>
            </a:pPr>
            <a:r>
              <a:rPr lang="ru-RU" b="1" dirty="0">
                <a:solidFill>
                  <a:schemeClr val="accent6"/>
                </a:solidFill>
                <a:latin typeface="Times New Roman" pitchFamily="18" charset="0"/>
                <a:cs typeface="Times New Roman" pitchFamily="18" charset="0"/>
              </a:rPr>
              <a:t>Январь</a:t>
            </a:r>
          </a:p>
          <a:p>
            <a:endParaRPr lang="ru-RU" b="1" dirty="0">
              <a:solidFill>
                <a:schemeClr val="accent6"/>
              </a:solidFill>
              <a:latin typeface="Times New Roman" pitchFamily="18" charset="0"/>
              <a:cs typeface="Times New Roman" pitchFamily="18" charset="0"/>
            </a:endParaRPr>
          </a:p>
          <a:p>
            <a:endParaRPr lang="ru-RU" dirty="0"/>
          </a:p>
        </p:txBody>
      </p:sp>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8858" y="107576"/>
            <a:ext cx="6165406" cy="430887"/>
          </a:xfrm>
          <a:prstGeom prst="rect">
            <a:avLst/>
          </a:prstGeom>
          <a:noFill/>
        </p:spPr>
        <p:txBody>
          <a:bodyPr wrap="none" rtlCol="0">
            <a:spAutoFit/>
          </a:bodyPr>
          <a:lstStyle/>
          <a:p>
            <a:pPr algn="just"/>
            <a:r>
              <a:rPr lang="ru-RU" sz="2200" b="1" dirty="0">
                <a:solidFill>
                  <a:schemeClr val="accent5"/>
                </a:solidFill>
                <a:latin typeface="Times New Roman" pitchFamily="18" charset="0"/>
                <a:cs typeface="Times New Roman" pitchFamily="18" charset="0"/>
              </a:rPr>
              <a:t>Порядок расходования со счета средств гранта</a:t>
            </a:r>
          </a:p>
        </p:txBody>
      </p:sp>
      <p:sp>
        <p:nvSpPr>
          <p:cNvPr id="3" name="TextBox 2"/>
          <p:cNvSpPr txBox="1"/>
          <p:nvPr/>
        </p:nvSpPr>
        <p:spPr>
          <a:xfrm>
            <a:off x="295837" y="699248"/>
            <a:ext cx="8704728" cy="1200329"/>
          </a:xfrm>
          <a:prstGeom prst="rect">
            <a:avLst/>
          </a:prstGeom>
          <a:noFill/>
        </p:spPr>
        <p:txBody>
          <a:bodyPr wrap="square" rtlCol="0">
            <a:spAutoFit/>
          </a:bodyPr>
          <a:lstStyle/>
          <a:p>
            <a:pPr algn="just"/>
            <a:r>
              <a:rPr lang="ru-RU" dirty="0">
                <a:latin typeface="Times New Roman" pitchFamily="18" charset="0"/>
                <a:cs typeface="Times New Roman" pitchFamily="18" charset="0"/>
              </a:rPr>
              <a:t>1. Победитель конкурса предоставляет </a:t>
            </a:r>
            <a:r>
              <a:rPr lang="ru-RU" b="1" u="sng" dirty="0">
                <a:latin typeface="Times New Roman" pitchFamily="18" charset="0"/>
                <a:cs typeface="Times New Roman" pitchFamily="18" charset="0"/>
              </a:rPr>
              <a:t>в орган местного самоуправления </a:t>
            </a:r>
            <a:r>
              <a:rPr lang="ru-RU" dirty="0">
                <a:latin typeface="Times New Roman" pitchFamily="18" charset="0"/>
                <a:cs typeface="Times New Roman" pitchFamily="18" charset="0"/>
              </a:rPr>
              <a:t>(на территории которого осуществляет деятельность) или в Минсельхозпрод КО (если орган местного самоуправления не наделен отдельными </a:t>
            </a:r>
            <a:r>
              <a:rPr lang="ru-RU" dirty="0" err="1">
                <a:latin typeface="Times New Roman" pitchFamily="18" charset="0"/>
                <a:cs typeface="Times New Roman" pitchFamily="18" charset="0"/>
              </a:rPr>
              <a:t>госполномочиями</a:t>
            </a:r>
            <a:r>
              <a:rPr lang="ru-RU" dirty="0">
                <a:latin typeface="Times New Roman" pitchFamily="18" charset="0"/>
                <a:cs typeface="Times New Roman" pitchFamily="18" charset="0"/>
              </a:rPr>
              <a:t> по поддержке </a:t>
            </a:r>
            <a:r>
              <a:rPr lang="ru-RU" dirty="0" err="1">
                <a:latin typeface="Times New Roman" pitchFamily="18" charset="0"/>
                <a:cs typeface="Times New Roman" pitchFamily="18" charset="0"/>
              </a:rPr>
              <a:t>сельхозтоваропроизводства</a:t>
            </a:r>
            <a:r>
              <a:rPr lang="ru-RU" dirty="0">
                <a:latin typeface="Times New Roman" pitchFamily="18" charset="0"/>
                <a:cs typeface="Times New Roman" pitchFamily="18" charset="0"/>
              </a:rPr>
              <a:t>) </a:t>
            </a:r>
            <a:r>
              <a:rPr lang="ru-RU" u="sng" dirty="0">
                <a:latin typeface="Times New Roman" pitchFamily="18" charset="0"/>
                <a:cs typeface="Times New Roman" pitchFamily="18" charset="0"/>
              </a:rPr>
              <a:t>следующие документы</a:t>
            </a:r>
            <a:r>
              <a:rPr lang="ru-RU" dirty="0">
                <a:latin typeface="Times New Roman" pitchFamily="18" charset="0"/>
                <a:cs typeface="Times New Roman" pitchFamily="18" charset="0"/>
              </a:rPr>
              <a:t>:</a:t>
            </a:r>
          </a:p>
        </p:txBody>
      </p:sp>
      <p:sp>
        <p:nvSpPr>
          <p:cNvPr id="4" name="TextBox 3"/>
          <p:cNvSpPr txBox="1"/>
          <p:nvPr/>
        </p:nvSpPr>
        <p:spPr>
          <a:xfrm>
            <a:off x="242048" y="1918447"/>
            <a:ext cx="3702424" cy="646331"/>
          </a:xfrm>
          <a:prstGeom prst="rect">
            <a:avLst/>
          </a:prstGeom>
          <a:noFill/>
        </p:spPr>
        <p:txBody>
          <a:bodyPr wrap="square" rtlCol="0">
            <a:spAutoFit/>
          </a:bodyPr>
          <a:lstStyle/>
          <a:p>
            <a:pPr algn="ctr"/>
            <a:r>
              <a:rPr lang="ru-RU" dirty="0">
                <a:latin typeface="Times New Roman" pitchFamily="18" charset="0"/>
                <a:cs typeface="Times New Roman" pitchFamily="18" charset="0"/>
              </a:rPr>
              <a:t> </a:t>
            </a:r>
            <a:r>
              <a:rPr lang="ru-RU" dirty="0">
                <a:solidFill>
                  <a:srgbClr val="FF0000"/>
                </a:solidFill>
                <a:latin typeface="Times New Roman" pitchFamily="18" charset="0"/>
                <a:cs typeface="Times New Roman" pitchFamily="18" charset="0"/>
              </a:rPr>
              <a:t>Копию соглашения </a:t>
            </a:r>
            <a:r>
              <a:rPr lang="ru-RU" dirty="0">
                <a:latin typeface="Times New Roman" pitchFamily="18" charset="0"/>
                <a:cs typeface="Times New Roman" pitchFamily="18" charset="0"/>
              </a:rPr>
              <a:t>– 1 раз при первом обращении</a:t>
            </a:r>
          </a:p>
        </p:txBody>
      </p:sp>
      <p:sp>
        <p:nvSpPr>
          <p:cNvPr id="5" name="TextBox 4"/>
          <p:cNvSpPr txBox="1"/>
          <p:nvPr/>
        </p:nvSpPr>
        <p:spPr>
          <a:xfrm>
            <a:off x="3953436" y="1900518"/>
            <a:ext cx="5136776" cy="923330"/>
          </a:xfrm>
          <a:prstGeom prst="rect">
            <a:avLst/>
          </a:prstGeom>
          <a:noFill/>
        </p:spPr>
        <p:txBody>
          <a:bodyPr wrap="square" rtlCol="0">
            <a:spAutoFit/>
          </a:bodyPr>
          <a:lstStyle/>
          <a:p>
            <a:pPr algn="ctr"/>
            <a:r>
              <a:rPr lang="ru-RU" dirty="0">
                <a:solidFill>
                  <a:srgbClr val="FF0000"/>
                </a:solidFill>
                <a:latin typeface="Times New Roman" pitchFamily="18" charset="0"/>
                <a:cs typeface="Times New Roman" pitchFamily="18" charset="0"/>
              </a:rPr>
              <a:t>Копию бизнес-плана </a:t>
            </a:r>
            <a:r>
              <a:rPr lang="ru-RU" dirty="0">
                <a:latin typeface="Times New Roman" pitchFamily="18" charset="0"/>
                <a:cs typeface="Times New Roman" pitchFamily="18" charset="0"/>
              </a:rPr>
              <a:t>-</a:t>
            </a:r>
            <a:r>
              <a:rPr lang="ru-RU" dirty="0">
                <a:solidFill>
                  <a:srgbClr val="FF0000"/>
                </a:solidFill>
                <a:latin typeface="Times New Roman" pitchFamily="18" charset="0"/>
                <a:cs typeface="Times New Roman" pitchFamily="18" charset="0"/>
              </a:rPr>
              <a:t> </a:t>
            </a:r>
            <a:r>
              <a:rPr lang="ru-RU" dirty="0">
                <a:latin typeface="Times New Roman" pitchFamily="18" charset="0"/>
                <a:cs typeface="Times New Roman" pitchFamily="18" charset="0"/>
              </a:rPr>
              <a:t>1 раз при первом обращении, а также в случае внесения изменений в бизнес-план</a:t>
            </a:r>
          </a:p>
        </p:txBody>
      </p:sp>
      <p:pic>
        <p:nvPicPr>
          <p:cNvPr id="1026" name="Picture 2"/>
          <p:cNvPicPr>
            <a:picLocks noChangeAspect="1" noChangeArrowheads="1"/>
          </p:cNvPicPr>
          <p:nvPr/>
        </p:nvPicPr>
        <p:blipFill>
          <a:blip r:embed="rId2" cstate="print"/>
          <a:srcRect l="15490" t="23181" r="64117" b="29325"/>
          <a:stretch>
            <a:fillRect/>
          </a:stretch>
        </p:blipFill>
        <p:spPr bwMode="auto">
          <a:xfrm>
            <a:off x="914400" y="2886634"/>
            <a:ext cx="2921872" cy="3827931"/>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2647" t="6122" r="33382" b="53617"/>
          <a:stretch>
            <a:fillRect/>
          </a:stretch>
        </p:blipFill>
        <p:spPr bwMode="auto">
          <a:xfrm>
            <a:off x="4392708" y="2766430"/>
            <a:ext cx="4177552" cy="3975027"/>
          </a:xfrm>
          <a:prstGeom prst="rect">
            <a:avLst/>
          </a:prstGeom>
          <a:noFill/>
          <a:ln w="9525">
            <a:noFill/>
            <a:miter lim="800000"/>
            <a:headEnd/>
            <a:tailEnd/>
          </a:ln>
        </p:spPr>
      </p:pic>
      <p:pic>
        <p:nvPicPr>
          <p:cNvPr id="1030" name="Picture 6" descr="https://avatars.mds.yandex.net/get-zen_doc/1892973/pub_5cf25905d5fd8c00aea0e075_5cf3834b88d37e00af67edca/scale_1200"/>
          <p:cNvPicPr>
            <a:picLocks noChangeAspect="1" noChangeArrowheads="1"/>
          </p:cNvPicPr>
          <p:nvPr/>
        </p:nvPicPr>
        <p:blipFill>
          <a:blip r:embed="rId4" cstate="print"/>
          <a:srcRect l="9820" t="835" r="10118" b="10806"/>
          <a:stretch>
            <a:fillRect/>
          </a:stretch>
        </p:blipFill>
        <p:spPr bwMode="auto">
          <a:xfrm>
            <a:off x="9104916" y="0"/>
            <a:ext cx="3087084" cy="2357718"/>
          </a:xfrm>
          <a:prstGeom prst="rect">
            <a:avLst/>
          </a:prstGeom>
          <a:noFill/>
        </p:spPr>
      </p:pic>
      <p:pic>
        <p:nvPicPr>
          <p:cNvPr id="1032" name="Picture 8" descr="https://zabrab75.ru/wp-content/uploads/2021/03/4a.jpg"/>
          <p:cNvPicPr>
            <a:picLocks noChangeAspect="1" noChangeArrowheads="1"/>
          </p:cNvPicPr>
          <p:nvPr/>
        </p:nvPicPr>
        <p:blipFill>
          <a:blip r:embed="rId5" cstate="print"/>
          <a:srcRect/>
          <a:stretch>
            <a:fillRect/>
          </a:stretch>
        </p:blipFill>
        <p:spPr bwMode="auto">
          <a:xfrm>
            <a:off x="9015657" y="4661647"/>
            <a:ext cx="3176343" cy="2196353"/>
          </a:xfrm>
          <a:prstGeom prst="rect">
            <a:avLst/>
          </a:prstGeom>
          <a:noFill/>
        </p:spPr>
      </p:pic>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116541" y="1432496"/>
            <a:ext cx="3386886" cy="1905123"/>
          </a:xfrm>
          <a:prstGeom prst="rect">
            <a:avLst/>
          </a:prstGeom>
        </p:spPr>
      </p:pic>
      <p:sp>
        <p:nvSpPr>
          <p:cNvPr id="6" name="Прямоугольник 5"/>
          <p:cNvSpPr/>
          <p:nvPr/>
        </p:nvSpPr>
        <p:spPr>
          <a:xfrm>
            <a:off x="0" y="5502858"/>
            <a:ext cx="5965667" cy="923330"/>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договоров поставки (купли-продажи) ограждений</a:t>
            </a:r>
          </a:p>
          <a:p>
            <a:pPr algn="just">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 ограждений</a:t>
            </a:r>
          </a:p>
          <a:p>
            <a:pPr algn="just">
              <a:buFont typeface="Wingdings" pitchFamily="2" charset="2"/>
              <a:buChar char="Ø"/>
            </a:pPr>
            <a:r>
              <a:rPr lang="ru-RU" dirty="0">
                <a:solidFill>
                  <a:srgbClr val="FF0000"/>
                </a:solidFill>
                <a:latin typeface="Times New Roman" pitchFamily="18" charset="0"/>
                <a:cs typeface="Times New Roman" pitchFamily="18" charset="0"/>
              </a:rPr>
              <a:t> актов приема-передачи ограждений</a:t>
            </a:r>
          </a:p>
        </p:txBody>
      </p:sp>
      <p:sp>
        <p:nvSpPr>
          <p:cNvPr id="7" name="Прямоугольник 6"/>
          <p:cNvSpPr/>
          <p:nvPr/>
        </p:nvSpPr>
        <p:spPr>
          <a:xfrm>
            <a:off x="189989" y="839179"/>
            <a:ext cx="3379694" cy="646331"/>
          </a:xfrm>
          <a:prstGeom prst="rect">
            <a:avLst/>
          </a:prstGeom>
        </p:spPr>
        <p:txBody>
          <a:bodyPr wrap="square">
            <a:spAutoFit/>
          </a:bodyPr>
          <a:lstStyle/>
          <a:p>
            <a:pPr algn="ctr"/>
            <a:r>
              <a:rPr lang="ru-RU" i="1" dirty="0">
                <a:latin typeface="Times New Roman" pitchFamily="18" charset="0"/>
                <a:cs typeface="Times New Roman" pitchFamily="18" charset="0"/>
              </a:rPr>
              <a:t>приобретение оборудования и техники</a:t>
            </a:r>
          </a:p>
        </p:txBody>
      </p:sp>
      <p:sp>
        <p:nvSpPr>
          <p:cNvPr id="9" name="Прямоугольник 8"/>
          <p:cNvSpPr/>
          <p:nvPr/>
        </p:nvSpPr>
        <p:spPr>
          <a:xfrm>
            <a:off x="197224" y="139424"/>
            <a:ext cx="11788588" cy="646331"/>
          </a:xfrm>
          <a:prstGeom prst="rect">
            <a:avLst/>
          </a:prstGeom>
        </p:spPr>
        <p:txBody>
          <a:bodyPr wrap="square">
            <a:spAutoFit/>
          </a:bodyPr>
          <a:lstStyle/>
          <a:p>
            <a:r>
              <a:rPr lang="ru-RU" dirty="0">
                <a:latin typeface="Times New Roman" pitchFamily="18" charset="0"/>
                <a:cs typeface="Times New Roman" pitchFamily="18" charset="0"/>
              </a:rPr>
              <a:t>Заверенные главой крестьянского (фермерского) хозяйства или индивидуальным предпринимателем </a:t>
            </a:r>
            <a:r>
              <a:rPr lang="ru-RU" dirty="0">
                <a:solidFill>
                  <a:srgbClr val="FF0000"/>
                </a:solidFill>
                <a:latin typeface="Times New Roman" pitchFamily="18" charset="0"/>
                <a:cs typeface="Times New Roman" pitchFamily="18" charset="0"/>
              </a:rPr>
              <a:t>копии следующих документов</a:t>
            </a:r>
            <a:r>
              <a:rPr lang="ru-RU" dirty="0">
                <a:latin typeface="Times New Roman" pitchFamily="18" charset="0"/>
                <a:cs typeface="Times New Roman" pitchFamily="18" charset="0"/>
              </a:rPr>
              <a:t>, подтверждающих направление расходования гранта на создание и (или) развитие хозяйства:</a:t>
            </a:r>
          </a:p>
        </p:txBody>
      </p:sp>
      <p:pic>
        <p:nvPicPr>
          <p:cNvPr id="3" name="Рисунок 2">
            <a:extLst>
              <a:ext uri="{FF2B5EF4-FFF2-40B4-BE49-F238E27FC236}">
                <a16:creationId xmlns:a16="http://schemas.microsoft.com/office/drawing/2014/main" id="{C4F05D11-98B9-6C06-2358-25CEFC2DE78C}"/>
              </a:ext>
            </a:extLst>
          </p:cNvPr>
          <p:cNvPicPr>
            <a:picLocks noChangeAspect="1"/>
          </p:cNvPicPr>
          <p:nvPr/>
        </p:nvPicPr>
        <p:blipFill>
          <a:blip r:embed="rId3"/>
          <a:stretch>
            <a:fillRect/>
          </a:stretch>
        </p:blipFill>
        <p:spPr>
          <a:xfrm>
            <a:off x="10023232" y="4668957"/>
            <a:ext cx="2052228" cy="2189043"/>
          </a:xfrm>
          <a:prstGeom prst="rect">
            <a:avLst/>
          </a:prstGeom>
        </p:spPr>
      </p:pic>
      <p:sp>
        <p:nvSpPr>
          <p:cNvPr id="8" name="TextBox 7">
            <a:extLst>
              <a:ext uri="{FF2B5EF4-FFF2-40B4-BE49-F238E27FC236}">
                <a16:creationId xmlns:a16="http://schemas.microsoft.com/office/drawing/2014/main" id="{FDAF8C33-716C-43AC-C3D3-212635983D4F}"/>
              </a:ext>
            </a:extLst>
          </p:cNvPr>
          <p:cNvSpPr txBox="1"/>
          <p:nvPr/>
        </p:nvSpPr>
        <p:spPr>
          <a:xfrm>
            <a:off x="5424854" y="5231335"/>
            <a:ext cx="4106008" cy="1477328"/>
          </a:xfrm>
          <a:prstGeom prst="rect">
            <a:avLst/>
          </a:prstGeom>
          <a:noFill/>
        </p:spPr>
        <p:txBody>
          <a:bodyPr wrap="square">
            <a:spAutoFit/>
          </a:bodyPr>
          <a:lstStyle/>
          <a:p>
            <a:pPr algn="just"/>
            <a:r>
              <a:rPr lang="ru-RU" i="1" dirty="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ограждения, предусмотренного для выпаса и выгула сельскохозяйственных животных, и ограждения плодово-ягодных насаждений</a:t>
            </a:r>
            <a:endParaRPr lang="ru-RU" i="1" dirty="0">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97B3808C-9760-BEC6-2877-546EE082BBBB}"/>
              </a:ext>
            </a:extLst>
          </p:cNvPr>
          <p:cNvSpPr/>
          <p:nvPr/>
        </p:nvSpPr>
        <p:spPr>
          <a:xfrm>
            <a:off x="3881718" y="785755"/>
            <a:ext cx="8310282" cy="3816429"/>
          </a:xfrm>
          <a:prstGeom prst="rect">
            <a:avLst/>
          </a:prstGeom>
        </p:spPr>
        <p:txBody>
          <a:bodyPr wrap="square">
            <a:spAutoFit/>
          </a:bodyPr>
          <a:lstStyle/>
          <a:p>
            <a:pPr algn="just">
              <a:buFont typeface="Wingdings" pitchFamily="2" charset="2"/>
              <a:buChar char="Ø"/>
            </a:pPr>
            <a:r>
              <a:rPr lang="ru-RU" dirty="0">
                <a:solidFill>
                  <a:srgbClr val="FF0000"/>
                </a:solidFill>
                <a:latin typeface="Times New Roman" pitchFamily="18" charset="0"/>
                <a:cs typeface="Times New Roman" pitchFamily="18" charset="0"/>
              </a:rPr>
              <a:t>договоров поставки (купли-продажи) оборудования, техники </a:t>
            </a:r>
          </a:p>
          <a:p>
            <a:pPr algn="just">
              <a:buFont typeface="Wingdings" pitchFamily="2" charset="2"/>
              <a:buChar char="Ø"/>
            </a:pPr>
            <a:r>
              <a:rPr lang="ru-RU" dirty="0">
                <a:solidFill>
                  <a:srgbClr val="FF0000"/>
                </a:solidFill>
                <a:latin typeface="Times New Roman" pitchFamily="18" charset="0"/>
                <a:cs typeface="Times New Roman" pitchFamily="18" charset="0"/>
              </a:rPr>
              <a:t> счета-фактуры (или счета) на оплату</a:t>
            </a:r>
          </a:p>
          <a:p>
            <a:pPr algn="just">
              <a:buFont typeface="Wingdings" pitchFamily="2" charset="2"/>
              <a:buChar char="Ø"/>
            </a:pPr>
            <a:r>
              <a:rPr lang="ru-RU" dirty="0">
                <a:solidFill>
                  <a:srgbClr val="FF0000"/>
                </a:solidFill>
                <a:latin typeface="Times New Roman" pitchFamily="18" charset="0"/>
                <a:cs typeface="Times New Roman" pitchFamily="18" charset="0"/>
              </a:rPr>
              <a:t> актов приема-передачи</a:t>
            </a:r>
          </a:p>
          <a:p>
            <a:pPr algn="just">
              <a:buFont typeface="Wingdings" pitchFamily="2" charset="2"/>
              <a:buChar char="Ø"/>
            </a:pPr>
            <a:r>
              <a:rPr lang="ru-RU" dirty="0">
                <a:solidFill>
                  <a:srgbClr val="FF0000"/>
                </a:solidFill>
                <a:latin typeface="Times New Roman" pitchFamily="18" charset="0"/>
                <a:cs typeface="Times New Roman" pitchFamily="18" charset="0"/>
              </a:rPr>
              <a:t>технических паспортов, сертификатов соответствия, иных документов, выданных лицом, система добровольной сертификации которого зарегистрирована Управлением развития информационного обеспечения и аккредитации Федерального агентства по техническому регулированию и метрологии ;</a:t>
            </a:r>
          </a:p>
          <a:p>
            <a:pPr algn="just">
              <a:buFont typeface="Wingdings" pitchFamily="2" charset="2"/>
              <a:buChar char="Ø"/>
            </a:pPr>
            <a:r>
              <a:rPr lang="ru-RU" dirty="0">
                <a:solidFill>
                  <a:srgbClr val="FF0000"/>
                </a:solidFill>
                <a:latin typeface="Times New Roman" pitchFamily="18" charset="0"/>
                <a:cs typeface="Times New Roman" pitchFamily="18" charset="0"/>
              </a:rPr>
              <a:t>или документа, выданного производителем или офиц. представителем производителя, содержащего сведения об отнесении каждой из единиц приобретенной (приобретаемой) техники и (или) оборудования к тому или иному коду Общероссийского </a:t>
            </a:r>
            <a:r>
              <a:rPr lang="ru-RU" dirty="0">
                <a:solidFill>
                  <a:srgbClr val="FF0000"/>
                </a:solidFill>
                <a:latin typeface="Times New Roman" pitchFamily="18" charset="0"/>
                <a:cs typeface="Times New Roman" pitchFamily="18" charset="0"/>
                <a:hlinkClick r:id="rId4"/>
              </a:rPr>
              <a:t>классификатора</a:t>
            </a:r>
            <a:r>
              <a:rPr lang="ru-RU" dirty="0">
                <a:solidFill>
                  <a:srgbClr val="FF0000"/>
                </a:solidFill>
                <a:latin typeface="Times New Roman" pitchFamily="18" charset="0"/>
                <a:cs typeface="Times New Roman" pitchFamily="18" charset="0"/>
              </a:rPr>
              <a:t> продукции по видам экономической деятельности (ОКПД2) </a:t>
            </a:r>
            <a:r>
              <a:rPr lang="ru-RU" sz="1200" i="1" dirty="0">
                <a:solidFill>
                  <a:srgbClr val="FF0000"/>
                </a:solidFill>
                <a:latin typeface="Times New Roman" pitchFamily="18" charset="0"/>
                <a:cs typeface="Times New Roman" pitchFamily="18" charset="0"/>
              </a:rPr>
              <a:t>ОК 034-2014 (КПЕС 2008), утвержденного приказом Федерального агентства по техническому регулированию и метрологии от 31.01.2014 N 14-ст .</a:t>
            </a:r>
          </a:p>
          <a:p>
            <a:pPr algn="just"/>
            <a:endParaRPr lang="ru-RU" sz="1400" dirty="0">
              <a:solidFill>
                <a:srgbClr val="FF0000"/>
              </a:solidFill>
              <a:latin typeface="Times New Roman" pitchFamily="18" charset="0"/>
              <a:cs typeface="Times New Roman" pitchFamily="18" charset="0"/>
            </a:endParaRPr>
          </a:p>
        </p:txBody>
      </p:sp>
    </p:spTree>
  </p:cSld>
  <p:clrMapOvr>
    <a:masterClrMapping/>
  </p:clrMapOvr>
  <p:transition>
    <p:wipe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6433</TotalTime>
  <Words>2956</Words>
  <Application>Microsoft Office PowerPoint</Application>
  <PresentationFormat>Широкоэкранный</PresentationFormat>
  <Paragraphs>179</Paragraphs>
  <Slides>26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Владелец</cp:lastModifiedBy>
  <cp:revision>396</cp:revision>
  <cp:lastPrinted>2019-10-15T19:35:04Z</cp:lastPrinted>
  <dcterms:created xsi:type="dcterms:W3CDTF">2019-09-09T19:18:26Z</dcterms:created>
  <dcterms:modified xsi:type="dcterms:W3CDTF">2025-07-21T08:03:58Z</dcterms:modified>
</cp:coreProperties>
</file>