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5"/>
  </p:notesMasterIdLst>
  <p:sldIdLst>
    <p:sldId id="256" r:id="rId2"/>
    <p:sldId id="324" r:id="rId3"/>
    <p:sldId id="327" r:id="rId4"/>
    <p:sldId id="405" r:id="rId5"/>
    <p:sldId id="381" r:id="rId6"/>
    <p:sldId id="295" r:id="rId7"/>
    <p:sldId id="402" r:id="rId8"/>
    <p:sldId id="401" r:id="rId9"/>
    <p:sldId id="302" r:id="rId10"/>
    <p:sldId id="404" r:id="rId11"/>
    <p:sldId id="400" r:id="rId12"/>
    <p:sldId id="403" r:id="rId13"/>
    <p:sldId id="378" r:id="rId14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70136FC-DF5E-4A27-BEDB-B97F0DD0AC26}">
          <p14:sldIdLst>
            <p14:sldId id="256"/>
            <p14:sldId id="324"/>
            <p14:sldId id="327"/>
            <p14:sldId id="405"/>
            <p14:sldId id="381"/>
            <p14:sldId id="295"/>
            <p14:sldId id="402"/>
            <p14:sldId id="401"/>
            <p14:sldId id="302"/>
            <p14:sldId id="404"/>
            <p14:sldId id="400"/>
            <p14:sldId id="403"/>
            <p14:sldId id="3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1D5B6-B3E2-4B76-9CC6-122B9025F21F}" type="datetimeFigureOut">
              <a:rPr lang="ru-RU" smtClean="0"/>
              <a:t>04.08.2026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DA3300-C25E-4ED5-8F30-3D26E1706B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773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143958"/>
      </p:ext>
    </p:extLst>
  </p:cSld>
  <p:clrMapOvr>
    <a:masterClrMapping/>
  </p:clrMapOvr>
  <p:transition>
    <p:wipe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448544"/>
      </p:ext>
    </p:extLst>
  </p:cSld>
  <p:clrMapOvr>
    <a:masterClrMapping/>
  </p:clrMapOvr>
  <p:transition>
    <p:wipe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440543"/>
      </p:ext>
    </p:extLst>
  </p:cSld>
  <p:clrMapOvr>
    <a:masterClrMapping/>
  </p:clrMapOvr>
  <p:transition>
    <p:wipe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638950"/>
      </p:ext>
    </p:extLst>
  </p:cSld>
  <p:clrMapOvr>
    <a:masterClrMapping/>
  </p:clrMapOvr>
  <p:transition>
    <p:wipe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390892"/>
      </p:ext>
    </p:extLst>
  </p:cSld>
  <p:clrMapOvr>
    <a:masterClrMapping/>
  </p:clrMapOvr>
  <p:transition>
    <p:wipe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494767"/>
      </p:ext>
    </p:extLst>
  </p:cSld>
  <p:clrMapOvr>
    <a:masterClrMapping/>
  </p:clrMapOvr>
  <p:transition>
    <p:wipe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162238"/>
      </p:ext>
    </p:extLst>
  </p:cSld>
  <p:clrMapOvr>
    <a:masterClrMapping/>
  </p:clrMapOvr>
  <p:transition>
    <p:wipe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960608"/>
      </p:ext>
    </p:extLst>
  </p:cSld>
  <p:clrMapOvr>
    <a:masterClrMapping/>
  </p:clrMapOvr>
  <p:transition>
    <p:wipe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747947"/>
      </p:ext>
    </p:extLst>
  </p:cSld>
  <p:clrMapOvr>
    <a:masterClrMapping/>
  </p:clrMapOvr>
  <p:transition>
    <p:wipe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934762"/>
      </p:ext>
    </p:extLst>
  </p:cSld>
  <p:clrMapOvr>
    <a:masterClrMapping/>
  </p:clrMapOvr>
  <p:transition>
    <p:wipe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79346"/>
      </p:ext>
    </p:extLst>
  </p:cSld>
  <p:clrMapOvr>
    <a:masterClrMapping/>
  </p:clrMapOvr>
  <p:transition>
    <p:wipe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30088-D79A-4A32-8852-BA7C763C7520}" type="datetimeFigureOut">
              <a:rPr lang="ru-RU" smtClean="0"/>
              <a:pPr/>
              <a:t>04.08.2026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938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net.garant.ru/document/redirect/406297833/0" TargetMode="External"/><Relationship Id="rId2" Type="http://schemas.openxmlformats.org/officeDocument/2006/relationships/hyperlink" Target="https://internet.garant.ru/document/redirect/406297833/11000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vmeste@kleverkirov.ru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login.consultant.ru/link/?req=doc&amp;base=LAW&amp;n=525261&amp;dst=86080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3962398" y="6459674"/>
            <a:ext cx="3432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Киров 2026</a:t>
            </a:r>
          </a:p>
        </p:txBody>
      </p:sp>
      <p:pic>
        <p:nvPicPr>
          <p:cNvPr id="38915" name="Picture 3" descr="http://dsx-kirov.ru/images/header-ger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9388"/>
            <a:ext cx="1647825" cy="2019301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1863305" y="363807"/>
            <a:ext cx="813470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компетенций в сфере сельскохозяйственной кооперации и поддержки фермеров Кировской области</a:t>
            </a:r>
          </a:p>
        </p:txBody>
      </p:sp>
      <p:pic>
        <p:nvPicPr>
          <p:cNvPr id="12" name="Picture 812" descr="https://static1.bigstockphoto.com/1/7/2/large1500/271970413.jpg"/>
          <p:cNvPicPr>
            <a:picLocks noChangeAspect="1" noChangeArrowheads="1"/>
          </p:cNvPicPr>
          <p:nvPr/>
        </p:nvPicPr>
        <p:blipFill>
          <a:blip r:embed="rId3" cstate="print"/>
          <a:srcRect r="-89" b="10042"/>
          <a:stretch>
            <a:fillRect/>
          </a:stretch>
        </p:blipFill>
        <p:spPr bwMode="auto">
          <a:xfrm>
            <a:off x="10575149" y="236520"/>
            <a:ext cx="1312549" cy="1084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580D3AD7-9BE1-5038-F196-C806D74C1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961" y="1320800"/>
            <a:ext cx="5790841" cy="3309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911437-392E-5C14-6BDF-FFCE5456D6BC}"/>
              </a:ext>
            </a:extLst>
          </p:cNvPr>
          <p:cNvSpPr txBox="1"/>
          <p:nvPr/>
        </p:nvSpPr>
        <p:spPr>
          <a:xfrm>
            <a:off x="677092" y="4566889"/>
            <a:ext cx="105071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Грант на развитие фермерского хозяйства</a:t>
            </a:r>
          </a:p>
        </p:txBody>
      </p:sp>
    </p:spTree>
    <p:extLst>
      <p:ext uri="{BB962C8B-B14F-4D97-AF65-F5344CB8AC3E}">
        <p14:creationId xmlns:p14="http://schemas.microsoft.com/office/powerpoint/2010/main" val="1686678171"/>
      </p:ext>
    </p:extLst>
  </p:cSld>
  <p:clrMapOvr>
    <a:masterClrMapping/>
  </p:clrMapOvr>
  <p:transition advTm="4000">
    <p:wipe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798012C-4E28-7E65-2AE2-6D03FF56C6B4}"/>
              </a:ext>
            </a:extLst>
          </p:cNvPr>
          <p:cNvSpPr txBox="1"/>
          <p:nvPr/>
        </p:nvSpPr>
        <p:spPr>
          <a:xfrm>
            <a:off x="4178744" y="254000"/>
            <a:ext cx="383451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НОВОЕ И ВАЖНОЕ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152DAD-53ED-CF59-B8CB-E8898CD2ED44}"/>
              </a:ext>
            </a:extLst>
          </p:cNvPr>
          <p:cNvSpPr txBox="1"/>
          <p:nvPr/>
        </p:nvSpPr>
        <p:spPr>
          <a:xfrm>
            <a:off x="888999" y="1204036"/>
            <a:ext cx="1053253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Заявителю необходимо внести в государственный реестр земель сельскохозяйственного назначения сведения о земельных участках сельскохозяйственного назначения, на которых заявителем осуществляется или планируется осуществлять сельскохозяйственное производство, в соответствии с </a:t>
            </a:r>
            <a:r>
              <a:rPr lang="ru-RU" sz="1600" u="none" strike="noStrike" kern="0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2"/>
              </a:rPr>
              <a:t>приложением № 1</a:t>
            </a:r>
            <a:r>
              <a:rPr lang="ru-RU" sz="16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к Правилам ведения государственного реестра земель сельскохозяйственного назначения, утвержденным </a:t>
            </a:r>
            <a:r>
              <a:rPr lang="ru-RU" sz="1600" u="none" strike="noStrike" kern="0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3"/>
              </a:rPr>
              <a:t>постановлением</a:t>
            </a:r>
            <a:r>
              <a:rPr lang="ru-RU" sz="16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Правительства Российской Федерации от 02.02.2023 N 154 "О порядке ведения государственного реестра земель сельскохозяйственного назначения« (в данном приложении 23 пункта, которые нужно заполнить). В случае аренды земли, сведения вносит собственник (арендодатель).</a:t>
            </a:r>
            <a:endParaRPr lang="ru-RU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41E5CD-041C-1494-F185-DA78234D7A2C}"/>
              </a:ext>
            </a:extLst>
          </p:cNvPr>
          <p:cNvSpPr txBox="1"/>
          <p:nvPr/>
        </p:nvSpPr>
        <p:spPr>
          <a:xfrm>
            <a:off x="956733" y="3216702"/>
            <a:ext cx="104647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Заявитель при направлении заявки на конкурс предоставляет перечень записей о земельных участках, внесенных в государственный реестр земель сельскохозяйственного назначения в соответствии с </a:t>
            </a:r>
            <a:r>
              <a:rPr lang="ru-RU" sz="1600" u="none" strike="noStrike" kern="0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2"/>
              </a:rPr>
              <a:t>приложением № 1</a:t>
            </a:r>
            <a:r>
              <a:rPr lang="ru-RU" sz="16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к Правилам, сформированный в разделе "Записи Реестра ЗСН" указанного реестра, заверенный заявителем.</a:t>
            </a:r>
            <a:endParaRPr lang="ru-RU" sz="1600" dirty="0"/>
          </a:p>
        </p:txBody>
      </p:sp>
      <p:pic>
        <p:nvPicPr>
          <p:cNvPr id="8" name="Рисунок 7" descr="Регистрация в ЕФИС ЗСН от 1 дня в Луганске ЛНР! - выгодная цена в Мультикас">
            <a:extLst>
              <a:ext uri="{FF2B5EF4-FFF2-40B4-BE49-F238E27FC236}">
                <a16:creationId xmlns:a16="http://schemas.microsoft.com/office/drawing/2014/main" id="{12631420-64D3-11FA-46C0-59517BF174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0358" y="4174066"/>
            <a:ext cx="2526242" cy="252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924905"/>
      </p:ext>
    </p:extLst>
  </p:cSld>
  <p:clrMapOvr>
    <a:masterClrMapping/>
  </p:clrMapOvr>
  <p:transition>
    <p:wipe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C73A4E7-8F38-1D9B-D3FE-0661CDF1E503}"/>
              </a:ext>
            </a:extLst>
          </p:cNvPr>
          <p:cNvSpPr txBox="1"/>
          <p:nvPr/>
        </p:nvSpPr>
        <p:spPr>
          <a:xfrm>
            <a:off x="880534" y="372533"/>
            <a:ext cx="10828865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Грант на развитие фермерского хозяйства предоставляется однократно</a:t>
            </a:r>
          </a:p>
          <a:p>
            <a:pPr algn="ctr"/>
            <a:endParaRPr lang="ru-RU" sz="5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Получатели грантов «</a:t>
            </a:r>
            <a:r>
              <a:rPr lang="ru-RU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Агростартап</a:t>
            </a:r>
            <a:r>
              <a:rPr lang="ru-RU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 на развитие семейных ферм принимать участие повторно в грантовой поддержке не могут</a:t>
            </a:r>
          </a:p>
        </p:txBody>
      </p:sp>
    </p:spTree>
    <p:extLst>
      <p:ext uri="{BB962C8B-B14F-4D97-AF65-F5344CB8AC3E}">
        <p14:creationId xmlns:p14="http://schemas.microsoft.com/office/powerpoint/2010/main" val="583531960"/>
      </p:ext>
    </p:extLst>
  </p:cSld>
  <p:clrMapOvr>
    <a:masterClrMapping/>
  </p:clrMapOvr>
  <p:transition>
    <p:wipe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1D8104-8414-3648-0537-9EB3C6E59FBC}"/>
              </a:ext>
            </a:extLst>
          </p:cNvPr>
          <p:cNvSpPr txBox="1"/>
          <p:nvPr/>
        </p:nvSpPr>
        <p:spPr>
          <a:xfrm>
            <a:off x="3959752" y="277971"/>
            <a:ext cx="401238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Отчетность по гранту</a:t>
            </a:r>
          </a:p>
        </p:txBody>
      </p:sp>
      <p:pic>
        <p:nvPicPr>
          <p:cNvPr id="3" name="Рисунок 2" descr="Picture background">
            <a:extLst>
              <a:ext uri="{FF2B5EF4-FFF2-40B4-BE49-F238E27FC236}">
                <a16:creationId xmlns:a16="http://schemas.microsoft.com/office/drawing/2014/main" id="{04CC66D4-2AD2-EBA5-DAAB-DABA256607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93" t="10068" r="3518" b="5209"/>
          <a:stretch>
            <a:fillRect/>
          </a:stretch>
        </p:blipFill>
        <p:spPr>
          <a:xfrm>
            <a:off x="9415991" y="93133"/>
            <a:ext cx="2682876" cy="2582334"/>
          </a:xfrm>
          <a:prstGeom prst="rect">
            <a:avLst/>
          </a:prstGeom>
        </p:spPr>
      </p:pic>
      <p:pic>
        <p:nvPicPr>
          <p:cNvPr id="4" name="Рисунок 3" descr="Picture background">
            <a:extLst>
              <a:ext uri="{FF2B5EF4-FFF2-40B4-BE49-F238E27FC236}">
                <a16:creationId xmlns:a16="http://schemas.microsoft.com/office/drawing/2014/main" id="{49C25B99-D4BA-4616-0EDC-D55C2CF532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575" t="6394" r="6583" b="6394"/>
          <a:stretch>
            <a:fillRect/>
          </a:stretch>
        </p:blipFill>
        <p:spPr>
          <a:xfrm>
            <a:off x="93133" y="93133"/>
            <a:ext cx="2650067" cy="17949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7FDF58-C541-ADD6-2104-4C958C2BAF0F}"/>
              </a:ext>
            </a:extLst>
          </p:cNvPr>
          <p:cNvSpPr txBox="1"/>
          <p:nvPr/>
        </p:nvSpPr>
        <p:spPr>
          <a:xfrm>
            <a:off x="3564467" y="1432638"/>
            <a:ext cx="55710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Победитель конкурса представляет в министерство:</a:t>
            </a:r>
            <a:endParaRPr lang="ru-RU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262115-56B1-6EF4-4423-5696802FF9BF}"/>
              </a:ext>
            </a:extLst>
          </p:cNvPr>
          <p:cNvSpPr txBox="1"/>
          <p:nvPr/>
        </p:nvSpPr>
        <p:spPr>
          <a:xfrm>
            <a:off x="143934" y="2129879"/>
            <a:ext cx="609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kern="0" dirty="0">
                <a:solidFill>
                  <a:schemeClr val="accent2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отчет о финансово-экономическом состоянии победителя конкурса по форме (в том числе в электронном формате), утвержденной правовым актом Минсельхоза РФ, - до 30-го числа месяца, следующего за отчетным кварталом</a:t>
            </a:r>
            <a:endParaRPr lang="ru-RU" sz="1400" b="1" dirty="0">
              <a:solidFill>
                <a:schemeClr val="accent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8D0CD5-002E-01D0-A4EB-D7FDAA4D74FE}"/>
              </a:ext>
            </a:extLst>
          </p:cNvPr>
          <p:cNvSpPr txBox="1"/>
          <p:nvPr/>
        </p:nvSpPr>
        <p:spPr>
          <a:xfrm>
            <a:off x="5965942" y="2753493"/>
            <a:ext cx="6096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buNone/>
            </a:pPr>
            <a:r>
              <a:rPr lang="ru-RU" sz="1400" b="1" dirty="0">
                <a:solidFill>
                  <a:schemeClr val="accent2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отчет о достижении значений результата предоставления гранта по форме, предусмотренной типовой формой соглашения о предоставлении гранта, в системе "Электронный бюджет" один раз в квартал - не позднее 10-го числа месяца, следующего за отчетным периодом, за отчетный год - не позднее 15 января года, следующего за отчетным периодом;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4DAC94E-B579-3332-9896-496C36B02C15}"/>
              </a:ext>
            </a:extLst>
          </p:cNvPr>
          <p:cNvSpPr txBox="1"/>
          <p:nvPr/>
        </p:nvSpPr>
        <p:spPr>
          <a:xfrm>
            <a:off x="93133" y="4123604"/>
            <a:ext cx="609600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kern="0" dirty="0">
                <a:solidFill>
                  <a:schemeClr val="accent2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отчет о достижении целевых показателей по форме, предусмотренной типовой формой соглашения о предоставлении гранта, один раз в полугодие - не позднее 30-го числа месяца, следующего за отчетным периодом, за отчетный год - не позднее 30 января года, следующего за отчетным периодом</a:t>
            </a:r>
            <a:endParaRPr lang="ru-RU" sz="1400" b="1" dirty="0">
              <a:solidFill>
                <a:schemeClr val="accent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015E43-1BB5-CD9D-7399-026793809EB4}"/>
              </a:ext>
            </a:extLst>
          </p:cNvPr>
          <p:cNvSpPr txBox="1"/>
          <p:nvPr/>
        </p:nvSpPr>
        <p:spPr>
          <a:xfrm>
            <a:off x="0" y="5764536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buNone/>
            </a:pPr>
            <a:r>
              <a:rPr lang="ru-RU" sz="1600" b="1" i="1" dirty="0">
                <a:solidFill>
                  <a:srgbClr val="FF0000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Нарушение победителем конкурса условий и порядка предоставления гранта, в том числе невыполнение обязательств, взятых на себя, в соответствующем проверяемом периоде влечет возврат суммы средств гранта в областной бюджет в полном объеме</a:t>
            </a:r>
            <a:r>
              <a:rPr lang="ru-RU" sz="1600" b="1" i="1" dirty="0">
                <a:solidFill>
                  <a:srgbClr val="FF0000"/>
                </a:solidFill>
                <a:latin typeface="Times New Roman CYR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b="1" i="1" dirty="0">
              <a:solidFill>
                <a:srgbClr val="FF0000"/>
              </a:solidFill>
              <a:effectLst/>
              <a:latin typeface="Times New Roman CYR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635849"/>
      </p:ext>
    </p:extLst>
  </p:cSld>
  <p:clrMapOvr>
    <a:masterClrMapping/>
  </p:clrMapOvr>
  <p:transition>
    <p:wipe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левер — Природа, флора - Stock Photo | #34518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1"/>
            <a:ext cx="1219200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контакты: </a:t>
            </a:r>
          </a:p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компетенций в сфере сельскохозяйственной кооперации и поддержки фермеров Кировской области</a:t>
            </a:r>
          </a:p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(структурное подразделение  КОГБУ «ЦСХК «Клевера Нечерноземья»):</a:t>
            </a:r>
          </a:p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  Киров, ул. Преображенская, 66, 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215.</a:t>
            </a:r>
          </a:p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тел. (8332) 64-02-56</a:t>
            </a:r>
          </a:p>
          <a:p>
            <a:pPr algn="ctr"/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  <a:hlinkClick r:id="rId3"/>
              </a:rPr>
              <a:t>vmeste@kleverkirov.ru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    www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kleverkirov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ru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4103838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юрисконсульт, консультант: Черных Алёна Дмитриевна тел. 64-99-98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бухгалтер, консультант: Русских Татьяна Васильевна, тел. 64-01-91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85782" y="5542474"/>
            <a:ext cx="79025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за внимание !!!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78084" y="2847824"/>
            <a:ext cx="324960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8-953-942-00-93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0" y="861944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4274" name="Picture 2" descr="https://rbsmi.ru/upload/iblock/f61/f612043aa9d8ab73ec0321cd0847c86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124200" y="215900"/>
            <a:ext cx="636167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НОРМАТИВНО-ПРАВОВАЯ БАЗА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1181101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207621" y="2513958"/>
            <a:ext cx="114638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Кировской области</a:t>
            </a:r>
            <a:br>
              <a:rPr lang="ru-RU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26.06.2025 № 325-П «Об утверждении государственной программы Кировской области «Агропромышленный комплекс»</a:t>
            </a:r>
          </a:p>
          <a:p>
            <a:pPr algn="ctr">
              <a:defRPr/>
            </a:pPr>
            <a:endParaRPr lang="ru-RU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Кировской области от 22.07.2026 № 368-п « О предоставлении крестьянским (фермерским) хозяйствам, в том числе созданным без образования юридического лица, грантов из областного бюджета на развитие фермерских хозяйств»</a:t>
            </a:r>
          </a:p>
          <a:p>
            <a:pPr algn="ctr">
              <a:defRPr/>
            </a:pP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20191" y="1112389"/>
            <a:ext cx="104387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Постановление Правительства РФ от 14.07.2012 № 717 «О государственной программе развития сельского хозяйства и регулирования рынков сельскохозяйственной продукции, сырья и продовольствия» (приложение 22(4))</a:t>
            </a:r>
          </a:p>
        </p:txBody>
      </p:sp>
    </p:spTree>
  </p:cSld>
  <p:clrMapOvr>
    <a:masterClrMapping/>
  </p:clrMapOvr>
  <p:transition>
    <p:wipe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8386" y="227509"/>
            <a:ext cx="78866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Участники конкурса - заявители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B3EA396-62FE-7F63-C637-4B15BEBA4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64" y="1168279"/>
            <a:ext cx="12105735" cy="504814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8B250D-51E8-DFA7-B042-E0450934CB3C}"/>
              </a:ext>
            </a:extLst>
          </p:cNvPr>
          <p:cNvSpPr txBox="1"/>
          <p:nvPr/>
        </p:nvSpPr>
        <p:spPr>
          <a:xfrm>
            <a:off x="1756097" y="6230563"/>
            <a:ext cx="8254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30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 минимальный размер гранта, который составляет 3 млн. рублей</a:t>
            </a:r>
            <a:endParaRPr lang="ru-RU" dirty="0"/>
          </a:p>
        </p:txBody>
      </p:sp>
    </p:spTree>
  </p:cSld>
  <p:clrMapOvr>
    <a:masterClrMapping/>
  </p:clrMapOvr>
  <p:transition>
    <p:wipe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05DF10D5-E923-9C9E-660A-1C772BDF3B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422980"/>
              </p:ext>
            </p:extLst>
          </p:nvPr>
        </p:nvGraphicFramePr>
        <p:xfrm>
          <a:off x="304800" y="1270000"/>
          <a:ext cx="11641667" cy="4485036"/>
        </p:xfrm>
        <a:graphic>
          <a:graphicData uri="http://schemas.openxmlformats.org/drawingml/2006/table">
            <a:tbl>
              <a:tblPr firstRow="1" firstCol="1" bandRow="1"/>
              <a:tblGrid>
                <a:gridCol w="5939402">
                  <a:extLst>
                    <a:ext uri="{9D8B030D-6E8A-4147-A177-3AD203B41FA5}">
                      <a16:colId xmlns:a16="http://schemas.microsoft.com/office/drawing/2014/main" val="2979719674"/>
                    </a:ext>
                  </a:extLst>
                </a:gridCol>
                <a:gridCol w="417184">
                  <a:extLst>
                    <a:ext uri="{9D8B030D-6E8A-4147-A177-3AD203B41FA5}">
                      <a16:colId xmlns:a16="http://schemas.microsoft.com/office/drawing/2014/main" val="3740482355"/>
                    </a:ext>
                  </a:extLst>
                </a:gridCol>
                <a:gridCol w="4879606">
                  <a:extLst>
                    <a:ext uri="{9D8B030D-6E8A-4147-A177-3AD203B41FA5}">
                      <a16:colId xmlns:a16="http://schemas.microsoft.com/office/drawing/2014/main" val="1774915151"/>
                    </a:ext>
                  </a:extLst>
                </a:gridCol>
                <a:gridCol w="405475">
                  <a:extLst>
                    <a:ext uri="{9D8B030D-6E8A-4147-A177-3AD203B41FA5}">
                      <a16:colId xmlns:a16="http://schemas.microsoft.com/office/drawing/2014/main" val="2136594454"/>
                    </a:ext>
                  </a:extLst>
                </a:gridCol>
              </a:tblGrid>
              <a:tr h="428724">
                <a:tc rowSpan="2">
                  <a:txBody>
                    <a:bodyPr/>
                    <a:lstStyle/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в собственности заявителя 6 и более месяцев на дату подачи заявки с/х техники (тракторов, комбайнов), самоходных с/х машин и (или) грузовых автомобилей, срок эксплуатации которых не превышает 15 лет с года их производства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2 единицы и более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 Планируемое направление деятельности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овощеводство, картофелеводство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8745792"/>
                  </a:ext>
                </a:extLst>
              </a:tr>
              <a:tr h="4287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молочное скотоводство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684890"/>
                  </a:ext>
                </a:extLst>
              </a:tr>
              <a:tr h="2309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единица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иные планируемые направления деятельности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0346195"/>
                  </a:ext>
                </a:extLst>
              </a:tr>
              <a:tr h="857448">
                <a:tc>
                  <a:txBody>
                    <a:bodyPr/>
                    <a:lstStyle/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Имеется земельный участок из земель с/х назначения (собственность) или аренды на срок не менее 5 лет, начиная с года подачи заявки, предназначенный для развития хозяйства, на территории МО по месту регистрации заявителя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га: свыше 10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 Заявитель является членом сельскохозяйственного потребительского кооператива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6 и более месяцев на дату подачи заявки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7718129"/>
                  </a:ext>
                </a:extLst>
              </a:tr>
              <a:tr h="2143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свыше 5 до 10 включительно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 1 до 5 месяцев включительно на дату подачи заявки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2271414"/>
                  </a:ext>
                </a:extLst>
              </a:tr>
              <a:tr h="2143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свыше 3 до 5 включительно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менее 1 месяца на дату подачи заявки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3508947"/>
                  </a:ext>
                </a:extLst>
              </a:tr>
              <a:tr h="23384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свыше 1 до 3 включительно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buFont typeface="+mj-lt"/>
                        <a:buAutoNum type="arabicPeriod" startAt="7"/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 заявителя на дату подачи заявки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665462"/>
                  </a:ext>
                </a:extLst>
              </a:tr>
              <a:tr h="2309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 0,5 до 1 включительно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заключен трудовой договор на неопределенный срок с бухгалтером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9103684"/>
                  </a:ext>
                </a:extLst>
              </a:tr>
              <a:tr h="428724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3.Образование или стаж работы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среднее проф. или высшее образование в сфере сельского хозяйства по направлению деятельности, указанному в бизнес-плане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заключен договор об оказании услуг по ведению бухучета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3066157"/>
                  </a:ext>
                </a:extLst>
              </a:tr>
              <a:tr h="233849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 проф. или высшее образование в сфере сельского хозяйства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 Объект недвижимого имущества </a:t>
                      </a:r>
                      <a:r>
                        <a:rPr lang="ru-RU" sz="11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производства, хранения и переработки</a:t>
                      </a: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с/х продукции, подлежащий ремонту и (или) переустройству за счет средств гранта и используемый для осуществления производственной деятельности заявителем на территории МО по месту регистрации заявителя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6980273"/>
                  </a:ext>
                </a:extLst>
              </a:tr>
              <a:tr h="983142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Предусмотрено бизнес-планом приобретение зданий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помещений и (или) сооружений, в т.ч. модульных, для производства, хранения первичной и (или) последующей переработки с/х продукции на территории МО Кировской области по месту регистрации заявителя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250758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E2B71E4-AA2C-DFF2-CA64-12BCE4515C44}"/>
              </a:ext>
            </a:extLst>
          </p:cNvPr>
          <p:cNvSpPr txBox="1"/>
          <p:nvPr/>
        </p:nvSpPr>
        <p:spPr>
          <a:xfrm>
            <a:off x="203200" y="456632"/>
            <a:ext cx="1186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Критериями оценки заявителей необходимо набрать не менее 35 баллов – для начинающих (до 12 мес) и физ. лица, 55 баллов – заявители, которые зарегистрированы более 12 месяцев.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FE487E-B5EF-639F-C4D1-72AFB8EB7D7E}"/>
              </a:ext>
            </a:extLst>
          </p:cNvPr>
          <p:cNvSpPr txBox="1"/>
          <p:nvPr/>
        </p:nvSpPr>
        <p:spPr>
          <a:xfrm>
            <a:off x="304800" y="5922073"/>
            <a:ext cx="116416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Наличие соглашения о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 оказании </a:t>
            </a:r>
            <a:r>
              <a:rPr lang="ru-RU" sz="12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комплексных консультационных услуг заявителю по вопросам ведения производственной деятельности по направлению, указанному в бизнес-плане, заключенного с центром компетенций </a:t>
            </a:r>
            <a:r>
              <a:rPr lang="ru-RU" sz="1200" b="1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дает дополнительные 10 баллов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982CB3-E05B-78E1-C4F6-FC08E3198D30}"/>
              </a:ext>
            </a:extLst>
          </p:cNvPr>
          <p:cNvSpPr txBox="1"/>
          <p:nvPr/>
        </p:nvSpPr>
        <p:spPr>
          <a:xfrm>
            <a:off x="4665133" y="6550775"/>
            <a:ext cx="437726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kern="0" dirty="0">
                <a:solidFill>
                  <a:srgbClr val="FF0000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P.S.</a:t>
            </a:r>
            <a:r>
              <a:rPr lang="ru-RU" sz="1200" kern="0" dirty="0">
                <a:solidFill>
                  <a:srgbClr val="FF0000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Баллы по одному критерию между собой не суммируются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461341"/>
      </p:ext>
    </p:extLst>
  </p:cSld>
  <p:clrMapOvr>
    <a:masterClrMapping/>
  </p:clrMapOvr>
  <p:transition>
    <p:wipe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9686433-CE07-72BB-59C9-03B7A71D642E}"/>
              </a:ext>
            </a:extLst>
          </p:cNvPr>
          <p:cNvSpPr txBox="1"/>
          <p:nvPr/>
        </p:nvSpPr>
        <p:spPr>
          <a:xfrm>
            <a:off x="1807553" y="277533"/>
            <a:ext cx="607627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ПРОВЕДЕНИЯ КОНКУРСА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0F18B5-0BB5-62DC-1133-9508C297A05E}"/>
              </a:ext>
            </a:extLst>
          </p:cNvPr>
          <p:cNvSpPr txBox="1"/>
          <p:nvPr/>
        </p:nvSpPr>
        <p:spPr>
          <a:xfrm>
            <a:off x="519500" y="1609275"/>
            <a:ext cx="115742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проводится в системе «Электронный бюджет».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Заявки принимаются в течении 30 календарных дней, с момента объявления конкурса.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452972-4592-F561-D3C0-372BBB0FF27E}"/>
              </a:ext>
            </a:extLst>
          </p:cNvPr>
          <p:cNvSpPr txBox="1"/>
          <p:nvPr/>
        </p:nvSpPr>
        <p:spPr>
          <a:xfrm>
            <a:off x="2590800" y="2480511"/>
            <a:ext cx="9502953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42900" algn="just">
              <a:spcBef>
                <a:spcPts val="120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Заявка подписывается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усиленной квалифицированной электронной подписью руководителя заявителя или уполномоченного им лица (для юридических лиц и ИП);</a:t>
            </a:r>
          </a:p>
          <a:p>
            <a:pPr indent="342900" algn="just">
              <a:spcBef>
                <a:spcPts val="1200"/>
              </a:spcBef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простой электронной подписью подтвержденной учетной записи физического лица в федеральной государственной информационной системе "Единая система идентификации и аутентификации в инфраструктуре, обеспечивающей информационно-технологическое взаимодействие информационных систем, используемых для предоставления государственных и муниципальных услуг в электронной форме" (для физических лиц).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C5E2B8-A2B7-C53B-0131-0758E0525B6C}"/>
              </a:ext>
            </a:extLst>
          </p:cNvPr>
          <p:cNvSpPr txBox="1"/>
          <p:nvPr/>
        </p:nvSpPr>
        <p:spPr>
          <a:xfrm>
            <a:off x="347451" y="5399865"/>
            <a:ext cx="3154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проводится в 2 этапа: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9E652F-A3C2-F8EF-446C-411A27C57B5A}"/>
              </a:ext>
            </a:extLst>
          </p:cNvPr>
          <p:cNvSpPr txBox="1"/>
          <p:nvPr/>
        </p:nvSpPr>
        <p:spPr>
          <a:xfrm>
            <a:off x="3826933" y="4789767"/>
            <a:ext cx="8017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первом этапе рассматриваются заявки на предмет соответствия заявителей требованиям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D401A3-AB6B-E8E3-6CCD-03222D426B6C}"/>
              </a:ext>
            </a:extLst>
          </p:cNvPr>
          <p:cNvSpPr txBox="1"/>
          <p:nvPr/>
        </p:nvSpPr>
        <p:spPr>
          <a:xfrm>
            <a:off x="3826933" y="5436098"/>
            <a:ext cx="8171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втором этапе конкурсная комиссия проводит в очной форме или посредством видео-конференц-связи устное собеседование с заявителем по бизнес-плану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6BF97B0-8FB7-ADD7-830C-39A029D96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2503" y="277533"/>
            <a:ext cx="2381250" cy="17907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AC96B26-F4D2-56B0-FBC6-983AD54B24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258" t="1169" r="32075" b="8637"/>
          <a:stretch/>
        </p:blipFill>
        <p:spPr>
          <a:xfrm>
            <a:off x="618366" y="2499046"/>
            <a:ext cx="1701520" cy="172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989200"/>
      </p:ext>
    </p:extLst>
  </p:cSld>
  <p:clrMapOvr>
    <a:masterClrMapping/>
  </p:clrMapOvr>
  <p:transition>
    <p:wipe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0"/>
            <a:ext cx="1149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средства гранта можно приобрести: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446" y="466349"/>
            <a:ext cx="3650095" cy="2055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560" y="450455"/>
            <a:ext cx="3686652" cy="2033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2817" y="2464481"/>
            <a:ext cx="4126786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земельные участки из земель с/х назначения,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24867" y="2504035"/>
            <a:ext cx="7822468" cy="1588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приобретение, строительство, модернизация,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капремонти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(или) переустройство зданий, помещений и (или) сооружений, в т.ч. модульных, необходимых для производства, хранения, первичной и (или) последующей переработки с/х продукции, и комплектация данных объектов оборудованием (включая монтаж), в т.ч. для рыбоводной инфраструктуры и товарной аквакультуры (товарного рыбоводства)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E42009-4DD1-DCD4-2DB9-9D9E18CDCC88}"/>
              </a:ext>
            </a:extLst>
          </p:cNvPr>
          <p:cNvSpPr txBox="1"/>
          <p:nvPr/>
        </p:nvSpPr>
        <p:spPr>
          <a:xfrm>
            <a:off x="931446" y="5271496"/>
            <a:ext cx="34695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подключить производственные и складские здания, помещения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электрическим, водо-, газо-, теплопроводным сетям</a:t>
            </a:r>
            <a:endParaRPr lang="ru-RU" dirty="0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1F897DD1-ED8A-D511-957B-285EBC7A4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860" y="3262639"/>
            <a:ext cx="3314700" cy="192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CF5F27BA-5E3A-2CA3-AB7C-F226F9303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825" y="386503"/>
            <a:ext cx="3381375" cy="225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EA74D56-B081-A100-0298-F515CE888445}"/>
              </a:ext>
            </a:extLst>
          </p:cNvPr>
          <p:cNvSpPr txBox="1"/>
          <p:nvPr/>
        </p:nvSpPr>
        <p:spPr>
          <a:xfrm>
            <a:off x="4697507" y="5997469"/>
            <a:ext cx="41723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ограждения, предусмотренные для выпаса и выгула с/х животных</a:t>
            </a:r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865A21-6F1B-5AFA-42C9-A373A0EDE058}"/>
              </a:ext>
            </a:extLst>
          </p:cNvPr>
          <p:cNvSpPr txBox="1"/>
          <p:nvPr/>
        </p:nvSpPr>
        <p:spPr>
          <a:xfrm>
            <a:off x="8654454" y="5997469"/>
            <a:ext cx="33928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ограждения плодово-ягодных насаждений</a:t>
            </a:r>
            <a:endParaRPr lang="ru-RU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FFE0E36-B57B-24E7-E413-E16BCE2A25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30209" y="4061069"/>
            <a:ext cx="3426046" cy="1927151"/>
          </a:xfrm>
          <a:prstGeom prst="rect">
            <a:avLst/>
          </a:prstGeom>
        </p:spPr>
      </p:pic>
      <p:pic>
        <p:nvPicPr>
          <p:cNvPr id="18" name="Рисунок 17" descr="Picture background">
            <a:extLst>
              <a:ext uri="{FF2B5EF4-FFF2-40B4-BE49-F238E27FC236}">
                <a16:creationId xmlns:a16="http://schemas.microsoft.com/office/drawing/2014/main" id="{56B6D02C-441B-E421-C87D-A085C827C6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08077" y="4084713"/>
            <a:ext cx="3092856" cy="19882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9F505AB-AEC7-BC73-ABCF-7611C5974B94}"/>
              </a:ext>
            </a:extLst>
          </p:cNvPr>
          <p:cNvSpPr txBox="1"/>
          <p:nvPr/>
        </p:nvSpPr>
        <p:spPr>
          <a:xfrm rot="16200000">
            <a:off x="-3094980" y="3228944"/>
            <a:ext cx="6765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использования гранта – 18 месяцев со дня получения</a:t>
            </a:r>
          </a:p>
        </p:txBody>
      </p:sp>
    </p:spTree>
    <p:extLst>
      <p:ext uri="{BB962C8B-B14F-4D97-AF65-F5344CB8AC3E}">
        <p14:creationId xmlns:p14="http://schemas.microsoft.com/office/powerpoint/2010/main" val="1534225517"/>
      </p:ext>
    </p:extLst>
  </p:cSld>
  <p:clrMapOvr>
    <a:masterClrMapping/>
  </p:clrMapOvr>
  <p:transition>
    <p:wipe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2E96E5-30A6-E341-0E3A-1EF08DF9139F}"/>
              </a:ext>
            </a:extLst>
          </p:cNvPr>
          <p:cNvSpPr txBox="1"/>
          <p:nvPr/>
        </p:nvSpPr>
        <p:spPr>
          <a:xfrm>
            <a:off x="414866" y="172534"/>
            <a:ext cx="5606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и монтаж газопоршневых установок</a:t>
            </a:r>
          </a:p>
        </p:txBody>
      </p:sp>
      <p:pic>
        <p:nvPicPr>
          <p:cNvPr id="3" name="Рисунок 2" descr="Picture background">
            <a:extLst>
              <a:ext uri="{FF2B5EF4-FFF2-40B4-BE49-F238E27FC236}">
                <a16:creationId xmlns:a16="http://schemas.microsoft.com/office/drawing/2014/main" id="{E5F1E622-34A7-5650-6E7A-8780E848B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867" y="726531"/>
            <a:ext cx="3626090" cy="24086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1508F17-CA94-B38F-5FE6-95C98D666716}"/>
              </a:ext>
            </a:extLst>
          </p:cNvPr>
          <p:cNvSpPr txBox="1"/>
          <p:nvPr/>
        </p:nvSpPr>
        <p:spPr>
          <a:xfrm>
            <a:off x="7774386" y="3516298"/>
            <a:ext cx="421903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Приобретение маточного поголовья КРС, в случае если бизнес-план, направленный на развитие животноводства, предусматривает организацию не менее 150 новых скотомест КРС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A62EA3-66C2-9F81-CCCF-1E2084258B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0045" y="540207"/>
            <a:ext cx="4171950" cy="27813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D69FDD3-4FB0-F91A-9DA9-4E3F08223828}"/>
              </a:ext>
            </a:extLst>
          </p:cNvPr>
          <p:cNvSpPr txBox="1"/>
          <p:nvPr/>
        </p:nvSpPr>
        <p:spPr>
          <a:xfrm>
            <a:off x="198578" y="3216650"/>
            <a:ext cx="523900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Оплата аванса в размере не более 40% стоимости каждого наименования приобретаемого имущества в случае расходования гранта на цели</a:t>
            </a:r>
            <a:r>
              <a:rPr lang="ru-RU" b="1" i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CA2A12-1CA0-9D7F-08C4-4C29C25FA2E1}"/>
              </a:ext>
            </a:extLst>
          </p:cNvPr>
          <p:cNvSpPr txBox="1"/>
          <p:nvPr/>
        </p:nvSpPr>
        <p:spPr>
          <a:xfrm>
            <a:off x="132832" y="6259731"/>
            <a:ext cx="11568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Выплата такого аванса должна быть предусмотрена договорами поставки (купли-продажи).</a:t>
            </a:r>
            <a:endParaRPr lang="ru-RU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2BAC55-E22C-AC2E-90A5-EB7F0437CD39}"/>
              </a:ext>
            </a:extLst>
          </p:cNvPr>
          <p:cNvSpPr txBox="1"/>
          <p:nvPr/>
        </p:nvSpPr>
        <p:spPr>
          <a:xfrm>
            <a:off x="65098" y="4361044"/>
            <a:ext cx="537248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ru-RU" sz="14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комплектация производственных зданий (слайд выше), помещений и (или) сооружений, в т.ч. модульных, оборудованием (включая монтаж)</a:t>
            </a:r>
            <a:endParaRPr lang="ru-RU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5F148D2-7FBA-37AB-BD03-01A835DB4D08}"/>
              </a:ext>
            </a:extLst>
          </p:cNvPr>
          <p:cNvSpPr txBox="1"/>
          <p:nvPr/>
        </p:nvSpPr>
        <p:spPr>
          <a:xfrm>
            <a:off x="132832" y="5116736"/>
            <a:ext cx="47374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ru-RU" sz="14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приобретение и монтаж газопоршневых установок</a:t>
            </a:r>
            <a:endParaRPr lang="ru-RU" sz="1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4029AA4-AECA-4A68-233B-7947E62A7EB5}"/>
              </a:ext>
            </a:extLst>
          </p:cNvPr>
          <p:cNvSpPr txBox="1"/>
          <p:nvPr/>
        </p:nvSpPr>
        <p:spPr>
          <a:xfrm>
            <a:off x="132832" y="5503725"/>
            <a:ext cx="511002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v"/>
            </a:pPr>
            <a:r>
              <a:rPr lang="ru-RU" sz="14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приобретение маточного поголовья </a:t>
            </a:r>
            <a:r>
              <a:rPr lang="ru-RU" sz="1400" kern="0" dirty="0" err="1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крс</a:t>
            </a:r>
            <a:r>
              <a:rPr lang="ru-RU" sz="14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в случае если бизнес-план, направленный на развитие животноводства, предусматривает организацию не менее 150 новых скотомест </a:t>
            </a:r>
            <a:r>
              <a:rPr lang="ru-RU" sz="1400" kern="0" dirty="0" err="1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крс</a:t>
            </a:r>
            <a:endParaRPr lang="ru-RU" sz="1400" dirty="0"/>
          </a:p>
        </p:txBody>
      </p:sp>
      <p:pic>
        <p:nvPicPr>
          <p:cNvPr id="19" name="Picture 2" descr="Аванс, HD, лого, png | PNGWing">
            <a:extLst>
              <a:ext uri="{FF2B5EF4-FFF2-40B4-BE49-F238E27FC236}">
                <a16:creationId xmlns:a16="http://schemas.microsoft.com/office/drawing/2014/main" id="{3D0C9FA1-F234-F9BC-DF8B-A77147DA5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6511" t="25585" r="7351" b="25515"/>
          <a:stretch>
            <a:fillRect/>
          </a:stretch>
        </p:blipFill>
        <p:spPr bwMode="auto">
          <a:xfrm>
            <a:off x="4758715" y="3028340"/>
            <a:ext cx="2352916" cy="13357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76433524"/>
      </p:ext>
    </p:extLst>
  </p:cSld>
  <p:clrMapOvr>
    <a:masterClrMapping/>
  </p:clrMapOvr>
  <p:transition>
    <p:wipe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6417617-895A-E0B5-9C78-909DD007F8B8}"/>
              </a:ext>
            </a:extLst>
          </p:cNvPr>
          <p:cNvSpPr/>
          <p:nvPr/>
        </p:nvSpPr>
        <p:spPr>
          <a:xfrm>
            <a:off x="176306" y="4442935"/>
            <a:ext cx="576430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Модернизация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- это обновление объекта, приведение его в соответствие с новыми требованиями и нормами, техническими условиями, показателями качества (т.е улучшение)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D9CFC2-CA31-A6D0-1E22-8D463CD7FF1F}"/>
              </a:ext>
            </a:extLst>
          </p:cNvPr>
          <p:cNvSpPr txBox="1"/>
          <p:nvPr/>
        </p:nvSpPr>
        <p:spPr>
          <a:xfrm>
            <a:off x="91639" y="1030070"/>
            <a:ext cx="6096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Капитальный ремонт зданий</a:t>
            </a:r>
            <a:r>
              <a:rPr lang="ru-RU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 это комплекс работ по замене, восстановлению или модернизации изношенных конструктивных элементов и инженерных систем здания, чтобы продлить срок его службы, обеспечить безопасность и комфорт. В отличие от текущего ремонта, который решает локальные задачи, капитальный затрагивает основные части здания и направлен на восстановление утраченных технических характеристик.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659A61-7E0E-E147-4598-7B97D1A59E4E}"/>
              </a:ext>
            </a:extLst>
          </p:cNvPr>
          <p:cNvSpPr txBox="1"/>
          <p:nvPr/>
        </p:nvSpPr>
        <p:spPr>
          <a:xfrm>
            <a:off x="6036733" y="2558028"/>
            <a:ext cx="609600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Переустройство</a:t>
            </a:r>
            <a:r>
              <a:rPr lang="ru-RU" sz="14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это модернизация инженерных систем и оборудования внутри здания или помещения, которая требует внесения изменений в техническую документацию.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Важное отличие от перепланировки. Перепланировка — это изменение самой конфигурации помещения: снос или возведение перегородок, перенос дверных проёмов, объединение комнат. А переустройство фокусируется на «начинке» — коммуникациях и технике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FA6790-D2E0-019B-A371-7AEDA1231CD5}"/>
              </a:ext>
            </a:extLst>
          </p:cNvPr>
          <p:cNvSpPr txBox="1"/>
          <p:nvPr/>
        </p:nvSpPr>
        <p:spPr>
          <a:xfrm>
            <a:off x="4842933" y="243008"/>
            <a:ext cx="160524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пояснения</a:t>
            </a:r>
          </a:p>
        </p:txBody>
      </p:sp>
      <p:pic>
        <p:nvPicPr>
          <p:cNvPr id="9" name="Рисунок 8" descr="Picture background">
            <a:extLst>
              <a:ext uri="{FF2B5EF4-FFF2-40B4-BE49-F238E27FC236}">
                <a16:creationId xmlns:a16="http://schemas.microsoft.com/office/drawing/2014/main" id="{0B4C61CB-06FD-DDB0-1AB3-2FA8E24B8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0381" y="70945"/>
            <a:ext cx="3164686" cy="2487083"/>
          </a:xfrm>
          <a:prstGeom prst="rect">
            <a:avLst/>
          </a:prstGeom>
        </p:spPr>
      </p:pic>
      <p:pic>
        <p:nvPicPr>
          <p:cNvPr id="10" name="Рисунок 9" descr="Picture background">
            <a:extLst>
              <a:ext uri="{FF2B5EF4-FFF2-40B4-BE49-F238E27FC236}">
                <a16:creationId xmlns:a16="http://schemas.microsoft.com/office/drawing/2014/main" id="{CDDE87E5-0073-E0DB-ABF2-E3C05728ED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1390" y="4579445"/>
            <a:ext cx="3594353" cy="212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984520"/>
      </p:ext>
    </p:extLst>
  </p:cSld>
  <p:clrMapOvr>
    <a:masterClrMapping/>
  </p:clrMapOvr>
  <p:transition>
    <p:wipe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40800" y="268905"/>
            <a:ext cx="1259421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Обязательства, вытекающие после объявления победителем конкурсного отбора: </a:t>
            </a:r>
          </a:p>
        </p:txBody>
      </p:sp>
      <p:sp>
        <p:nvSpPr>
          <p:cNvPr id="33794" name="AutoShape 2" descr="https://finpo.decade.su/assets/img/rfx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https://finpo.decade.su/assets/img/rfx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6E6063-0F40-5033-0DFD-A706A5164096}"/>
              </a:ext>
            </a:extLst>
          </p:cNvPr>
          <p:cNvSpPr txBox="1"/>
          <p:nvPr/>
        </p:nvSpPr>
        <p:spPr>
          <a:xfrm>
            <a:off x="392642" y="1134533"/>
            <a:ext cx="9691158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обеспечить ежегодный прирост объема производства сельскохозяйственной продукции в размере не менее чем 7% в течение не менее чем 5 лет с даты получения гранта</a:t>
            </a:r>
          </a:p>
          <a:p>
            <a:pPr algn="just"/>
            <a:endParaRPr lang="ru-RU" sz="3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трудоустроить не менее 2 новых постоянных работников, если размер гранта составляет </a:t>
            </a:r>
            <a:r>
              <a:rPr lang="ru-RU" sz="3000" u="sng" dirty="0">
                <a:latin typeface="Times New Roman" pitchFamily="18" charset="0"/>
                <a:cs typeface="Times New Roman" pitchFamily="18" charset="0"/>
              </a:rPr>
              <a:t>5 млн. рублей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или более, и не менее 1-го нового постоянного работника, если размер гранта составляет менее 5 млн. рублей (при этом глава КФХ (или) индивидуальный предприниматель учитываются в качестве новых постоянных работников)</a:t>
            </a:r>
            <a:endParaRPr lang="ru-RU" sz="3000" u="sng" dirty="0">
              <a:latin typeface="Times New Roman" pitchFamily="18" charset="0"/>
              <a:cs typeface="Times New Roman" pitchFamily="18" charset="0"/>
              <a:hlinkClick r:id="rId2"/>
            </a:endParaRPr>
          </a:p>
        </p:txBody>
      </p:sp>
      <p:pic>
        <p:nvPicPr>
          <p:cNvPr id="5" name="Рисунок 4" descr="https://cstor.nn2.ru/forum/data/forum/images/2019-04/229250258-esclamativo.jpg">
            <a:extLst>
              <a:ext uri="{FF2B5EF4-FFF2-40B4-BE49-F238E27FC236}">
                <a16:creationId xmlns:a16="http://schemas.microsoft.com/office/drawing/2014/main" id="{4DF2676C-03E1-8844-3917-8E1BC8D8293A}"/>
              </a:ext>
            </a:extLst>
          </p:cNvPr>
          <p:cNvPicPr/>
          <p:nvPr/>
        </p:nvPicPr>
        <p:blipFill>
          <a:blip r:embed="rId3" cstate="print"/>
          <a:srcRect l="22115" t="7276" r="26945" b="6686"/>
          <a:stretch>
            <a:fillRect/>
          </a:stretch>
        </p:blipFill>
        <p:spPr bwMode="auto">
          <a:xfrm>
            <a:off x="10617000" y="1811867"/>
            <a:ext cx="999266" cy="3047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7220</TotalTime>
  <Words>1520</Words>
  <Application>Microsoft Office PowerPoint</Application>
  <PresentationFormat>Широкоэкранный</PresentationFormat>
  <Paragraphs>106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Times New Roman CYR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Владелец</cp:lastModifiedBy>
  <cp:revision>379</cp:revision>
  <cp:lastPrinted>2019-10-15T19:35:04Z</cp:lastPrinted>
  <dcterms:created xsi:type="dcterms:W3CDTF">2019-09-09T19:18:26Z</dcterms:created>
  <dcterms:modified xsi:type="dcterms:W3CDTF">2026-08-04T12:58:46Z</dcterms:modified>
</cp:coreProperties>
</file>