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2"/>
  </p:notesMasterIdLst>
  <p:sldIdLst>
    <p:sldId id="256" r:id="rId2"/>
    <p:sldId id="324" r:id="rId3"/>
    <p:sldId id="327" r:id="rId4"/>
    <p:sldId id="405" r:id="rId5"/>
    <p:sldId id="295" r:id="rId6"/>
    <p:sldId id="402" r:id="rId7"/>
    <p:sldId id="401" r:id="rId8"/>
    <p:sldId id="404" r:id="rId9"/>
    <p:sldId id="403" r:id="rId10"/>
    <p:sldId id="378" r:id="rId11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70136FC-DF5E-4A27-BEDB-B97F0DD0AC26}">
          <p14:sldIdLst>
            <p14:sldId id="256"/>
            <p14:sldId id="324"/>
            <p14:sldId id="327"/>
            <p14:sldId id="405"/>
            <p14:sldId id="295"/>
            <p14:sldId id="402"/>
            <p14:sldId id="401"/>
            <p14:sldId id="404"/>
            <p14:sldId id="403"/>
            <p14:sldId id="3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21D5B6-B3E2-4B76-9CC6-122B9025F21F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DA3300-C25E-4ED5-8F30-3D26E1706B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773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143958"/>
      </p:ext>
    </p:extLst>
  </p:cSld>
  <p:clrMapOvr>
    <a:masterClrMapping/>
  </p:clrMapOvr>
  <p:transition>
    <p:wipe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448544"/>
      </p:ext>
    </p:extLst>
  </p:cSld>
  <p:clrMapOvr>
    <a:masterClrMapping/>
  </p:clrMapOvr>
  <p:transition>
    <p:wipe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5440543"/>
      </p:ext>
    </p:extLst>
  </p:cSld>
  <p:clrMapOvr>
    <a:masterClrMapping/>
  </p:clrMapOvr>
  <p:transition>
    <p:wipe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638950"/>
      </p:ext>
    </p:extLst>
  </p:cSld>
  <p:clrMapOvr>
    <a:masterClrMapping/>
  </p:clrMapOvr>
  <p:transition>
    <p:wipe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390892"/>
      </p:ext>
    </p:extLst>
  </p:cSld>
  <p:clrMapOvr>
    <a:masterClrMapping/>
  </p:clrMapOvr>
  <p:transition>
    <p:wipe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10.08.2026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494767"/>
      </p:ext>
    </p:extLst>
  </p:cSld>
  <p:clrMapOvr>
    <a:masterClrMapping/>
  </p:clrMapOvr>
  <p:transition>
    <p:wipe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10.08.2026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162238"/>
      </p:ext>
    </p:extLst>
  </p:cSld>
  <p:clrMapOvr>
    <a:masterClrMapping/>
  </p:clrMapOvr>
  <p:transition>
    <p:wipe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10.08.2026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960608"/>
      </p:ext>
    </p:extLst>
  </p:cSld>
  <p:clrMapOvr>
    <a:masterClrMapping/>
  </p:clrMapOvr>
  <p:transition>
    <p:wipe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10.08.2026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747947"/>
      </p:ext>
    </p:extLst>
  </p:cSld>
  <p:clrMapOvr>
    <a:masterClrMapping/>
  </p:clrMapOvr>
  <p:transition>
    <p:wipe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10.08.2026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934762"/>
      </p:ext>
    </p:extLst>
  </p:cSld>
  <p:clrMapOvr>
    <a:masterClrMapping/>
  </p:clrMapOvr>
  <p:transition>
    <p:wipe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10.08.2026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79346"/>
      </p:ext>
    </p:extLst>
  </p:cSld>
  <p:clrMapOvr>
    <a:masterClrMapping/>
  </p:clrMapOvr>
  <p:transition>
    <p:wipe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30088-D79A-4A32-8852-BA7C763C7520}" type="datetimeFigureOut">
              <a:rPr lang="ru-RU" smtClean="0"/>
              <a:pPr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938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vmeste@kleverkirov.ru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internet.garant.ru/document/redirect/410509293/0" TargetMode="External"/><Relationship Id="rId2" Type="http://schemas.openxmlformats.org/officeDocument/2006/relationships/hyperlink" Target="https://internet.garant.ru/document/redirect/10103548/13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#sub_224012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6" Type="http://schemas.openxmlformats.org/officeDocument/2006/relationships/hyperlink" Target="https://internet.garant.ru/document/redirect/70650730/5784" TargetMode="External"/><Relationship Id="rId21" Type="http://schemas.openxmlformats.org/officeDocument/2006/relationships/hyperlink" Target="https://internet.garant.ru/document/redirect/70650730/267022150" TargetMode="External"/><Relationship Id="rId42" Type="http://schemas.openxmlformats.org/officeDocument/2006/relationships/hyperlink" Target="https://internet.garant.ru/document/redirect/70650730/282214162" TargetMode="External"/><Relationship Id="rId47" Type="http://schemas.openxmlformats.org/officeDocument/2006/relationships/hyperlink" Target="https://internet.garant.ru/document/redirect/70650730/282217111" TargetMode="External"/><Relationship Id="rId63" Type="http://schemas.openxmlformats.org/officeDocument/2006/relationships/hyperlink" Target="https://internet.garant.ru/document/redirect/70650730/282218390" TargetMode="External"/><Relationship Id="rId68" Type="http://schemas.openxmlformats.org/officeDocument/2006/relationships/hyperlink" Target="https://internet.garant.ru/document/redirect/70650730/282512130" TargetMode="External"/><Relationship Id="rId84" Type="http://schemas.openxmlformats.org/officeDocument/2006/relationships/hyperlink" Target="https://internet.garant.ru/document/redirect/70650730/28939" TargetMode="External"/><Relationship Id="rId89" Type="http://schemas.openxmlformats.org/officeDocument/2006/relationships/hyperlink" Target="https://internet.garant.ru/document/redirect/70650730/29142121" TargetMode="External"/><Relationship Id="rId16" Type="http://schemas.openxmlformats.org/officeDocument/2006/relationships/hyperlink" Target="https://internet.garant.ru/document/redirect/70650730/259212" TargetMode="External"/><Relationship Id="rId107" Type="http://schemas.openxmlformats.org/officeDocument/2006/relationships/hyperlink" Target="https://internet.garant.ru/document/redirect/70818088/405" TargetMode="External"/><Relationship Id="rId11" Type="http://schemas.openxmlformats.org/officeDocument/2006/relationships/hyperlink" Target="https://internet.garant.ru/document/redirect/70650730/252113" TargetMode="External"/><Relationship Id="rId32" Type="http://schemas.openxmlformats.org/officeDocument/2006/relationships/hyperlink" Target="https://internet.garant.ru/document/redirect/70650730/28131" TargetMode="External"/><Relationship Id="rId37" Type="http://schemas.openxmlformats.org/officeDocument/2006/relationships/hyperlink" Target="https://internet.garant.ru/document/redirect/70650730/281323" TargetMode="External"/><Relationship Id="rId53" Type="http://schemas.openxmlformats.org/officeDocument/2006/relationships/hyperlink" Target="https://internet.garant.ru/document/redirect/70650730/282217119" TargetMode="External"/><Relationship Id="rId58" Type="http://schemas.openxmlformats.org/officeDocument/2006/relationships/hyperlink" Target="https://internet.garant.ru/document/redirect/70650730/28221821" TargetMode="External"/><Relationship Id="rId74" Type="http://schemas.openxmlformats.org/officeDocument/2006/relationships/hyperlink" Target="https://internet.garant.ru/document/redirect/70650730/282921" TargetMode="External"/><Relationship Id="rId79" Type="http://schemas.openxmlformats.org/officeDocument/2006/relationships/hyperlink" Target="https://internet.garant.ru/document/redirect/70650730/289225" TargetMode="External"/><Relationship Id="rId102" Type="http://schemas.openxmlformats.org/officeDocument/2006/relationships/hyperlink" Target="https://internet.garant.ru/document/redirect/70818088/40210" TargetMode="External"/><Relationship Id="rId5" Type="http://schemas.openxmlformats.org/officeDocument/2006/relationships/hyperlink" Target="https://internet.garant.ru/document/redirect/70650730/4429" TargetMode="External"/><Relationship Id="rId90" Type="http://schemas.openxmlformats.org/officeDocument/2006/relationships/hyperlink" Target="https://internet.garant.ru/document/redirect/70650730/2910440" TargetMode="External"/><Relationship Id="rId95" Type="http://schemas.openxmlformats.org/officeDocument/2006/relationships/hyperlink" Target="https://internet.garant.ru/document/redirect/70650730/292023130" TargetMode="External"/><Relationship Id="rId22" Type="http://schemas.openxmlformats.org/officeDocument/2006/relationships/hyperlink" Target="https://internet.garant.ru/document/redirect/70650730/27111" TargetMode="External"/><Relationship Id="rId27" Type="http://schemas.openxmlformats.org/officeDocument/2006/relationships/hyperlink" Target="https://internet.garant.ru/document/redirect/70650730/2711322" TargetMode="External"/><Relationship Id="rId43" Type="http://schemas.openxmlformats.org/officeDocument/2006/relationships/hyperlink" Target="https://internet.garant.ru/document/redirect/70650730/282214169" TargetMode="External"/><Relationship Id="rId48" Type="http://schemas.openxmlformats.org/officeDocument/2006/relationships/hyperlink" Target="https://internet.garant.ru/document/redirect/70650730/282217112" TargetMode="External"/><Relationship Id="rId64" Type="http://schemas.openxmlformats.org/officeDocument/2006/relationships/hyperlink" Target="https://internet.garant.ru/document/redirect/70650730/28251" TargetMode="External"/><Relationship Id="rId69" Type="http://schemas.openxmlformats.org/officeDocument/2006/relationships/hyperlink" Target="https://internet.garant.ru/document/redirect/70650730/252513116" TargetMode="External"/><Relationship Id="rId80" Type="http://schemas.openxmlformats.org/officeDocument/2006/relationships/hyperlink" Target="https://internet.garant.ru/document/redirect/70650730/289250" TargetMode="External"/><Relationship Id="rId85" Type="http://schemas.openxmlformats.org/officeDocument/2006/relationships/hyperlink" Target="https://internet.garant.ru/document/redirect/70650730/2914111" TargetMode="External"/><Relationship Id="rId12" Type="http://schemas.openxmlformats.org/officeDocument/2006/relationships/hyperlink" Target="https://internet.garant.ru/document/redirect/70650730/25291" TargetMode="External"/><Relationship Id="rId17" Type="http://schemas.openxmlformats.org/officeDocument/2006/relationships/hyperlink" Target="https://internet.garant.ru/document/redirect/70650730/265153120" TargetMode="External"/><Relationship Id="rId33" Type="http://schemas.openxmlformats.org/officeDocument/2006/relationships/hyperlink" Target="https://internet.garant.ru/document/redirect/70650730/281314110" TargetMode="External"/><Relationship Id="rId38" Type="http://schemas.openxmlformats.org/officeDocument/2006/relationships/hyperlink" Target="https://internet.garant.ru/document/redirect/70650730/281326" TargetMode="External"/><Relationship Id="rId59" Type="http://schemas.openxmlformats.org/officeDocument/2006/relationships/hyperlink" Target="https://internet.garant.ru/document/redirect/70650730/282218269" TargetMode="External"/><Relationship Id="rId103" Type="http://schemas.openxmlformats.org/officeDocument/2006/relationships/hyperlink" Target="https://internet.garant.ru/document/redirect/70818088/40211" TargetMode="External"/><Relationship Id="rId20" Type="http://schemas.openxmlformats.org/officeDocument/2006/relationships/hyperlink" Target="https://internet.garant.ru/document/redirect/70650730/5634" TargetMode="External"/><Relationship Id="rId41" Type="http://schemas.openxmlformats.org/officeDocument/2006/relationships/hyperlink" Target="https://internet.garant.ru/document/redirect/70650730/28214159" TargetMode="External"/><Relationship Id="rId54" Type="http://schemas.openxmlformats.org/officeDocument/2006/relationships/hyperlink" Target="https://internet.garant.ru/document/redirect/70650730/28221712" TargetMode="External"/><Relationship Id="rId62" Type="http://schemas.openxmlformats.org/officeDocument/2006/relationships/hyperlink" Target="https://internet.garant.ru/document/redirect/70650730/28221832" TargetMode="External"/><Relationship Id="rId70" Type="http://schemas.openxmlformats.org/officeDocument/2006/relationships/hyperlink" Target="https://internet.garant.ru/document/redirect/70650730/282520111" TargetMode="External"/><Relationship Id="rId75" Type="http://schemas.openxmlformats.org/officeDocument/2006/relationships/hyperlink" Target="https://internet.garant.ru/document/redirect/70650730/28293" TargetMode="External"/><Relationship Id="rId83" Type="http://schemas.openxmlformats.org/officeDocument/2006/relationships/hyperlink" Target="https://internet.garant.ru/document/redirect/70650730/6382" TargetMode="External"/><Relationship Id="rId88" Type="http://schemas.openxmlformats.org/officeDocument/2006/relationships/hyperlink" Target="https://internet.garant.ru/document/redirect/70650730/29142111" TargetMode="External"/><Relationship Id="rId91" Type="http://schemas.openxmlformats.org/officeDocument/2006/relationships/hyperlink" Target="https://internet.garant.ru/document/redirect/70650730/2915924" TargetMode="External"/><Relationship Id="rId96" Type="http://schemas.openxmlformats.org/officeDocument/2006/relationships/hyperlink" Target="https://internet.garant.ru/document/redirect/70650730/310113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internet.garant.ru/document/redirect/70650730/4443" TargetMode="External"/><Relationship Id="rId15" Type="http://schemas.openxmlformats.org/officeDocument/2006/relationships/hyperlink" Target="https://internet.garant.ru/document/redirect/70650730/5399" TargetMode="External"/><Relationship Id="rId23" Type="http://schemas.openxmlformats.org/officeDocument/2006/relationships/hyperlink" Target="https://internet.garant.ru/document/redirect/70650730/27112" TargetMode="External"/><Relationship Id="rId28" Type="http://schemas.openxmlformats.org/officeDocument/2006/relationships/hyperlink" Target="https://internet.garant.ru/document/redirect/70650730/27114" TargetMode="External"/><Relationship Id="rId36" Type="http://schemas.openxmlformats.org/officeDocument/2006/relationships/hyperlink" Target="https://internet.garant.ru/document/redirect/70650730/5998" TargetMode="External"/><Relationship Id="rId49" Type="http://schemas.openxmlformats.org/officeDocument/2006/relationships/hyperlink" Target="https://internet.garant.ru/document/redirect/70650730/282217113" TargetMode="External"/><Relationship Id="rId57" Type="http://schemas.openxmlformats.org/officeDocument/2006/relationships/hyperlink" Target="https://internet.garant.ru/document/redirect/70650730/282217190" TargetMode="External"/><Relationship Id="rId106" Type="http://schemas.openxmlformats.org/officeDocument/2006/relationships/hyperlink" Target="https://internet.garant.ru/document/redirect/70818088/404" TargetMode="External"/><Relationship Id="rId10" Type="http://schemas.openxmlformats.org/officeDocument/2006/relationships/hyperlink" Target="https://internet.garant.ru/document/redirect/70650730/25101" TargetMode="External"/><Relationship Id="rId31" Type="http://schemas.openxmlformats.org/officeDocument/2006/relationships/hyperlink" Target="https://internet.garant.ru/document/redirect/70650730/281213" TargetMode="External"/><Relationship Id="rId44" Type="http://schemas.openxmlformats.org/officeDocument/2006/relationships/hyperlink" Target="https://internet.garant.ru/document/redirect/70650730/282215110" TargetMode="External"/><Relationship Id="rId52" Type="http://schemas.openxmlformats.org/officeDocument/2006/relationships/hyperlink" Target="https://internet.garant.ru/document/redirect/70650730/282217116" TargetMode="External"/><Relationship Id="rId60" Type="http://schemas.openxmlformats.org/officeDocument/2006/relationships/hyperlink" Target="https://internet.garant.ru/document/redirect/70650730/28221831" TargetMode="External"/><Relationship Id="rId65" Type="http://schemas.openxmlformats.org/officeDocument/2006/relationships/hyperlink" Target="https://internet.garant.ru/document/redirect/70650730/6158" TargetMode="External"/><Relationship Id="rId73" Type="http://schemas.openxmlformats.org/officeDocument/2006/relationships/hyperlink" Target="https://internet.garant.ru/document/redirect/70650730/282912" TargetMode="External"/><Relationship Id="rId78" Type="http://schemas.openxmlformats.org/officeDocument/2006/relationships/hyperlink" Target="https://internet.garant.ru/document/redirect/70650730/6256" TargetMode="External"/><Relationship Id="rId81" Type="http://schemas.openxmlformats.org/officeDocument/2006/relationships/hyperlink" Target="https://internet.garant.ru/document/redirect/70650730/2893" TargetMode="External"/><Relationship Id="rId86" Type="http://schemas.openxmlformats.org/officeDocument/2006/relationships/hyperlink" Target="https://internet.garant.ru/document/redirect/70650730/29141122" TargetMode="External"/><Relationship Id="rId94" Type="http://schemas.openxmlformats.org/officeDocument/2006/relationships/hyperlink" Target="https://internet.garant.ru/document/redirect/70650730/292023120" TargetMode="External"/><Relationship Id="rId99" Type="http://schemas.openxmlformats.org/officeDocument/2006/relationships/hyperlink" Target="https://internet.garant.ru/document/redirect/70818088/40204" TargetMode="External"/><Relationship Id="rId101" Type="http://schemas.openxmlformats.org/officeDocument/2006/relationships/hyperlink" Target="https://internet.garant.ru/document/redirect/70818088/40209" TargetMode="External"/><Relationship Id="rId4" Type="http://schemas.openxmlformats.org/officeDocument/2006/relationships/hyperlink" Target="https://internet.garant.ru/document/redirect/70650730/162412111" TargetMode="External"/><Relationship Id="rId9" Type="http://schemas.openxmlformats.org/officeDocument/2006/relationships/hyperlink" Target="https://internet.garant.ru/document/redirect/70650730/4919" TargetMode="External"/><Relationship Id="rId13" Type="http://schemas.openxmlformats.org/officeDocument/2006/relationships/hyperlink" Target="https://internet.garant.ru/document/redirect/70650730/253011" TargetMode="External"/><Relationship Id="rId18" Type="http://schemas.openxmlformats.org/officeDocument/2006/relationships/hyperlink" Target="https://internet.garant.ru/document/redirect/70650730/5632" TargetMode="External"/><Relationship Id="rId39" Type="http://schemas.openxmlformats.org/officeDocument/2006/relationships/hyperlink" Target="https://internet.garant.ru/document/redirect/70650730/281328" TargetMode="External"/><Relationship Id="rId34" Type="http://schemas.openxmlformats.org/officeDocument/2006/relationships/hyperlink" Target="https://internet.garant.ru/document/redirect/70650730/281321190" TargetMode="External"/><Relationship Id="rId50" Type="http://schemas.openxmlformats.org/officeDocument/2006/relationships/hyperlink" Target="https://internet.garant.ru/document/redirect/70650730/282217114" TargetMode="External"/><Relationship Id="rId55" Type="http://schemas.openxmlformats.org/officeDocument/2006/relationships/hyperlink" Target="https://internet.garant.ru/document/redirect/70650730/6107" TargetMode="External"/><Relationship Id="rId76" Type="http://schemas.openxmlformats.org/officeDocument/2006/relationships/hyperlink" Target="https://internet.garant.ru/document/redirect/70650730/28302" TargetMode="External"/><Relationship Id="rId97" Type="http://schemas.openxmlformats.org/officeDocument/2006/relationships/image" Target="../media/image15.jpeg"/><Relationship Id="rId104" Type="http://schemas.openxmlformats.org/officeDocument/2006/relationships/hyperlink" Target="https://internet.garant.ru/document/redirect/70818088/40212" TargetMode="External"/><Relationship Id="rId7" Type="http://schemas.openxmlformats.org/officeDocument/2006/relationships/hyperlink" Target="https://internet.garant.ru/document/redirect/70650730/222313" TargetMode="External"/><Relationship Id="rId71" Type="http://schemas.openxmlformats.org/officeDocument/2006/relationships/hyperlink" Target="https://internet.garant.ru/document/redirect/70650730/2825213" TargetMode="External"/><Relationship Id="rId92" Type="http://schemas.openxmlformats.org/officeDocument/2006/relationships/hyperlink" Target="https://internet.garant.ru/document/redirect/70650730/2915928" TargetMode="External"/><Relationship Id="rId2" Type="http://schemas.openxmlformats.org/officeDocument/2006/relationships/image" Target="../media/image13.png"/><Relationship Id="rId29" Type="http://schemas.openxmlformats.org/officeDocument/2006/relationships/hyperlink" Target="https://internet.garant.ru/document/redirect/70650730/5877" TargetMode="External"/><Relationship Id="rId24" Type="http://schemas.openxmlformats.org/officeDocument/2006/relationships/hyperlink" Target="https://internet.garant.ru/document/redirect/70650730/271131" TargetMode="External"/><Relationship Id="rId40" Type="http://schemas.openxmlformats.org/officeDocument/2006/relationships/hyperlink" Target="https://internet.garant.ru/document/redirect/70650730/6105" TargetMode="External"/><Relationship Id="rId45" Type="http://schemas.openxmlformats.org/officeDocument/2006/relationships/hyperlink" Target="https://internet.garant.ru/document/redirect/70650730/282215120" TargetMode="External"/><Relationship Id="rId66" Type="http://schemas.openxmlformats.org/officeDocument/2006/relationships/hyperlink" Target="https://internet.garant.ru/document/redirect/70650730/282512121" TargetMode="External"/><Relationship Id="rId87" Type="http://schemas.openxmlformats.org/officeDocument/2006/relationships/hyperlink" Target="https://internet.garant.ru/document/redirect/70650730/29141113" TargetMode="External"/><Relationship Id="rId61" Type="http://schemas.openxmlformats.org/officeDocument/2006/relationships/hyperlink" Target="https://internet.garant.ru/document/redirect/70650730/28218314" TargetMode="External"/><Relationship Id="rId82" Type="http://schemas.openxmlformats.org/officeDocument/2006/relationships/hyperlink" Target="https://internet.garant.ru/document/redirect/70650730/289319" TargetMode="External"/><Relationship Id="rId19" Type="http://schemas.openxmlformats.org/officeDocument/2006/relationships/hyperlink" Target="https://internet.garant.ru/document/redirect/70650730/951110083" TargetMode="External"/><Relationship Id="rId14" Type="http://schemas.openxmlformats.org/officeDocument/2006/relationships/hyperlink" Target="https://internet.garant.ru/document/redirect/70650730/253012" TargetMode="External"/><Relationship Id="rId30" Type="http://schemas.openxmlformats.org/officeDocument/2006/relationships/hyperlink" Target="https://internet.garant.ru/document/redirect/70650730/275214" TargetMode="External"/><Relationship Id="rId35" Type="http://schemas.openxmlformats.org/officeDocument/2006/relationships/hyperlink" Target="https://internet.garant.ru/document/redirect/70650730/6083" TargetMode="External"/><Relationship Id="rId56" Type="http://schemas.openxmlformats.org/officeDocument/2006/relationships/hyperlink" Target="https://internet.garant.ru/document/redirect/70650730/6108" TargetMode="External"/><Relationship Id="rId77" Type="http://schemas.openxmlformats.org/officeDocument/2006/relationships/hyperlink" Target="https://internet.garant.ru/document/redirect/70650730/28308" TargetMode="External"/><Relationship Id="rId100" Type="http://schemas.openxmlformats.org/officeDocument/2006/relationships/hyperlink" Target="https://internet.garant.ru/document/redirect/70818088/40207" TargetMode="External"/><Relationship Id="rId105" Type="http://schemas.openxmlformats.org/officeDocument/2006/relationships/hyperlink" Target="https://internet.garant.ru/document/redirect/70818088/403" TargetMode="External"/><Relationship Id="rId8" Type="http://schemas.openxmlformats.org/officeDocument/2006/relationships/hyperlink" Target="https://internet.garant.ru/document/redirect/70650730/222320" TargetMode="External"/><Relationship Id="rId51" Type="http://schemas.openxmlformats.org/officeDocument/2006/relationships/hyperlink" Target="https://internet.garant.ru/document/redirect/70650730/282217115" TargetMode="External"/><Relationship Id="rId72" Type="http://schemas.openxmlformats.org/officeDocument/2006/relationships/hyperlink" Target="https://internet.garant.ru/document/redirect/70650730/282520190" TargetMode="External"/><Relationship Id="rId93" Type="http://schemas.openxmlformats.org/officeDocument/2006/relationships/hyperlink" Target="https://internet.garant.ru/document/redirect/70650730/291059390" TargetMode="External"/><Relationship Id="rId98" Type="http://schemas.openxmlformats.org/officeDocument/2006/relationships/hyperlink" Target="https://internet.garant.ru/document/redirect/70818088/40201" TargetMode="External"/><Relationship Id="rId3" Type="http://schemas.openxmlformats.org/officeDocument/2006/relationships/image" Target="../media/image14.png"/><Relationship Id="rId25" Type="http://schemas.openxmlformats.org/officeDocument/2006/relationships/hyperlink" Target="https://internet.garant.ru/document/redirect/70650730/271132" TargetMode="External"/><Relationship Id="rId46" Type="http://schemas.openxmlformats.org/officeDocument/2006/relationships/hyperlink" Target="https://internet.garant.ru/document/redirect/70650730/282217110" TargetMode="External"/><Relationship Id="rId67" Type="http://schemas.openxmlformats.org/officeDocument/2006/relationships/hyperlink" Target="https://internet.garant.ru/document/redirect/70650730/282512129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internet.garant.ru/document/redirect/406297833/0" TargetMode="External"/><Relationship Id="rId2" Type="http://schemas.openxmlformats.org/officeDocument/2006/relationships/hyperlink" Target="https://internet.garant.ru/document/redirect/406297833/11000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3962398" y="6459674"/>
            <a:ext cx="3432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Киров 2026</a:t>
            </a:r>
          </a:p>
        </p:txBody>
      </p:sp>
      <p:pic>
        <p:nvPicPr>
          <p:cNvPr id="38915" name="Picture 3" descr="http://dsx-kirov.ru/images/header-gerb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9388"/>
            <a:ext cx="1647825" cy="2019301"/>
          </a:xfrm>
          <a:prstGeom prst="rect">
            <a:avLst/>
          </a:prstGeom>
          <a:noFill/>
        </p:spPr>
      </p:pic>
      <p:sp>
        <p:nvSpPr>
          <p:cNvPr id="23" name="Прямоугольник 22"/>
          <p:cNvSpPr/>
          <p:nvPr/>
        </p:nvSpPr>
        <p:spPr>
          <a:xfrm>
            <a:off x="1863305" y="363807"/>
            <a:ext cx="813470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компетенций в сфере сельскохозяйственной кооперации и поддержки фермеров Кировской области</a:t>
            </a:r>
          </a:p>
        </p:txBody>
      </p:sp>
      <p:pic>
        <p:nvPicPr>
          <p:cNvPr id="12" name="Picture 812" descr="https://static1.bigstockphoto.com/1/7/2/large1500/271970413.jpg"/>
          <p:cNvPicPr>
            <a:picLocks noChangeAspect="1" noChangeArrowheads="1"/>
          </p:cNvPicPr>
          <p:nvPr/>
        </p:nvPicPr>
        <p:blipFill>
          <a:blip r:embed="rId3" cstate="print"/>
          <a:srcRect r="-89" b="10042"/>
          <a:stretch>
            <a:fillRect/>
          </a:stretch>
        </p:blipFill>
        <p:spPr bwMode="auto">
          <a:xfrm>
            <a:off x="10575149" y="236520"/>
            <a:ext cx="1312549" cy="1084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Picture background">
            <a:extLst>
              <a:ext uri="{FF2B5EF4-FFF2-40B4-BE49-F238E27FC236}">
                <a16:creationId xmlns:a16="http://schemas.microsoft.com/office/drawing/2014/main" id="{77893649-D695-CDD2-509B-FCD23BA1BC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1006" y="1796610"/>
            <a:ext cx="5627450" cy="4220588"/>
          </a:xfrm>
          <a:prstGeom prst="rect">
            <a:avLst/>
          </a:prstGeom>
        </p:spPr>
      </p:pic>
      <p:pic>
        <p:nvPicPr>
          <p:cNvPr id="7" name="Рисунок 6" descr="Picture background">
            <a:extLst>
              <a:ext uri="{FF2B5EF4-FFF2-40B4-BE49-F238E27FC236}">
                <a16:creationId xmlns:a16="http://schemas.microsoft.com/office/drawing/2014/main" id="{A2ACCD01-F987-24A8-C86B-33534B73493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2194" t="19802" r="1"/>
          <a:stretch>
            <a:fillRect/>
          </a:stretch>
        </p:blipFill>
        <p:spPr>
          <a:xfrm>
            <a:off x="939641" y="1839913"/>
            <a:ext cx="4364841" cy="4124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678171"/>
      </p:ext>
    </p:extLst>
  </p:cSld>
  <p:clrMapOvr>
    <a:masterClrMapping/>
  </p:clrMapOvr>
  <p:transition advTm="4000">
    <p:wipe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левер — Природа, флора - Stock Photo | #34518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1"/>
            <a:ext cx="12192000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Наши контакты: </a:t>
            </a:r>
          </a:p>
          <a:p>
            <a:pPr algn="ctr"/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компетенций в сфере сельскохозяйственной кооперации и поддержки фермеров Кировской области</a:t>
            </a:r>
          </a:p>
          <a:p>
            <a:pPr algn="ctr"/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(структурное подразделение  КОГБУ «ЦСХК «Клевера Нечерноземья»):</a:t>
            </a:r>
          </a:p>
          <a:p>
            <a:pPr algn="ctr"/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  Киров, ул. Преображенская, 66, </a:t>
            </a:r>
            <a:r>
              <a:rPr lang="ru-RU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каб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215.</a:t>
            </a:r>
          </a:p>
          <a:p>
            <a:pPr algn="ctr"/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тел. (8332) 64-02-56</a:t>
            </a:r>
          </a:p>
          <a:p>
            <a:pPr algn="ctr"/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  <a:hlinkClick r:id="rId3"/>
              </a:rPr>
              <a:t>vmeste@kleverkirov.ru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    www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kleverkirov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ru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4103838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юрисконсульт, консультант: Черных Алёна Дмитриевна тел. 64-99-98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бухгалтер, консультант: Русских Татьяна Васильевна, тел. 64-01-91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85782" y="5542474"/>
            <a:ext cx="79025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Благодарим за внимание !!!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78084" y="2847824"/>
            <a:ext cx="3249608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8-953-942-00-93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0" y="861944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54274" name="Picture 2" descr="https://rbsmi.ru/upload/iblock/f61/f612043aa9d8ab73ec0321cd0847c86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3124200" y="215900"/>
            <a:ext cx="636167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НОРМАТИВНО-ПРАВОВАЯ БАЗА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1181101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207621" y="2513958"/>
            <a:ext cx="114638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endParaRPr lang="ru-RU" b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сельского хозяйства РФ от 30.03.2026 № 185 «Об утверждении перечня затрат, финансовое обеспечение которых допускается осуществлять за счет средств бюджета…..» (пункт б).</a:t>
            </a:r>
          </a:p>
          <a:p>
            <a:pPr algn="ctr">
              <a:defRPr/>
            </a:pP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20191" y="1112389"/>
            <a:ext cx="104387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Постановление Правительства РФ от 14.07.2012 № 717 «О государственной программе развития сельского хозяйства и регулирования рынков сельскохозяйственной продукции, сырья и продовольствия» (приложение 22(4))</a:t>
            </a:r>
          </a:p>
        </p:txBody>
      </p:sp>
    </p:spTree>
  </p:cSld>
  <p:clrMapOvr>
    <a:masterClrMapping/>
  </p:clrMapOvr>
  <p:transition>
    <p:wipe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28386" y="227509"/>
            <a:ext cx="78866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Участники конкурса - заявители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AFABF9-D817-E1CB-7698-787E0BA8D821}"/>
              </a:ext>
            </a:extLst>
          </p:cNvPr>
          <p:cNvSpPr txBox="1"/>
          <p:nvPr/>
        </p:nvSpPr>
        <p:spPr>
          <a:xfrm>
            <a:off x="507999" y="1336210"/>
            <a:ext cx="11624733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buNone/>
            </a:pPr>
            <a:r>
              <a:rPr lang="ru-RU" sz="1400" b="1" dirty="0">
                <a:solidFill>
                  <a:srgbClr val="000000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"участник специальной военной операции"</a:t>
            </a:r>
            <a:r>
              <a:rPr lang="ru-RU" sz="14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ru-RU" sz="1400" b="1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гражданин Российской Федерации</a:t>
            </a:r>
            <a:r>
              <a:rPr lang="ru-RU" sz="14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принимавший участие в специальной военной операции на территориях Украины, Донецкой Народной Республики, Луганской Народной Республики, Запорожской области и Херсонской области и (или) выполнявший задачи по отражению вооруженного вторжения на территорию Российской Федерации в ходе вооруженной провокации на государственной границе Российской Федерации и приграничных территориях субъектов Российской Федерации, прилегающих к районам проведения специальной военной операции на территориях Украины, Донецкой Народной Республики, Луганской Народной Республики, Запорожской области и Херсонской области, отнесенный к ветеранам боевых действий в соответствии с </a:t>
            </a:r>
            <a:r>
              <a:rPr lang="ru-RU" sz="1400" b="0" u="none" strike="noStrike" dirty="0">
                <a:solidFill>
                  <a:srgbClr val="000000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Федеральным законом</a:t>
            </a:r>
            <a:r>
              <a:rPr lang="ru-RU" sz="14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 "О ветеранах", уволенный с военной службы (работы, службы) и подтвердивший факт участия в специальной военной операции на территориях Украины, Донецкой Народной Республики, Луганской Народной Республики, Запорожской области и Херсонской области в соответствии с </a:t>
            </a:r>
            <a:r>
              <a:rPr lang="ru-RU" sz="1400" b="0" u="none" strike="noStrike" dirty="0">
                <a:solidFill>
                  <a:srgbClr val="000000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постановлением</a:t>
            </a:r>
            <a:r>
              <a:rPr lang="ru-RU" sz="14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 Правительства Российской Федерации от 9 октября 2024 г. № 1354 "О порядке установления факта участия граждан Российской Федерации в специальной военной операции на территориях Украины, Донецкой Народной Республики, Луганской Народной Республики, Запорожской области и Херсонской области" и (или) подтвердивший выполнение задач по отражению вооруженного вторжения на территорию Российской Федерации в ходе вооруженной провокации на государственной границе Российской Федерации и приграничных территориях субъектов Российской Федерации, прилегающих к районам проведения специальной военной операции на территориях Украины, Донецкой Народной Республики, Луганской Народной Республики, Запорожской области и Херсонской области, справкой, выдаваемой федеральными органами исполнительной власти, направлявшими (привлекавшими) его для выполнения указанных задач, в порядке, установленном такими органами, </a:t>
            </a:r>
            <a:r>
              <a:rPr lang="ru-RU" sz="1400" b="1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зарегистрированный в качестве крестьянского (фермерского) хозяйства или индивидуального предпринимателя, являющегося главой крестьянского (фермерского) хозяйства на сельской территории или на территории сельской агломерации субъекта Российской Федерации</a:t>
            </a:r>
            <a:r>
              <a:rPr lang="ru-RU" sz="14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400" b="1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или обязующийся в срок, не превышающий 30 календарных дней </a:t>
            </a:r>
            <a:r>
              <a:rPr lang="ru-RU" sz="14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со дня принятия решения региональной комиссии по отбору проектов о предоставлении ему гранта "</a:t>
            </a:r>
            <a:r>
              <a:rPr lang="ru-RU" sz="1400" dirty="0" err="1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Агромотиватор</a:t>
            </a:r>
            <a:r>
              <a:rPr lang="ru-RU" sz="14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", </a:t>
            </a:r>
            <a:r>
              <a:rPr lang="ru-RU" sz="1400" b="1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осуществить государственную регистрацию крестьянского (фермерского) хозяйства или зарегистрироваться в качестве индивидуального предпринимателя, являющегося главой крестьянского (фермерского) хозяйства, которые отвечают условиям</a:t>
            </a:r>
            <a:r>
              <a:rPr lang="ru-RU" sz="14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установленным </a:t>
            </a:r>
            <a:r>
              <a:rPr lang="ru-RU" sz="1400" b="0" u="none" strike="noStrike" dirty="0">
                <a:solidFill>
                  <a:srgbClr val="000000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 action="ppaction://hlinkfile"/>
              </a:rPr>
              <a:t>пунктом 12</a:t>
            </a:r>
            <a:r>
              <a:rPr lang="ru-RU" sz="14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 настоящих Правил, в органах Федеральной налоговой службы;</a:t>
            </a:r>
          </a:p>
        </p:txBody>
      </p:sp>
    </p:spTree>
  </p:cSld>
  <p:clrMapOvr>
    <a:masterClrMapping/>
  </p:clrMapOvr>
  <p:transition>
    <p:wipe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478C726-A455-7C36-ADF5-4EFC1197CC47}"/>
              </a:ext>
            </a:extLst>
          </p:cNvPr>
          <p:cNvSpPr txBox="1"/>
          <p:nvPr/>
        </p:nvSpPr>
        <p:spPr>
          <a:xfrm>
            <a:off x="270935" y="5164834"/>
            <a:ext cx="1176866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buNone/>
            </a:pPr>
            <a:r>
              <a:rPr lang="ru-RU" sz="16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не более 7 млн. рублей, но не более 90 процентов затрат - на реализацию проекта грантополучателя, направленного на разведение крупного рогатого скота и (или) мелкого рогатого скота;</a:t>
            </a:r>
          </a:p>
          <a:p>
            <a:pPr indent="457200" algn="just">
              <a:buNone/>
            </a:pPr>
            <a:r>
              <a:rPr lang="ru-RU" sz="16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в размере, не превышающем 5 млн. рублей, но не более 90 процентов затрат - на реализацию проекта грантополучателя, направленного на иные виды деятельности.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C86A38-1AAB-B88F-0B92-40312F08916C}"/>
              </a:ext>
            </a:extLst>
          </p:cNvPr>
          <p:cNvSpPr txBox="1"/>
          <p:nvPr/>
        </p:nvSpPr>
        <p:spPr>
          <a:xfrm>
            <a:off x="372538" y="3049769"/>
            <a:ext cx="116670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обеспечения грантополучателями гранта "</a:t>
            </a:r>
            <a:r>
              <a:rPr lang="ru-RU" sz="1400" kern="0" dirty="0" err="1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Агромотиватор</a:t>
            </a:r>
            <a:r>
              <a:rPr lang="ru-RU" sz="1400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" ежегодного прироста объема производства сельскохозяйственной продукции в течение не менее чем 5 лет со дня получения гранта в размере не менее 7 процентов (по проекту грантополучателя, предусматривающему выращивание ягодных культур, - начиная со 2-го года со дня получения гранта, по проекту грантополучателя, предусматривающему возделывание многолетних плодовых культур, - начиная с 3-го года со дня получения гранта);</a:t>
            </a:r>
            <a:endParaRPr lang="ru-RU" sz="1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592909-9840-4B3D-2B6D-03E10E97BE1F}"/>
              </a:ext>
            </a:extLst>
          </p:cNvPr>
          <p:cNvSpPr txBox="1"/>
          <p:nvPr/>
        </p:nvSpPr>
        <p:spPr>
          <a:xfrm>
            <a:off x="270936" y="1048259"/>
            <a:ext cx="1176866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документального подтверждения участником специальной военной операции права собственности и (или) иных прав на земельный участок (земельные участки) из состава земель сельскохозяйственного назначения, на котором осуществляется или планируется осуществлять сельскохозяйственное производство, на срок не менее 5 лет с года получения гранта "</a:t>
            </a:r>
            <a:r>
              <a:rPr lang="ru-RU" sz="1400" kern="0" dirty="0" err="1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Агромотиватор</a:t>
            </a:r>
            <a:r>
              <a:rPr lang="ru-RU" sz="1400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";</a:t>
            </a:r>
            <a:endParaRPr lang="ru-RU" sz="1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8BBCCB-ADEE-5E50-1CEA-5C6057E8300F}"/>
              </a:ext>
            </a:extLst>
          </p:cNvPr>
          <p:cNvSpPr txBox="1"/>
          <p:nvPr/>
        </p:nvSpPr>
        <p:spPr>
          <a:xfrm>
            <a:off x="270936" y="1889836"/>
            <a:ext cx="1166706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трудоустройства в течение срока использования гранта "</a:t>
            </a:r>
            <a:r>
              <a:rPr lang="ru-RU" sz="1400" kern="0" dirty="0" err="1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Агромотиватор</a:t>
            </a:r>
            <a:r>
              <a:rPr lang="ru-RU" sz="1400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" не менее 2 новых постоянных работников, если размер гранта, составляет 5 млн. рублей или более, и не менее 1 нового постоянного работника, если размер гранта составляет менее 5 млн. рублей (при этом глава крестьянского (фермерского) хозяйства и (или) индивидуальный предприниматель учитываются в качестве новых постоянных работников);</a:t>
            </a:r>
            <a:endParaRPr lang="ru-RU" sz="1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54294AF-C847-2E03-18B0-D6298EC9C8B1}"/>
              </a:ext>
            </a:extLst>
          </p:cNvPr>
          <p:cNvSpPr txBox="1"/>
          <p:nvPr/>
        </p:nvSpPr>
        <p:spPr>
          <a:xfrm>
            <a:off x="5356374" y="391348"/>
            <a:ext cx="2420919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5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FEEA4D-8518-8F0B-4B68-5B93A1744D68}"/>
              </a:ext>
            </a:extLst>
          </p:cNvPr>
          <p:cNvSpPr txBox="1"/>
          <p:nvPr/>
        </p:nvSpPr>
        <p:spPr>
          <a:xfrm>
            <a:off x="5352485" y="4390934"/>
            <a:ext cx="279089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5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РАЗМЕР ГРАНТА</a:t>
            </a:r>
          </a:p>
        </p:txBody>
      </p:sp>
    </p:spTree>
    <p:extLst>
      <p:ext uri="{BB962C8B-B14F-4D97-AF65-F5344CB8AC3E}">
        <p14:creationId xmlns:p14="http://schemas.microsoft.com/office/powerpoint/2010/main" val="3062461341"/>
      </p:ext>
    </p:extLst>
  </p:cSld>
  <p:clrMapOvr>
    <a:masterClrMapping/>
  </p:clrMapOvr>
  <p:transition>
    <p:wipe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0"/>
            <a:ext cx="11493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средства гранта можно приобрести: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3560" y="450455"/>
            <a:ext cx="3686652" cy="2033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5957" y="2223023"/>
            <a:ext cx="4241550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посадочного материала для закладки многолетних насаждений, в т.ч. виноградных, и земляники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81541" y="2616134"/>
            <a:ext cx="71193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приобретение, строительство, кап. ремонт, модернизация и (или) переустройство зданий, помещений и (или) сооружений, в т.ч. модульных, необходимых для производства, хранения, первичной и (или) последующей переработки с/х продукции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E42009-4DD1-DCD4-2DB9-9D9E18CDCC88}"/>
              </a:ext>
            </a:extLst>
          </p:cNvPr>
          <p:cNvSpPr txBox="1"/>
          <p:nvPr/>
        </p:nvSpPr>
        <p:spPr>
          <a:xfrm>
            <a:off x="931446" y="5271496"/>
            <a:ext cx="346952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подключить производственные и складские здания, помещения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электрическим, водо-, газо-, теплопроводным сетям, в т.ч. автономным</a:t>
            </a:r>
            <a:endParaRPr lang="ru-RU" dirty="0"/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1F897DD1-ED8A-D511-957B-285EBC7A41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860" y="3262639"/>
            <a:ext cx="3314700" cy="192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CF5F27BA-5E3A-2CA3-AB7C-F226F9303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825" y="386503"/>
            <a:ext cx="3381375" cy="225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EA74D56-B081-A100-0298-F515CE888445}"/>
              </a:ext>
            </a:extLst>
          </p:cNvPr>
          <p:cNvSpPr txBox="1"/>
          <p:nvPr/>
        </p:nvSpPr>
        <p:spPr>
          <a:xfrm>
            <a:off x="4697507" y="5997469"/>
            <a:ext cx="41723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ограждения, предусмотренные для выпаса и выгула с/х животных</a:t>
            </a:r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865A21-6F1B-5AFA-42C9-A373A0EDE058}"/>
              </a:ext>
            </a:extLst>
          </p:cNvPr>
          <p:cNvSpPr txBox="1"/>
          <p:nvPr/>
        </p:nvSpPr>
        <p:spPr>
          <a:xfrm>
            <a:off x="8654454" y="5997469"/>
            <a:ext cx="33928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ограждения плодово-ягодных насаждений</a:t>
            </a:r>
            <a:endParaRPr lang="ru-RU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FFE0E36-B57B-24E7-E413-E16BCE2A25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0209" y="4061069"/>
            <a:ext cx="3426046" cy="1927151"/>
          </a:xfrm>
          <a:prstGeom prst="rect">
            <a:avLst/>
          </a:prstGeom>
        </p:spPr>
      </p:pic>
      <p:pic>
        <p:nvPicPr>
          <p:cNvPr id="18" name="Рисунок 17" descr="Picture background">
            <a:extLst>
              <a:ext uri="{FF2B5EF4-FFF2-40B4-BE49-F238E27FC236}">
                <a16:creationId xmlns:a16="http://schemas.microsoft.com/office/drawing/2014/main" id="{56B6D02C-441B-E421-C87D-A085C827C6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8077" y="4084713"/>
            <a:ext cx="3092856" cy="19882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9F505AB-AEC7-BC73-ABCF-7611C5974B94}"/>
              </a:ext>
            </a:extLst>
          </p:cNvPr>
          <p:cNvSpPr txBox="1"/>
          <p:nvPr/>
        </p:nvSpPr>
        <p:spPr>
          <a:xfrm rot="16200000">
            <a:off x="-3094980" y="3228944"/>
            <a:ext cx="67659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использования гранта – 18 месяцев со дня получения</a:t>
            </a:r>
          </a:p>
        </p:txBody>
      </p:sp>
      <p:pic>
        <p:nvPicPr>
          <p:cNvPr id="9" name="Picture 20" descr="https://kazakh-zerno.net/wp-content/uploads/2019/06/frykti_40.jpg">
            <a:extLst>
              <a:ext uri="{FF2B5EF4-FFF2-40B4-BE49-F238E27FC236}">
                <a16:creationId xmlns:a16="http://schemas.microsoft.com/office/drawing/2014/main" id="{4615C512-C592-FC26-9321-2C96EA2CB1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906" y="680971"/>
            <a:ext cx="1930400" cy="1384300"/>
          </a:xfrm>
          <a:prstGeom prst="rect">
            <a:avLst/>
          </a:prstGeom>
          <a:noFill/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517B7C2-A101-7611-6194-C87EC7281C48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326306" y="615641"/>
            <a:ext cx="2411072" cy="1607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225517"/>
      </p:ext>
    </p:extLst>
  </p:cSld>
  <p:clrMapOvr>
    <a:masterClrMapping/>
  </p:clrMapOvr>
  <p:transition>
    <p:wipe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92E96E5-30A6-E341-0E3A-1EF08DF9139F}"/>
              </a:ext>
            </a:extLst>
          </p:cNvPr>
          <p:cNvSpPr txBox="1"/>
          <p:nvPr/>
        </p:nvSpPr>
        <p:spPr>
          <a:xfrm>
            <a:off x="414866" y="172534"/>
            <a:ext cx="56067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и монтаж газопоршневых установок</a:t>
            </a:r>
          </a:p>
        </p:txBody>
      </p:sp>
      <p:pic>
        <p:nvPicPr>
          <p:cNvPr id="3" name="Рисунок 2" descr="Picture background">
            <a:extLst>
              <a:ext uri="{FF2B5EF4-FFF2-40B4-BE49-F238E27FC236}">
                <a16:creationId xmlns:a16="http://schemas.microsoft.com/office/drawing/2014/main" id="{E5F1E622-34A7-5650-6E7A-8780E848B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867" y="726531"/>
            <a:ext cx="3626090" cy="24086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1508F17-CA94-B38F-5FE6-95C98D666716}"/>
              </a:ext>
            </a:extLst>
          </p:cNvPr>
          <p:cNvSpPr txBox="1"/>
          <p:nvPr/>
        </p:nvSpPr>
        <p:spPr>
          <a:xfrm>
            <a:off x="9515817" y="357200"/>
            <a:ext cx="2513330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поголовья с/х животных (кроме свиней), в том числе КРС и (или) лошадей в возрасте не более 2 лет, и птицы.</a:t>
            </a:r>
          </a:p>
          <a:p>
            <a:pPr algn="just"/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племенного материала (семени (спермы) и эмбрионов) крупного рогатого скота, овец и коз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9A62EA3-66C2-9F81-CCCF-1E2084258B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3867" y="726531"/>
            <a:ext cx="4171950" cy="27813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1793FAC-8494-33B4-A68A-48CBCE81F3D0}"/>
              </a:ext>
            </a:extLst>
          </p:cNvPr>
          <p:cNvSpPr txBox="1"/>
          <p:nvPr/>
        </p:nvSpPr>
        <p:spPr>
          <a:xfrm>
            <a:off x="1" y="3319849"/>
            <a:ext cx="4902200" cy="326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buNone/>
            </a:pPr>
            <a:r>
              <a:rPr lang="ru-RU" sz="1400" b="1" i="1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Приобретение инвентаря, оборудования (включая монтаж), в том числе модульного типа, машин, автотранспортных средств и техники, соответствующих кодам ОКПД 2: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4"/>
              </a:rPr>
              <a:t>16.24.12.111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5"/>
              </a:rPr>
              <a:t>22.21.30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6"/>
              </a:rPr>
              <a:t>22.22.13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7"/>
              </a:rPr>
              <a:t>22.23.13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8"/>
              </a:rPr>
              <a:t>22.23.20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9"/>
              </a:rPr>
              <a:t>24.33.20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10"/>
              </a:rPr>
              <a:t>25.21.11.140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11"/>
              </a:rPr>
              <a:t>25.21.13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12"/>
              </a:rPr>
              <a:t>25.29.11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13"/>
              </a:rPr>
              <a:t>25.30.11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14"/>
              </a:rPr>
              <a:t>25.30.12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15"/>
              </a:rPr>
              <a:t>25.91.12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16"/>
              </a:rPr>
              <a:t>25.92.12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17"/>
              </a:rPr>
              <a:t>26.51.53.120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18"/>
              </a:rPr>
              <a:t>26.51.53.130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19"/>
              </a:rPr>
              <a:t>26.51.53.190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20"/>
              </a:rPr>
              <a:t>26.51.61.110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21"/>
              </a:rPr>
              <a:t>26.70.22.150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22"/>
              </a:rPr>
              <a:t>27.11.1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23"/>
              </a:rPr>
              <a:t>27.11.2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24"/>
              </a:rPr>
              <a:t>27.11.31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25"/>
              </a:rPr>
              <a:t>27.11.32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26"/>
              </a:rPr>
              <a:t>27.11.32.110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27"/>
              </a:rPr>
              <a:t>27.11.32.120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28"/>
              </a:rPr>
              <a:t>27.11.4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29"/>
              </a:rPr>
              <a:t>27.51.26.120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30"/>
              </a:rPr>
              <a:t>27.52.14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31"/>
              </a:rPr>
              <a:t>28.12.13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32"/>
              </a:rPr>
              <a:t>28.13.1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33"/>
              </a:rPr>
              <a:t>28.13.14.110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34"/>
              </a:rPr>
              <a:t>28.13.21.190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35"/>
              </a:rPr>
              <a:t>28.21.13.120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36"/>
              </a:rPr>
              <a:t>28.13.22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37"/>
              </a:rPr>
              <a:t>28.13.23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38"/>
              </a:rPr>
              <a:t>28.13.26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39"/>
              </a:rPr>
              <a:t>28.13.28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40"/>
              </a:rPr>
              <a:t>28.22.14.150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41"/>
              </a:rPr>
              <a:t>28.22.14.159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42"/>
              </a:rPr>
              <a:t>28.22.14.162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43"/>
              </a:rPr>
              <a:t>28.22.14.169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44"/>
              </a:rPr>
              <a:t>28.22.15.110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45"/>
              </a:rPr>
              <a:t>28.22.15.120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46"/>
              </a:rPr>
              <a:t>28.22.17.110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47"/>
              </a:rPr>
              <a:t>28.22.17.111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48"/>
              </a:rPr>
              <a:t>28.22.17.112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49"/>
              </a:rPr>
              <a:t>28.22.17.113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50"/>
              </a:rPr>
              <a:t>28.22.17.114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51"/>
              </a:rPr>
              <a:t>28.22.17.115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52"/>
              </a:rPr>
              <a:t>28.22.17.116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53"/>
              </a:rPr>
              <a:t>28.22.17.119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54"/>
              </a:rPr>
              <a:t>28.22.17.120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55"/>
              </a:rPr>
              <a:t>28.22.17.121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56"/>
              </a:rPr>
              <a:t>28.22.17.122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57"/>
              </a:rPr>
              <a:t>28.22.17.190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58"/>
              </a:rPr>
              <a:t>28.22.18.210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59"/>
              </a:rPr>
              <a:t>28.22.18.269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60"/>
              </a:rPr>
              <a:t>28.22.18.310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61"/>
              </a:rPr>
              <a:t>28.22.18.314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62"/>
              </a:rPr>
              <a:t>28.22.18.320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63"/>
              </a:rPr>
              <a:t>28.22.18.390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64"/>
              </a:rPr>
              <a:t>28.25.1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 (за исключением кодов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65"/>
              </a:rPr>
              <a:t>28.25.12.120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66"/>
              </a:rPr>
              <a:t>28.25.12.121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67"/>
              </a:rPr>
              <a:t>28.25.12.129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68"/>
              </a:rPr>
              <a:t>28.25.12.130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69"/>
              </a:rPr>
              <a:t>28.25.13.116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),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70"/>
              </a:rPr>
              <a:t>28.25.20.111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71"/>
              </a:rPr>
              <a:t>28.25.20.130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72"/>
              </a:rPr>
              <a:t>28.25.20.190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73"/>
              </a:rPr>
              <a:t>28.29.12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74"/>
              </a:rPr>
              <a:t>28.29.21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75"/>
              </a:rPr>
              <a:t>28.29.3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76"/>
              </a:rPr>
              <a:t>28.30.2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77"/>
              </a:rPr>
              <a:t>28.30.8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 (за исключением машин и оборудования для лесного хозяйства и кода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78"/>
              </a:rPr>
              <a:t>28.30.4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),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79"/>
              </a:rPr>
              <a:t>28.92.25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80"/>
              </a:rPr>
              <a:t>28.92.50.000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81"/>
              </a:rPr>
              <a:t>28.93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 (за исключением кодов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82"/>
              </a:rPr>
              <a:t>28.93.19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83"/>
              </a:rPr>
              <a:t>28.93.3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84"/>
              </a:rPr>
              <a:t>28.93.9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),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85"/>
              </a:rPr>
              <a:t>29.10.41.110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86"/>
              </a:rPr>
              <a:t>29.10.41.122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 (за исключением кода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87"/>
              </a:rPr>
              <a:t>29.10.41.113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),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88"/>
              </a:rPr>
              <a:t>29.10.42.111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89"/>
              </a:rPr>
              <a:t>29.10.42.121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90"/>
              </a:rPr>
              <a:t>29.10.44.000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91"/>
              </a:rPr>
              <a:t>29.10.59.240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92"/>
              </a:rPr>
              <a:t>29.10.59.280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93"/>
              </a:rPr>
              <a:t>29.10.59.390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94"/>
              </a:rPr>
              <a:t>29.20.23.120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95"/>
              </a:rPr>
              <a:t>29.20.23.130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0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96"/>
              </a:rPr>
              <a:t>31.01.13.000</a:t>
            </a:r>
            <a:r>
              <a:rPr lang="ru-RU" sz="10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;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0889DE9-A11E-E7FA-01CC-BDD67E3624FF}"/>
              </a:ext>
            </a:extLst>
          </p:cNvPr>
          <p:cNvPicPr>
            <a:picLocks noChangeAspect="1"/>
          </p:cNvPicPr>
          <p:nvPr/>
        </p:nvPicPr>
        <p:blipFill>
          <a:blip r:embed="rId97" cstate="print"/>
          <a:stretch>
            <a:fillRect/>
          </a:stretch>
        </p:blipFill>
        <p:spPr>
          <a:xfrm>
            <a:off x="9271000" y="4837009"/>
            <a:ext cx="2838360" cy="202099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568B470-E60E-F620-121B-CD8D50FCF55B}"/>
              </a:ext>
            </a:extLst>
          </p:cNvPr>
          <p:cNvSpPr txBox="1"/>
          <p:nvPr/>
        </p:nvSpPr>
        <p:spPr>
          <a:xfrm>
            <a:off x="8926273" y="4100143"/>
            <a:ext cx="33448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рыбопосадочного материала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9041D91-6699-0FB1-7213-F4931CD1C845}"/>
              </a:ext>
            </a:extLst>
          </p:cNvPr>
          <p:cNvSpPr txBox="1"/>
          <p:nvPr/>
        </p:nvSpPr>
        <p:spPr>
          <a:xfrm>
            <a:off x="5290609" y="4453849"/>
            <a:ext cx="3591983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1" i="1" kern="0" dirty="0">
                <a:latin typeface="Times New Roman CYR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ru-RU" sz="1400" b="1" i="1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риобретение оборудования (включая монтаж) и машин для рыбоводной инфраструктуры и аквакультуры (рыбоводства), предусмотренных в соответствии с Классификатором по номенклатуре, определенной следующими кодами</a:t>
            </a:r>
            <a:r>
              <a:rPr lang="ru-RU" sz="1200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1200" u="none" strike="noStrike" kern="0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98"/>
              </a:rPr>
              <a:t>04.02.01</a:t>
            </a:r>
            <a:r>
              <a:rPr lang="ru-RU" sz="1200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200" u="none" strike="noStrike" kern="0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99"/>
              </a:rPr>
              <a:t>04.02.04</a:t>
            </a:r>
            <a:r>
              <a:rPr lang="ru-RU" sz="1200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200" u="none" strike="noStrike" kern="0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100"/>
              </a:rPr>
              <a:t>04.02.07</a:t>
            </a:r>
            <a:r>
              <a:rPr lang="ru-RU" sz="1200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200" u="none" strike="noStrike" kern="0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101"/>
              </a:rPr>
              <a:t>04.02.09</a:t>
            </a:r>
            <a:r>
              <a:rPr lang="ru-RU" sz="1200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200" u="none" strike="noStrike" kern="0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102"/>
              </a:rPr>
              <a:t>04.02.10</a:t>
            </a:r>
            <a:r>
              <a:rPr lang="ru-RU" sz="1200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200" u="none" strike="noStrike" kern="0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103"/>
              </a:rPr>
              <a:t>04.02.11</a:t>
            </a:r>
            <a:r>
              <a:rPr lang="ru-RU" sz="1200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200" u="none" strike="noStrike" kern="0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104"/>
              </a:rPr>
              <a:t>04.02.12</a:t>
            </a:r>
            <a:r>
              <a:rPr lang="ru-RU" sz="1200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200" u="none" strike="noStrike" kern="0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105"/>
              </a:rPr>
              <a:t>04.03</a:t>
            </a:r>
            <a:r>
              <a:rPr lang="ru-RU" sz="1200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200" u="none" strike="noStrike" kern="0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106"/>
              </a:rPr>
              <a:t>04.04</a:t>
            </a:r>
            <a:r>
              <a:rPr lang="ru-RU" sz="1200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200" u="none" strike="noStrike" kern="0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107"/>
              </a:rPr>
              <a:t>04.05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6433524"/>
      </p:ext>
    </p:extLst>
  </p:cSld>
  <p:clrMapOvr>
    <a:masterClrMapping/>
  </p:clrMapOvr>
  <p:transition>
    <p:wipe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6417617-895A-E0B5-9C78-909DD007F8B8}"/>
              </a:ext>
            </a:extLst>
          </p:cNvPr>
          <p:cNvSpPr/>
          <p:nvPr/>
        </p:nvSpPr>
        <p:spPr>
          <a:xfrm>
            <a:off x="176306" y="4442935"/>
            <a:ext cx="576430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Модернизация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- это обновление объекта, приведение его в соответствие с новыми требованиями и нормами, техническими условиями, показателями качества (т.е улучшение)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D9CFC2-CA31-A6D0-1E22-8D463CD7FF1F}"/>
              </a:ext>
            </a:extLst>
          </p:cNvPr>
          <p:cNvSpPr txBox="1"/>
          <p:nvPr/>
        </p:nvSpPr>
        <p:spPr>
          <a:xfrm>
            <a:off x="91639" y="1030070"/>
            <a:ext cx="6096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Капитальный ремонт зданий</a:t>
            </a:r>
            <a:r>
              <a:rPr lang="ru-RU" sz="1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— это комплекс работ по замене, восстановлению или модернизации изношенных конструктивных элементов и инженерных систем здания, чтобы продлить срок его службы, обеспечить безопасность и комфорт. В отличие от текущего ремонта, который решает локальные задачи, капитальный затрагивает основные части здания и направлен на восстановление утраченных технических характеристик.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659A61-7E0E-E147-4598-7B97D1A59E4E}"/>
              </a:ext>
            </a:extLst>
          </p:cNvPr>
          <p:cNvSpPr txBox="1"/>
          <p:nvPr/>
        </p:nvSpPr>
        <p:spPr>
          <a:xfrm>
            <a:off x="6036733" y="2558028"/>
            <a:ext cx="6096000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Переустройство</a:t>
            </a:r>
            <a:r>
              <a:rPr lang="ru-RU" sz="14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это модернизация инженерных систем и оборудования внутри здания или помещения, которая требует внесения изменений в техническую документацию.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Важное отличие от перепланировки. Перепланировка — это изменение самой конфигурации помещения: снос или возведение перегородок, перенос дверных проёмов, объединение комнат. А переустройство фокусируется на «начинке» — коммуникациях и технике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FA6790-D2E0-019B-A371-7AEDA1231CD5}"/>
              </a:ext>
            </a:extLst>
          </p:cNvPr>
          <p:cNvSpPr txBox="1"/>
          <p:nvPr/>
        </p:nvSpPr>
        <p:spPr>
          <a:xfrm>
            <a:off x="4842933" y="243008"/>
            <a:ext cx="160524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5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пояснения</a:t>
            </a:r>
          </a:p>
        </p:txBody>
      </p:sp>
      <p:pic>
        <p:nvPicPr>
          <p:cNvPr id="9" name="Рисунок 8" descr="Picture background">
            <a:extLst>
              <a:ext uri="{FF2B5EF4-FFF2-40B4-BE49-F238E27FC236}">
                <a16:creationId xmlns:a16="http://schemas.microsoft.com/office/drawing/2014/main" id="{0B4C61CB-06FD-DDB0-1AB3-2FA8E24B8D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0381" y="70945"/>
            <a:ext cx="3164686" cy="2487083"/>
          </a:xfrm>
          <a:prstGeom prst="rect">
            <a:avLst/>
          </a:prstGeom>
        </p:spPr>
      </p:pic>
      <p:pic>
        <p:nvPicPr>
          <p:cNvPr id="10" name="Рисунок 9" descr="Picture background">
            <a:extLst>
              <a:ext uri="{FF2B5EF4-FFF2-40B4-BE49-F238E27FC236}">
                <a16:creationId xmlns:a16="http://schemas.microsoft.com/office/drawing/2014/main" id="{CDDE87E5-0073-E0DB-ABF2-E3C05728ED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1390" y="4579445"/>
            <a:ext cx="3594353" cy="212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984520"/>
      </p:ext>
    </p:extLst>
  </p:cSld>
  <p:clrMapOvr>
    <a:masterClrMapping/>
  </p:clrMapOvr>
  <p:transition>
    <p:wipe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798012C-4E28-7E65-2AE2-6D03FF56C6B4}"/>
              </a:ext>
            </a:extLst>
          </p:cNvPr>
          <p:cNvSpPr txBox="1"/>
          <p:nvPr/>
        </p:nvSpPr>
        <p:spPr>
          <a:xfrm>
            <a:off x="4178744" y="254000"/>
            <a:ext cx="383451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НОВОЕ И ВАЖНОЕ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152DAD-53ED-CF59-B8CB-E8898CD2ED44}"/>
              </a:ext>
            </a:extLst>
          </p:cNvPr>
          <p:cNvSpPr txBox="1"/>
          <p:nvPr/>
        </p:nvSpPr>
        <p:spPr>
          <a:xfrm>
            <a:off x="888999" y="1204036"/>
            <a:ext cx="1053253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Заявителю необходимо внести в государственный реестр земель сельскохозяйственного назначения сведения о земельных участках сельскохозяйственного назначения, на которых заявителем осуществляется или планируется осуществлять сельскохозяйственное производство, в соответствии с </a:t>
            </a:r>
            <a:r>
              <a:rPr lang="ru-RU" sz="1600" u="none" strike="noStrike" kern="0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2"/>
              </a:rPr>
              <a:t>приложением № 1</a:t>
            </a:r>
            <a:r>
              <a:rPr lang="ru-RU" sz="1600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 к Правилам ведения государственного реестра земель сельскохозяйственного назначения, утвержденным </a:t>
            </a:r>
            <a:r>
              <a:rPr lang="ru-RU" sz="1600" u="none" strike="noStrike" kern="0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3"/>
              </a:rPr>
              <a:t>постановлением</a:t>
            </a:r>
            <a:r>
              <a:rPr lang="ru-RU" sz="1600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 Правительства Российской Федерации от 02.02.2023 N 154 "О порядке ведения государственного реестра земель сельскохозяйственного назначения« (в данном приложении 23 пункта, которые нужно заполнить). В случае аренды земли, сведения вносит собственник (арендодатель).</a:t>
            </a:r>
            <a:endParaRPr lang="ru-RU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41E5CD-041C-1494-F185-DA78234D7A2C}"/>
              </a:ext>
            </a:extLst>
          </p:cNvPr>
          <p:cNvSpPr txBox="1"/>
          <p:nvPr/>
        </p:nvSpPr>
        <p:spPr>
          <a:xfrm>
            <a:off x="956733" y="3216702"/>
            <a:ext cx="104647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Заявитель при направлении заявки на конкурс предоставляет перечень записей о земельных участках, внесенных в государственный реестр земель сельскохозяйственного назначения в соответствии с </a:t>
            </a:r>
            <a:r>
              <a:rPr lang="ru-RU" sz="1600" u="none" strike="noStrike" kern="0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2"/>
              </a:rPr>
              <a:t>приложением № 1</a:t>
            </a:r>
            <a:r>
              <a:rPr lang="ru-RU" sz="1600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 к Правилам, сформированный в разделе "Записи Реестра ЗСН" указанного реестра, заверенный заявителем.</a:t>
            </a:r>
            <a:endParaRPr lang="ru-RU" sz="1600" dirty="0"/>
          </a:p>
        </p:txBody>
      </p:sp>
      <p:pic>
        <p:nvPicPr>
          <p:cNvPr id="8" name="Рисунок 7" descr="Регистрация в ЕФИС ЗСН от 1 дня в Луганске ЛНР! - выгодная цена в Мультикас">
            <a:extLst>
              <a:ext uri="{FF2B5EF4-FFF2-40B4-BE49-F238E27FC236}">
                <a16:creationId xmlns:a16="http://schemas.microsoft.com/office/drawing/2014/main" id="{12631420-64D3-11FA-46C0-59517BF174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0358" y="4174066"/>
            <a:ext cx="2526242" cy="2526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924905"/>
      </p:ext>
    </p:extLst>
  </p:cSld>
  <p:clrMapOvr>
    <a:masterClrMapping/>
  </p:clrMapOvr>
  <p:transition>
    <p:wipe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1D8104-8414-3648-0537-9EB3C6E59FBC}"/>
              </a:ext>
            </a:extLst>
          </p:cNvPr>
          <p:cNvSpPr txBox="1"/>
          <p:nvPr/>
        </p:nvSpPr>
        <p:spPr>
          <a:xfrm>
            <a:off x="3959752" y="277971"/>
            <a:ext cx="423038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Обязательные справки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867DB4-791D-060D-5196-CBC50A03DBBE}"/>
              </a:ext>
            </a:extLst>
          </p:cNvPr>
          <p:cNvSpPr txBox="1"/>
          <p:nvPr/>
        </p:nvSpPr>
        <p:spPr>
          <a:xfrm>
            <a:off x="491706" y="1194433"/>
            <a:ext cx="115919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Справка о подтверждении факта участия в СВО, выдана военным комиссариатом и подписана комиссаром с печатью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3FE3E7-A532-F3EB-CE8A-54AFF3A2DD67}"/>
              </a:ext>
            </a:extLst>
          </p:cNvPr>
          <p:cNvSpPr txBox="1"/>
          <p:nvPr/>
        </p:nvSpPr>
        <p:spPr>
          <a:xfrm>
            <a:off x="491706" y="2404450"/>
            <a:ext cx="110312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Справка, что по учетным данным военного комиссариата ФИО выполнял задачи в ходе СВО, подписана комиссаром. Выдано удостоверение ветеранов боевых действий. (прилагается удостоверение – скан).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31323F-E58D-80BF-BBE5-23D3BCD57BF0}"/>
              </a:ext>
            </a:extLst>
          </p:cNvPr>
          <p:cNvSpPr txBox="1"/>
          <p:nvPr/>
        </p:nvSpPr>
        <p:spPr>
          <a:xfrm>
            <a:off x="491706" y="3614468"/>
            <a:ext cx="111625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Справка, что по учетным данным военного комиссариата ФИО в соответствии с приказом №___ дата____ уволен с военной службы. Подпись и печать военного комиссара.</a:t>
            </a:r>
          </a:p>
        </p:txBody>
      </p:sp>
    </p:spTree>
    <p:extLst>
      <p:ext uri="{BB962C8B-B14F-4D97-AF65-F5344CB8AC3E}">
        <p14:creationId xmlns:p14="http://schemas.microsoft.com/office/powerpoint/2010/main" val="2692635849"/>
      </p:ext>
    </p:extLst>
  </p:cSld>
  <p:clrMapOvr>
    <a:masterClrMapping/>
  </p:clrMapOvr>
  <p:transition>
    <p:wipe dir="u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7288</TotalTime>
  <Words>1566</Words>
  <Application>Microsoft Office PowerPoint</Application>
  <PresentationFormat>Широкоэкранный</PresentationFormat>
  <Paragraphs>51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Times New Roman CYR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Владелец</cp:lastModifiedBy>
  <cp:revision>380</cp:revision>
  <cp:lastPrinted>2019-10-15T19:35:04Z</cp:lastPrinted>
  <dcterms:created xsi:type="dcterms:W3CDTF">2019-09-09T19:18:26Z</dcterms:created>
  <dcterms:modified xsi:type="dcterms:W3CDTF">2026-08-10T13:00:34Z</dcterms:modified>
</cp:coreProperties>
</file>