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13"/>
  </p:notesMasterIdLst>
  <p:sldIdLst>
    <p:sldId id="256" r:id="rId2"/>
    <p:sldId id="409" r:id="rId3"/>
    <p:sldId id="406" r:id="rId4"/>
    <p:sldId id="405" r:id="rId5"/>
    <p:sldId id="407" r:id="rId6"/>
    <p:sldId id="408" r:id="rId7"/>
    <p:sldId id="410" r:id="rId8"/>
    <p:sldId id="411" r:id="rId9"/>
    <p:sldId id="412" r:id="rId10"/>
    <p:sldId id="413" r:id="rId11"/>
    <p:sldId id="378" r:id="rId12"/>
  </p:sldIdLst>
  <p:sldSz cx="12192000" cy="68580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C70136FC-DF5E-4A27-BEDB-B97F0DD0AC26}">
          <p14:sldIdLst>
            <p14:sldId id="256"/>
            <p14:sldId id="409"/>
            <p14:sldId id="406"/>
            <p14:sldId id="405"/>
            <p14:sldId id="407"/>
            <p14:sldId id="408"/>
            <p14:sldId id="410"/>
            <p14:sldId id="411"/>
            <p14:sldId id="412"/>
            <p14:sldId id="413"/>
            <p14:sldId id="37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10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21D5B6-B3E2-4B76-9CC6-122B9025F21F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DA3300-C25E-4ED5-8F30-3D26E1706B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47730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30088-D79A-4A32-8852-BA7C763C7520}" type="datetimeFigureOut">
              <a:rPr lang="ru-RU" smtClean="0"/>
              <a:pPr/>
              <a:t>18.08.2026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8F182-D0C6-4840-91B6-44B07B1515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2143958"/>
      </p:ext>
    </p:extLst>
  </p:cSld>
  <p:clrMapOvr>
    <a:masterClrMapping/>
  </p:clrMapOvr>
  <p:transition>
    <p:wipe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30088-D79A-4A32-8852-BA7C763C7520}" type="datetimeFigureOut">
              <a:rPr lang="ru-RU" smtClean="0"/>
              <a:pPr/>
              <a:t>18.08.2026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8F182-D0C6-4840-91B6-44B07B1515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2448544"/>
      </p:ext>
    </p:extLst>
  </p:cSld>
  <p:clrMapOvr>
    <a:masterClrMapping/>
  </p:clrMapOvr>
  <p:transition>
    <p:wipe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30088-D79A-4A32-8852-BA7C763C7520}" type="datetimeFigureOut">
              <a:rPr lang="ru-RU" smtClean="0"/>
              <a:pPr/>
              <a:t>18.08.2026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8F182-D0C6-4840-91B6-44B07B1515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5440543"/>
      </p:ext>
    </p:extLst>
  </p:cSld>
  <p:clrMapOvr>
    <a:masterClrMapping/>
  </p:clrMapOvr>
  <p:transition>
    <p:wipe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30088-D79A-4A32-8852-BA7C763C7520}" type="datetimeFigureOut">
              <a:rPr lang="ru-RU" smtClean="0"/>
              <a:pPr/>
              <a:t>18.08.2026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8F182-D0C6-4840-91B6-44B07B1515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6638950"/>
      </p:ext>
    </p:extLst>
  </p:cSld>
  <p:clrMapOvr>
    <a:masterClrMapping/>
  </p:clrMapOvr>
  <p:transition>
    <p:wipe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30088-D79A-4A32-8852-BA7C763C7520}" type="datetimeFigureOut">
              <a:rPr lang="ru-RU" smtClean="0"/>
              <a:pPr/>
              <a:t>18.08.2026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8F182-D0C6-4840-91B6-44B07B1515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0390892"/>
      </p:ext>
    </p:extLst>
  </p:cSld>
  <p:clrMapOvr>
    <a:masterClrMapping/>
  </p:clrMapOvr>
  <p:transition>
    <p:wipe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30088-D79A-4A32-8852-BA7C763C7520}" type="datetimeFigureOut">
              <a:rPr lang="ru-RU" smtClean="0"/>
              <a:pPr/>
              <a:t>18.08.2026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8F182-D0C6-4840-91B6-44B07B1515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2494767"/>
      </p:ext>
    </p:extLst>
  </p:cSld>
  <p:clrMapOvr>
    <a:masterClrMapping/>
  </p:clrMapOvr>
  <p:transition>
    <p:wipe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30088-D79A-4A32-8852-BA7C763C7520}" type="datetimeFigureOut">
              <a:rPr lang="ru-RU" smtClean="0"/>
              <a:pPr/>
              <a:t>18.08.2026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8F182-D0C6-4840-91B6-44B07B1515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4162238"/>
      </p:ext>
    </p:extLst>
  </p:cSld>
  <p:clrMapOvr>
    <a:masterClrMapping/>
  </p:clrMapOvr>
  <p:transition>
    <p:wipe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30088-D79A-4A32-8852-BA7C763C7520}" type="datetimeFigureOut">
              <a:rPr lang="ru-RU" smtClean="0"/>
              <a:pPr/>
              <a:t>18.08.2026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8F182-D0C6-4840-91B6-44B07B1515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9960608"/>
      </p:ext>
    </p:extLst>
  </p:cSld>
  <p:clrMapOvr>
    <a:masterClrMapping/>
  </p:clrMapOvr>
  <p:transition>
    <p:wipe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30088-D79A-4A32-8852-BA7C763C7520}" type="datetimeFigureOut">
              <a:rPr lang="ru-RU" smtClean="0"/>
              <a:pPr/>
              <a:t>18.08.2026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8F182-D0C6-4840-91B6-44B07B1515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2747947"/>
      </p:ext>
    </p:extLst>
  </p:cSld>
  <p:clrMapOvr>
    <a:masterClrMapping/>
  </p:clrMapOvr>
  <p:transition>
    <p:wipe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30088-D79A-4A32-8852-BA7C763C7520}" type="datetimeFigureOut">
              <a:rPr lang="ru-RU" smtClean="0"/>
              <a:pPr/>
              <a:t>18.08.2026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8F182-D0C6-4840-91B6-44B07B1515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934762"/>
      </p:ext>
    </p:extLst>
  </p:cSld>
  <p:clrMapOvr>
    <a:masterClrMapping/>
  </p:clrMapOvr>
  <p:transition>
    <p:wipe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30088-D79A-4A32-8852-BA7C763C7520}" type="datetimeFigureOut">
              <a:rPr lang="ru-RU" smtClean="0"/>
              <a:pPr/>
              <a:t>18.08.2026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8F182-D0C6-4840-91B6-44B07B1515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7179346"/>
      </p:ext>
    </p:extLst>
  </p:cSld>
  <p:clrMapOvr>
    <a:masterClrMapping/>
  </p:clrMapOvr>
  <p:transition>
    <p:wipe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D30088-D79A-4A32-8852-BA7C763C7520}" type="datetimeFigureOut">
              <a:rPr lang="ru-RU" smtClean="0"/>
              <a:pPr/>
              <a:t>18.08.2026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08F182-D0C6-4840-91B6-44B07B1515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0938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ipe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#sub_1002"/><Relationship Id="rId3" Type="http://schemas.openxmlformats.org/officeDocument/2006/relationships/hyperlink" Target="#sub_34"/><Relationship Id="rId7" Type="http://schemas.openxmlformats.org/officeDocument/2006/relationships/hyperlink" Target="https://internet.garant.ru/document/redirect/17270001/354" TargetMode="External"/><Relationship Id="rId2" Type="http://schemas.openxmlformats.org/officeDocument/2006/relationships/hyperlink" Target="#sub_26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internet.garant.ru/document/redirect/12184522/54" TargetMode="External"/><Relationship Id="rId5" Type="http://schemas.openxmlformats.org/officeDocument/2006/relationships/hyperlink" Target="#sub_103"/><Relationship Id="rId4" Type="http://schemas.openxmlformats.org/officeDocument/2006/relationships/hyperlink" Target="#sub_1001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vmeste@kleverkirov.ru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internet.garant.ru/document/redirect/406297833/0" TargetMode="External"/><Relationship Id="rId2" Type="http://schemas.openxmlformats.org/officeDocument/2006/relationships/hyperlink" Target="https://internet.garant.ru/document/redirect/406297833/11000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#sub_1002"/><Relationship Id="rId3" Type="http://schemas.openxmlformats.org/officeDocument/2006/relationships/hyperlink" Target="#sub_34"/><Relationship Id="rId7" Type="http://schemas.openxmlformats.org/officeDocument/2006/relationships/hyperlink" Target="https://internet.garant.ru/document/redirect/17270001/354" TargetMode="External"/><Relationship Id="rId2" Type="http://schemas.openxmlformats.org/officeDocument/2006/relationships/hyperlink" Target="#sub_26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internet.garant.ru/document/redirect/12184522/54" TargetMode="External"/><Relationship Id="rId5" Type="http://schemas.openxmlformats.org/officeDocument/2006/relationships/hyperlink" Target="#sub_103"/><Relationship Id="rId4" Type="http://schemas.openxmlformats.org/officeDocument/2006/relationships/hyperlink" Target="#sub_1001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internet.garant.ru/document/redirect/406297833/0" TargetMode="External"/><Relationship Id="rId2" Type="http://schemas.openxmlformats.org/officeDocument/2006/relationships/hyperlink" Target="https://internet.garant.ru/document/redirect/406297833/11000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3962398" y="6459674"/>
            <a:ext cx="34323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Киров 2026</a:t>
            </a:r>
          </a:p>
        </p:txBody>
      </p:sp>
      <p:pic>
        <p:nvPicPr>
          <p:cNvPr id="38915" name="Picture 3" descr="http://dsx-kirov.ru/images/header-gerb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79388"/>
            <a:ext cx="1647825" cy="2019301"/>
          </a:xfrm>
          <a:prstGeom prst="rect">
            <a:avLst/>
          </a:prstGeom>
          <a:noFill/>
        </p:spPr>
      </p:pic>
      <p:sp>
        <p:nvSpPr>
          <p:cNvPr id="23" name="Прямоугольник 22"/>
          <p:cNvSpPr/>
          <p:nvPr/>
        </p:nvSpPr>
        <p:spPr>
          <a:xfrm>
            <a:off x="1863305" y="363807"/>
            <a:ext cx="8134709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 компетенций в сфере сельскохозяйственной кооперации и поддержки фермеров Кировской области</a:t>
            </a:r>
          </a:p>
        </p:txBody>
      </p:sp>
      <p:pic>
        <p:nvPicPr>
          <p:cNvPr id="12" name="Picture 812" descr="https://static1.bigstockphoto.com/1/7/2/large1500/271970413.jpg"/>
          <p:cNvPicPr>
            <a:picLocks noChangeAspect="1" noChangeArrowheads="1"/>
          </p:cNvPicPr>
          <p:nvPr/>
        </p:nvPicPr>
        <p:blipFill>
          <a:blip r:embed="rId3" cstate="print"/>
          <a:srcRect r="-89" b="10042"/>
          <a:stretch>
            <a:fillRect/>
          </a:stretch>
        </p:blipFill>
        <p:spPr bwMode="auto">
          <a:xfrm>
            <a:off x="10575149" y="236520"/>
            <a:ext cx="1312549" cy="1084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Picture background">
            <a:extLst>
              <a:ext uri="{FF2B5EF4-FFF2-40B4-BE49-F238E27FC236}">
                <a16:creationId xmlns:a16="http://schemas.microsoft.com/office/drawing/2014/main" id="{580D3AD7-9BE1-5038-F196-C806D74C1D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4023" y="3755876"/>
            <a:ext cx="5377977" cy="3073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1911437-392E-5C14-6BDF-FFCE5456D6BC}"/>
              </a:ext>
            </a:extLst>
          </p:cNvPr>
          <p:cNvSpPr txBox="1"/>
          <p:nvPr/>
        </p:nvSpPr>
        <p:spPr>
          <a:xfrm>
            <a:off x="1647825" y="1839913"/>
            <a:ext cx="942339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Пошаговая инструкция: с чего начать готовиться к гранту</a:t>
            </a:r>
          </a:p>
        </p:txBody>
      </p:sp>
      <p:pic>
        <p:nvPicPr>
          <p:cNvPr id="2" name="Рисунок 1" descr="Picture background">
            <a:extLst>
              <a:ext uri="{FF2B5EF4-FFF2-40B4-BE49-F238E27FC236}">
                <a16:creationId xmlns:a16="http://schemas.microsoft.com/office/drawing/2014/main" id="{FAE96655-AF55-79F9-2D6A-8418655C79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8894" y="3494088"/>
            <a:ext cx="30480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678171"/>
      </p:ext>
    </p:extLst>
  </p:cSld>
  <p:clrMapOvr>
    <a:masterClrMapping/>
  </p:clrMapOvr>
  <p:transition advTm="4000">
    <p:wipe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20989F-F038-5161-0781-B326D77612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трелка: вправо 2">
            <a:extLst>
              <a:ext uri="{FF2B5EF4-FFF2-40B4-BE49-F238E27FC236}">
                <a16:creationId xmlns:a16="http://schemas.microsoft.com/office/drawing/2014/main" id="{AE64B0B9-CDE3-44D4-DFC7-1BDF8E32DC2A}"/>
              </a:ext>
            </a:extLst>
          </p:cNvPr>
          <p:cNvSpPr/>
          <p:nvPr/>
        </p:nvSpPr>
        <p:spPr>
          <a:xfrm>
            <a:off x="41023" y="950952"/>
            <a:ext cx="1826244" cy="718355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№ 13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EFD77AF-2E89-3968-2FBD-3482B8D09AC4}"/>
              </a:ext>
            </a:extLst>
          </p:cNvPr>
          <p:cNvSpPr txBox="1"/>
          <p:nvPr/>
        </p:nvSpPr>
        <p:spPr>
          <a:xfrm>
            <a:off x="2091267" y="1170499"/>
            <a:ext cx="55992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Загружаем документы в «Электронный бюджет»: </a:t>
            </a:r>
          </a:p>
        </p:txBody>
      </p:sp>
      <p:sp>
        <p:nvSpPr>
          <p:cNvPr id="6" name="Стрелка: вправо 5">
            <a:extLst>
              <a:ext uri="{FF2B5EF4-FFF2-40B4-BE49-F238E27FC236}">
                <a16:creationId xmlns:a16="http://schemas.microsoft.com/office/drawing/2014/main" id="{869F449B-2092-76EF-48FF-2B5E9A436C5B}"/>
              </a:ext>
            </a:extLst>
          </p:cNvPr>
          <p:cNvSpPr/>
          <p:nvPr/>
        </p:nvSpPr>
        <p:spPr>
          <a:xfrm rot="16200000">
            <a:off x="-2290358" y="3849287"/>
            <a:ext cx="5299072" cy="718355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Регламент проведения конкурса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0366719-4136-2186-EBD1-53C4A57EBECD}"/>
              </a:ext>
            </a:extLst>
          </p:cNvPr>
          <p:cNvSpPr txBox="1"/>
          <p:nvPr/>
        </p:nvSpPr>
        <p:spPr>
          <a:xfrm>
            <a:off x="581205" y="1779687"/>
            <a:ext cx="11610795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>
              <a:buNone/>
            </a:pPr>
            <a:r>
              <a:rPr lang="ru-RU" sz="12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Конкурс проводится в 2 этапа.</a:t>
            </a:r>
          </a:p>
          <a:p>
            <a:pPr indent="457200" algn="just">
              <a:buNone/>
            </a:pPr>
            <a:r>
              <a:rPr lang="ru-RU" sz="12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Конкурсная комиссия не позднее 15 рабочих дней со дня формирования протокола вскрытия заявок:</a:t>
            </a:r>
          </a:p>
          <a:p>
            <a:pPr indent="457200" algn="just">
              <a:buNone/>
            </a:pPr>
            <a:r>
              <a:rPr lang="ru-RU" sz="12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Рассматривает заявки на предмет соответствия заявителей требованиям, установленным </a:t>
            </a:r>
            <a:r>
              <a:rPr lang="ru-RU" sz="12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2" action="ppaction://hlinkfile"/>
              </a:rPr>
              <a:t>пунктом 2.7</a:t>
            </a:r>
            <a:r>
              <a:rPr lang="ru-RU" sz="12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 Порядка.</a:t>
            </a:r>
          </a:p>
          <a:p>
            <a:pPr indent="457200" algn="just">
              <a:buNone/>
            </a:pPr>
            <a:r>
              <a:rPr lang="ru-RU" sz="12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Проверка заявителей на соответствие требованиям, определенным </a:t>
            </a:r>
            <a:r>
              <a:rPr lang="ru-RU" sz="12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3" action="ppaction://hlinkfile"/>
              </a:rPr>
              <a:t>подпунктами 2.7.5 - 2.7.13</a:t>
            </a:r>
            <a:r>
              <a:rPr lang="ru-RU" sz="12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 Порядка, осуществляется автоматически в системе "Электронный бюджет" на основании данных государственных информационных систем, в том числе с использованием единой системы межведомственного электронного взаимодействия (при наличии технической возможности). В случае отсутствия технической возможности подтверждение соответствия заявителя указанным требованиям осуществляется путем проставления в электронном виде заявителем соответствующих отметок посредством заполнения экранных форм веб-интерфейса системы "Электронный бюджет".</a:t>
            </a:r>
          </a:p>
          <a:p>
            <a:pPr indent="457200" algn="just">
              <a:buNone/>
            </a:pPr>
            <a:r>
              <a:rPr lang="ru-RU" sz="12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Оценивает заявителей в соответствии с критериями оценки заявителей согласно </a:t>
            </a:r>
            <a:r>
              <a:rPr lang="ru-RU" sz="12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4" action="ppaction://hlinkfile"/>
              </a:rPr>
              <a:t>приложению N 1</a:t>
            </a:r>
            <a:r>
              <a:rPr lang="ru-RU" sz="12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. При этом баллы по одному критерию между собой не суммируются. Принимает по итогам рассмотрения и оценки заявок одно из следующих решений:</a:t>
            </a:r>
          </a:p>
          <a:p>
            <a:pPr indent="457200" algn="just">
              <a:buNone/>
            </a:pPr>
            <a:r>
              <a:rPr lang="ru-RU" sz="12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Решение о допуске заявителя ко 2-му этапу конкурса при отсутствии оснований для отказа, указанных в </a:t>
            </a:r>
            <a:r>
              <a:rPr lang="ru-RU" sz="12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5" action="ppaction://hlinkfile"/>
              </a:rPr>
              <a:t>подпункте 2.18.3.1</a:t>
            </a:r>
            <a:r>
              <a:rPr lang="ru-RU" sz="12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 Порядка.</a:t>
            </a:r>
          </a:p>
          <a:p>
            <a:pPr indent="457200" algn="just">
              <a:buNone/>
            </a:pPr>
            <a:r>
              <a:rPr lang="ru-RU" sz="12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По результатам рассмотрения и оценки заявок в срок не позднее 5 рабочих дней со дня принятия решений об отказе заявителям в допуске к участию в конкурсе или о допуске заявителей к участию в конкурсе формируется протокол рассмотрения заявок. Протокол рассмотрения заявок формируется автоматически на едином портале на основании результатов рассмотрения заявок, подписывается усиленной </a:t>
            </a:r>
            <a:r>
              <a:rPr lang="ru-RU" sz="12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6"/>
              </a:rPr>
              <a:t>квалифицированной электронной подписью</a:t>
            </a:r>
            <a:r>
              <a:rPr lang="ru-RU" sz="12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 председателя конкурсной комиссии (заместителя председателя конкурсной комиссии) в системе "Электронный бюджет" и размещается на </a:t>
            </a:r>
            <a:r>
              <a:rPr lang="ru-RU" sz="12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7"/>
              </a:rPr>
              <a:t>едином портале</a:t>
            </a:r>
            <a:r>
              <a:rPr lang="ru-RU" sz="12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 не позднее 1-го рабочего дня, следующего за днем его подписания. Внесение изменений в протокол рассмотрения заявок осуществляется не позднее 10 календарных дней со дня подписания первой версии протокола рассмотрения заявок путем формирования новой версии указанного протокола с указанием причин внесения изменений.</a:t>
            </a:r>
          </a:p>
          <a:p>
            <a:pPr indent="457200" algn="just">
              <a:buNone/>
            </a:pPr>
            <a:r>
              <a:rPr lang="ru-RU" sz="12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В течение 5 рабочих дней после завершения 1-го этапа конкурса проводится 2-й этап конкурса.</a:t>
            </a:r>
          </a:p>
          <a:p>
            <a:pPr indent="457200" algn="just">
              <a:buNone/>
            </a:pPr>
            <a:r>
              <a:rPr lang="ru-RU" sz="12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На 2-м этапе конкурса конкурсная комиссия проводит в очной форме или посредством видео-конференц-связи устное собеседование с заявителями по представленным ими на конкурс бизнес-планам, по результатам которого каждым членом конкурсной комиссии, присутствующим на заседании конкурсной комиссии, каждому бизнес-плану присваивается количество баллов, определяемое в соответствии с критериями оценки бизнес-планов заявителей согласно </a:t>
            </a:r>
            <a:r>
              <a:rPr lang="ru-RU" sz="12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8" action="ppaction://hlinkfile"/>
              </a:rPr>
              <a:t>приложению N 2</a:t>
            </a:r>
            <a:r>
              <a:rPr lang="ru-RU" sz="12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indent="457200" algn="just">
              <a:buNone/>
            </a:pPr>
            <a:r>
              <a:rPr lang="ru-RU" sz="12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По каждому критерию оценки бизнес-плана заявителя, указанному в </a:t>
            </a:r>
            <a:r>
              <a:rPr lang="ru-RU" sz="12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8" action="ppaction://hlinkfile"/>
              </a:rPr>
              <a:t>приложении N 2</a:t>
            </a:r>
            <a:r>
              <a:rPr lang="ru-RU" sz="12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, членами конкурсной комиссии в системе "Электронный бюджет" выставляются баллы. Общее количество баллов, полученных заявителем по итогам 2-го этапа конкурса, определяется как сумма баллов, полученных в соответствии с критериями оценки бизнес-планов заявителей согласно </a:t>
            </a:r>
            <a:r>
              <a:rPr lang="ru-RU" sz="12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8" action="ppaction://hlinkfile"/>
              </a:rPr>
              <a:t>приложению N 2</a:t>
            </a:r>
            <a:r>
              <a:rPr lang="ru-RU" sz="12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indent="457200" algn="just">
              <a:buNone/>
            </a:pPr>
            <a:r>
              <a:rPr lang="ru-RU" sz="12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При равном количестве полученных баллов ранжирование поступивших заявок осуществляется с учетом очередности их поступления.</a:t>
            </a:r>
          </a:p>
          <a:p>
            <a:pPr>
              <a:buNone/>
            </a:pPr>
            <a:r>
              <a:rPr lang="ru-RU" sz="1200" kern="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По результатам оценки заявителей по итогам 2-го этапа конкурса конкурсной комиссией определяются победители конкурса и рекомендуемый размер гранта, предоставляемого министерством каждому победителю конкурса с учетом его собственных средств, направляемых на реализацию бизнес-плана, и запрашиваемого объема гранта в соответствии с бизнес-планом.</a:t>
            </a:r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AE121FF-984A-79A2-81BF-742B8AB176B5}"/>
              </a:ext>
            </a:extLst>
          </p:cNvPr>
          <p:cNvSpPr txBox="1"/>
          <p:nvPr/>
        </p:nvSpPr>
        <p:spPr>
          <a:xfrm>
            <a:off x="2091266" y="54518"/>
            <a:ext cx="99991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Сделать фото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производственных помещений, в том числе объектов незавершенного строительства), с/х животных и техники, принадлежащих заявителю. </a:t>
            </a:r>
          </a:p>
        </p:txBody>
      </p:sp>
      <p:sp>
        <p:nvSpPr>
          <p:cNvPr id="8" name="Стрелка: вправо 7">
            <a:extLst>
              <a:ext uri="{FF2B5EF4-FFF2-40B4-BE49-F238E27FC236}">
                <a16:creationId xmlns:a16="http://schemas.microsoft.com/office/drawing/2014/main" id="{66E955A8-CB49-9491-3E75-3F68F36EA7BD}"/>
              </a:ext>
            </a:extLst>
          </p:cNvPr>
          <p:cNvSpPr/>
          <p:nvPr/>
        </p:nvSpPr>
        <p:spPr>
          <a:xfrm>
            <a:off x="41023" y="54518"/>
            <a:ext cx="1826244" cy="718355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№ 12</a:t>
            </a:r>
          </a:p>
        </p:txBody>
      </p:sp>
    </p:spTree>
    <p:extLst>
      <p:ext uri="{BB962C8B-B14F-4D97-AF65-F5344CB8AC3E}">
        <p14:creationId xmlns:p14="http://schemas.microsoft.com/office/powerpoint/2010/main" val="75169487"/>
      </p:ext>
    </p:extLst>
  </p:cSld>
  <p:clrMapOvr>
    <a:masterClrMapping/>
  </p:clrMapOvr>
  <p:transition>
    <p:wipe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левер — Природа, флора - Stock Photo | #345182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0" y="1"/>
            <a:ext cx="12192000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Наши контакты: </a:t>
            </a:r>
          </a:p>
          <a:p>
            <a:pPr algn="ctr"/>
            <a:r>
              <a:rPr lang="ru-R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 компетенций в сфере сельскохозяйственной кооперации и поддержки фермеров Кировской области</a:t>
            </a:r>
          </a:p>
          <a:p>
            <a:pPr algn="ctr"/>
            <a:r>
              <a:rPr lang="ru-R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(структурное подразделение  КОГБУ «ЦСХК «Клевера Нечерноземья»):</a:t>
            </a:r>
          </a:p>
          <a:p>
            <a:pPr algn="ctr"/>
            <a:r>
              <a:rPr lang="ru-R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  Киров, ул. Преображенская, 66, </a:t>
            </a:r>
            <a:r>
              <a:rPr lang="ru-RU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каб</a:t>
            </a:r>
            <a:r>
              <a:rPr lang="ru-R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215.</a:t>
            </a:r>
          </a:p>
          <a:p>
            <a:pPr algn="ctr"/>
            <a:r>
              <a:rPr lang="ru-R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тел. (8332) 64-02-56</a:t>
            </a:r>
          </a:p>
          <a:p>
            <a:pPr algn="ctr"/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ru-RU" sz="2500" b="1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mail</a:t>
            </a:r>
            <a:r>
              <a:rPr lang="ru-RU" sz="25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500" b="1" dirty="0">
                <a:latin typeface="Times New Roman" pitchFamily="18" charset="0"/>
                <a:cs typeface="Times New Roman" pitchFamily="18" charset="0"/>
                <a:hlinkClick r:id="rId3"/>
              </a:rPr>
              <a:t>vmeste@kleverkirov.ru</a:t>
            </a:r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     www</a:t>
            </a:r>
            <a:r>
              <a:rPr lang="ru-RU" sz="25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500" b="1" dirty="0" err="1">
                <a:latin typeface="Times New Roman" pitchFamily="18" charset="0"/>
                <a:cs typeface="Times New Roman" pitchFamily="18" charset="0"/>
              </a:rPr>
              <a:t>kleverkirov</a:t>
            </a:r>
            <a:r>
              <a:rPr lang="ru-RU" sz="2500" b="1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500" b="1" dirty="0" err="1">
                <a:latin typeface="Times New Roman" pitchFamily="18" charset="0"/>
                <a:cs typeface="Times New Roman" pitchFamily="18" charset="0"/>
              </a:rPr>
              <a:t>ru</a:t>
            </a:r>
            <a:endParaRPr lang="ru-RU" sz="2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4103838"/>
            <a:ext cx="12192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юрисконсульт, консультант: Черных Алёна Дмитриевна тел. 64-99-98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бухгалтер, консультант: Русских Татьяна Васильевна, тел. 64-01-91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885782" y="5542474"/>
            <a:ext cx="790254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Благодарим за внимание !!!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578084" y="2847824"/>
            <a:ext cx="3249608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MAX</a:t>
            </a:r>
            <a:r>
              <a:rPr lang="ru-RU" sz="2500" b="1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8-953-942-00-93</a:t>
            </a:r>
            <a:endParaRPr lang="ru-RU" sz="25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151CA67-482E-FB7B-AE76-0A5981575C4E}"/>
              </a:ext>
            </a:extLst>
          </p:cNvPr>
          <p:cNvSpPr txBox="1"/>
          <p:nvPr/>
        </p:nvSpPr>
        <p:spPr>
          <a:xfrm>
            <a:off x="499531" y="1644460"/>
            <a:ext cx="1105746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8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Правительства Кировской области от 22.07.2026 № 368-п « О предоставлении крестьянским (фермерским) хозяйствам, в том числе созданным без образования юридического лица, грантов из областного бюджета на развитие фермерских хозяйств»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A9D57A5-CD3A-0724-E0ED-D4B214C7B798}"/>
              </a:ext>
            </a:extLst>
          </p:cNvPr>
          <p:cNvSpPr txBox="1"/>
          <p:nvPr/>
        </p:nvSpPr>
        <p:spPr>
          <a:xfrm>
            <a:off x="1305801" y="3429000"/>
            <a:ext cx="87129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Минсельхоза РФ № 185 от 30.03.2026 «Об утверждении перечня затрат, которых допускается осуществлять за счет средств бюджета….»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5962F02-7B7B-A1FA-74E3-19D9EBF4C66F}"/>
              </a:ext>
            </a:extLst>
          </p:cNvPr>
          <p:cNvSpPr txBox="1"/>
          <p:nvPr/>
        </p:nvSpPr>
        <p:spPr>
          <a:xfrm>
            <a:off x="2351616" y="325967"/>
            <a:ext cx="662133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НОРМАТИВНО-ПРАВОВАЯ БАЗА</a:t>
            </a:r>
          </a:p>
        </p:txBody>
      </p:sp>
    </p:spTree>
    <p:extLst>
      <p:ext uri="{BB962C8B-B14F-4D97-AF65-F5344CB8AC3E}">
        <p14:creationId xmlns:p14="http://schemas.microsoft.com/office/powerpoint/2010/main" val="3444513687"/>
      </p:ext>
    </p:extLst>
  </p:cSld>
  <p:clrMapOvr>
    <a:masterClrMapping/>
  </p:clrMapOvr>
  <p:transition>
    <p:wipe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6AF61F8-A32E-CDB0-AC1E-767B1AFF58F2}"/>
              </a:ext>
            </a:extLst>
          </p:cNvPr>
          <p:cNvSpPr txBox="1"/>
          <p:nvPr/>
        </p:nvSpPr>
        <p:spPr>
          <a:xfrm>
            <a:off x="138022" y="213105"/>
            <a:ext cx="115335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Государственная поддержка в виде грантов предоставляется как физическим лицам, так и уже для зарегистрированных ИП и КФХ. Для многих это неизведанной и не понятное. Разберем, пошагово, как готовиться к конкурсу для каждой категории заявителей.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60DE824-C75D-24D8-A7C3-A0F70494A520}"/>
              </a:ext>
            </a:extLst>
          </p:cNvPr>
          <p:cNvSpPr txBox="1"/>
          <p:nvPr/>
        </p:nvSpPr>
        <p:spPr>
          <a:xfrm>
            <a:off x="2898476" y="1136435"/>
            <a:ext cx="625004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заявитель – физическое лицо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C8BFC19-9123-BFBE-F1E0-E70820861BE8}"/>
              </a:ext>
            </a:extLst>
          </p:cNvPr>
          <p:cNvSpPr txBox="1"/>
          <p:nvPr/>
        </p:nvSpPr>
        <p:spPr>
          <a:xfrm>
            <a:off x="1964267" y="1984075"/>
            <a:ext cx="97935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Проверить место регистрации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Заявитель – физическое лицо, зарегистрировано на сельской территории или территории сельской агломерации Кировской области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искл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г. Киров, г. Слободской, г. Кирово-Чепецк, г. Вятские поляны и приравненные к городским округам населенные пункты).</a:t>
            </a:r>
          </a:p>
        </p:txBody>
      </p:sp>
      <p:sp>
        <p:nvSpPr>
          <p:cNvPr id="8" name="Стрелка: вправо 7">
            <a:extLst>
              <a:ext uri="{FF2B5EF4-FFF2-40B4-BE49-F238E27FC236}">
                <a16:creationId xmlns:a16="http://schemas.microsoft.com/office/drawing/2014/main" id="{4B90F88C-CC92-97E7-8712-9830E01A3CE2}"/>
              </a:ext>
            </a:extLst>
          </p:cNvPr>
          <p:cNvSpPr/>
          <p:nvPr/>
        </p:nvSpPr>
        <p:spPr>
          <a:xfrm>
            <a:off x="0" y="2233688"/>
            <a:ext cx="1826244" cy="718355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№ 1</a:t>
            </a:r>
          </a:p>
        </p:txBody>
      </p:sp>
      <p:sp>
        <p:nvSpPr>
          <p:cNvPr id="10" name="Стрелка: вправо 9">
            <a:extLst>
              <a:ext uri="{FF2B5EF4-FFF2-40B4-BE49-F238E27FC236}">
                <a16:creationId xmlns:a16="http://schemas.microsoft.com/office/drawing/2014/main" id="{E78CD7A6-8B52-30E7-4E81-362CCC68A064}"/>
              </a:ext>
            </a:extLst>
          </p:cNvPr>
          <p:cNvSpPr/>
          <p:nvPr/>
        </p:nvSpPr>
        <p:spPr>
          <a:xfrm>
            <a:off x="0" y="3555407"/>
            <a:ext cx="1826244" cy="718355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№ 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9D9FEA8-DD79-9255-F37C-86A813468796}"/>
              </a:ext>
            </a:extLst>
          </p:cNvPr>
          <p:cNvSpPr txBox="1"/>
          <p:nvPr/>
        </p:nvSpPr>
        <p:spPr>
          <a:xfrm>
            <a:off x="2053087" y="3555407"/>
            <a:ext cx="99333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Проверить критерии оценки: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каждом гранте есть критерии оценки заявителей, которые складываются из собственных средств заявителя (техника, земля и т.п.), из ресурсов. </a:t>
            </a:r>
          </a:p>
        </p:txBody>
      </p:sp>
      <p:sp>
        <p:nvSpPr>
          <p:cNvPr id="16" name="Стрелка: вправо 15">
            <a:extLst>
              <a:ext uri="{FF2B5EF4-FFF2-40B4-BE49-F238E27FC236}">
                <a16:creationId xmlns:a16="http://schemas.microsoft.com/office/drawing/2014/main" id="{6AB0DF68-3BB0-F409-3724-F13769A5A82E}"/>
              </a:ext>
            </a:extLst>
          </p:cNvPr>
          <p:cNvSpPr/>
          <p:nvPr/>
        </p:nvSpPr>
        <p:spPr>
          <a:xfrm>
            <a:off x="0" y="4877126"/>
            <a:ext cx="1826244" cy="718355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№ 3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1FA154C-AD09-BC2B-66D7-1A34A28403FC}"/>
              </a:ext>
            </a:extLst>
          </p:cNvPr>
          <p:cNvSpPr txBox="1"/>
          <p:nvPr/>
        </p:nvSpPr>
        <p:spPr>
          <a:xfrm>
            <a:off x="2053087" y="4949150"/>
            <a:ext cx="10020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Проверить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отвечаете ли вы, как заявитель требованиям, указанным в п. 2.7 постановления № 368-П от 22.07.2026. </a:t>
            </a:r>
          </a:p>
        </p:txBody>
      </p:sp>
    </p:spTree>
    <p:extLst>
      <p:ext uri="{BB962C8B-B14F-4D97-AF65-F5344CB8AC3E}">
        <p14:creationId xmlns:p14="http://schemas.microsoft.com/office/powerpoint/2010/main" val="310224752"/>
      </p:ext>
    </p:extLst>
  </p:cSld>
  <p:clrMapOvr>
    <a:masterClrMapping/>
  </p:clrMapOvr>
  <p:transition>
    <p:wipe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трелка: вправо 3">
            <a:extLst>
              <a:ext uri="{FF2B5EF4-FFF2-40B4-BE49-F238E27FC236}">
                <a16:creationId xmlns:a16="http://schemas.microsoft.com/office/drawing/2014/main" id="{3495FA35-C90D-C730-E445-3055477C0718}"/>
              </a:ext>
            </a:extLst>
          </p:cNvPr>
          <p:cNvSpPr/>
          <p:nvPr/>
        </p:nvSpPr>
        <p:spPr>
          <a:xfrm>
            <a:off x="135467" y="-32530"/>
            <a:ext cx="1826244" cy="718355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№ 4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000BDD-B0DE-9D73-5E20-BFA479B4DDA4}"/>
              </a:ext>
            </a:extLst>
          </p:cNvPr>
          <p:cNvSpPr txBox="1"/>
          <p:nvPr/>
        </p:nvSpPr>
        <p:spPr>
          <a:xfrm>
            <a:off x="2167946" y="0"/>
            <a:ext cx="98039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Подтвердить критерии оценки:</a:t>
            </a:r>
          </a:p>
        </p:txBody>
      </p:sp>
      <p:graphicFrame>
        <p:nvGraphicFramePr>
          <p:cNvPr id="13" name="Таблица 12">
            <a:extLst>
              <a:ext uri="{FF2B5EF4-FFF2-40B4-BE49-F238E27FC236}">
                <a16:creationId xmlns:a16="http://schemas.microsoft.com/office/drawing/2014/main" id="{BADA56C9-B5E3-6511-64F4-7A41E9E704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0253938"/>
              </p:ext>
            </p:extLst>
          </p:nvPr>
        </p:nvGraphicFramePr>
        <p:xfrm>
          <a:off x="135467" y="585823"/>
          <a:ext cx="11836400" cy="2947640"/>
        </p:xfrm>
        <a:graphic>
          <a:graphicData uri="http://schemas.openxmlformats.org/drawingml/2006/table">
            <a:tbl>
              <a:tblPr firstRow="1" firstCol="1" bandRow="1"/>
              <a:tblGrid>
                <a:gridCol w="5562600">
                  <a:extLst>
                    <a:ext uri="{9D8B030D-6E8A-4147-A177-3AD203B41FA5}">
                      <a16:colId xmlns:a16="http://schemas.microsoft.com/office/drawing/2014/main" val="510288487"/>
                    </a:ext>
                  </a:extLst>
                </a:gridCol>
                <a:gridCol w="6273800">
                  <a:extLst>
                    <a:ext uri="{9D8B030D-6E8A-4147-A177-3AD203B41FA5}">
                      <a16:colId xmlns:a16="http://schemas.microsoft.com/office/drawing/2014/main" val="1529338480"/>
                    </a:ext>
                  </a:extLst>
                </a:gridCol>
              </a:tblGrid>
              <a:tr h="215741">
                <a:tc>
                  <a:txBody>
                    <a:bodyPr/>
                    <a:lstStyle/>
                    <a:p>
                      <a:pPr marL="68580" algn="ctr">
                        <a:lnSpc>
                          <a:spcPts val="1700"/>
                        </a:lnSpc>
                        <a:spcAft>
                          <a:spcPts val="1000"/>
                        </a:spcAft>
                        <a:buNone/>
                        <a:tabLst>
                          <a:tab pos="630555" algn="l"/>
                        </a:tabLst>
                      </a:pPr>
                      <a:r>
                        <a:rPr lang="ru-RU" sz="1000" spc="-2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Критерий оценки заявителей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66" marR="55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ts val="1700"/>
                        </a:lnSpc>
                        <a:spcAft>
                          <a:spcPts val="1000"/>
                        </a:spcAft>
                        <a:buNone/>
                        <a:tabLst>
                          <a:tab pos="630555" algn="l"/>
                        </a:tabLst>
                      </a:pPr>
                      <a:r>
                        <a:rPr lang="ru-RU" sz="1000" spc="-2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Подтверждающие документы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66" marR="55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89735361"/>
                  </a:ext>
                </a:extLst>
              </a:tr>
              <a:tr h="459969">
                <a:tc>
                  <a:txBody>
                    <a:bodyPr/>
                    <a:lstStyle/>
                    <a:p>
                      <a:pPr marL="68580" algn="just">
                        <a:lnSpc>
                          <a:spcPct val="102000"/>
                        </a:lnSpc>
                        <a:spcBef>
                          <a:spcPts val="20"/>
                        </a:spcBef>
                        <a:spcAft>
                          <a:spcPts val="20"/>
                        </a:spcAft>
                        <a:buNone/>
                        <a:tabLst>
                          <a:tab pos="630555" algn="l"/>
                        </a:tabLst>
                      </a:pPr>
                      <a:r>
                        <a:rPr lang="ru-RU" sz="1000" spc="-2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Наличие в собственности заявителя в течение 6 и более месяцев на дату подачи заявки с/х техники (тракторов, комбайнов), самоходных с/х машин и (или) грузовых автомобилей, срок эксплуатации которых не превышает  15 лет с года их производства до года подачи заявки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66" marR="55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algn="just">
                        <a:lnSpc>
                          <a:spcPct val="102000"/>
                        </a:lnSpc>
                        <a:spcBef>
                          <a:spcPts val="20"/>
                        </a:spcBef>
                        <a:spcAft>
                          <a:spcPts val="20"/>
                        </a:spcAft>
                        <a:buNone/>
                        <a:tabLst>
                          <a:tab pos="630555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Копии технических паспортов на с/х технику (тракторы, комбайны), самоходные с/х машины и (или) грузовые автомобили, содержащие сведения о заявителе, являющемся собственником 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66" marR="55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8047610"/>
                  </a:ext>
                </a:extLst>
              </a:tr>
              <a:tr h="1032718">
                <a:tc>
                  <a:txBody>
                    <a:bodyPr/>
                    <a:lstStyle/>
                    <a:p>
                      <a:pPr marL="68580" algn="just">
                        <a:lnSpc>
                          <a:spcPct val="102000"/>
                        </a:lnSpc>
                        <a:spcBef>
                          <a:spcPts val="20"/>
                        </a:spcBef>
                        <a:spcAft>
                          <a:spcPts val="20"/>
                        </a:spcAft>
                        <a:buNone/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Имеется земельный участок из земель с/х назначения, предназначенный для развития хозяйства, на территории муниципального округа Кировской области по месту регистрации заявителя на праве собственности заявителя или праве аренды на срок не менее 5 лет, начиная </a:t>
                      </a:r>
                      <a:r>
                        <a:rPr lang="ru-RU" sz="1000" spc="-2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 года подачи заявки,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гектаров: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66" marR="55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Копии документов, удостоверяющих государственную регистрацию права собственности заявителя на земельный участок из земель с/х назначения, предназначенный для развития хозяйства. Перечень записей о земельных участках, внесенных в госреестр земель с/х назначения в соответствии с </a:t>
                      </a:r>
                      <a:r>
                        <a:rPr lang="ru-RU" sz="1000" u="none" strike="noStrike" dirty="0">
                          <a:solidFill>
                            <a:srgbClr val="106BBE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2"/>
                        </a:rPr>
                        <a:t>прил. № 1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к Правилам, сформированный в разделе "Записи Реестра ЗСН" указанного реестра, заверенный заявителем.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 CYR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утв. </a:t>
                      </a:r>
                      <a:r>
                        <a:rPr lang="ru-RU" sz="1000" u="sng" dirty="0">
                          <a:solidFill>
                            <a:srgbClr val="0563C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3"/>
                        </a:rPr>
                        <a:t>постановлением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Правительства РФ от 02.02.2023 N 154 (в данном приложении 23 пункта, которые нужно заполнить). В случае аренды земли, сведения вносит собственник (арендодатель).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66" marR="55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2922857"/>
                  </a:ext>
                </a:extLst>
              </a:tr>
              <a:tr h="765667">
                <a:tc>
                  <a:txBody>
                    <a:bodyPr/>
                    <a:lstStyle/>
                    <a:p>
                      <a:pPr marL="68580" algn="just">
                        <a:lnSpc>
                          <a:spcPct val="102000"/>
                        </a:lnSpc>
                        <a:spcBef>
                          <a:spcPts val="20"/>
                        </a:spcBef>
                        <a:spcAft>
                          <a:spcPts val="20"/>
                        </a:spcAft>
                        <a:buNone/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Объект недвижимого имущества для производства, хранения, 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первичной и (или) последующей переработки сельскохозяйственной продукции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подлежащий капитальному ремонту, модернизации и (или) переустройству за счет средств гранта и используемый для осуществления производственной деятельности заявителем на территории муниципального округа Кировской области по месту регистрации заявителя.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66" marR="55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algn="just">
                        <a:lnSpc>
                          <a:spcPct val="102000"/>
                        </a:lnSpc>
                        <a:spcBef>
                          <a:spcPts val="20"/>
                        </a:spcBef>
                        <a:spcAft>
                          <a:spcPts val="20"/>
                        </a:spcAft>
                        <a:buNone/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Копии документов, удостоверяющих регистрацию права собственности заявителя на объект недвижимого имущества, предназначенный для производства, хранения, первичной и (или) последующей переработки сельскохозяйственной продукции (выписка из ЕГРН или свидетельство о праве собственности)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66" marR="55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5556374"/>
                  </a:ext>
                </a:extLst>
              </a:tr>
              <a:tr h="446409">
                <a:tc>
                  <a:txBody>
                    <a:bodyPr/>
                    <a:lstStyle/>
                    <a:p>
                      <a:pPr marL="68580" algn="just">
                        <a:lnSpc>
                          <a:spcPct val="102000"/>
                        </a:lnSpc>
                        <a:spcBef>
                          <a:spcPts val="20"/>
                        </a:spcBef>
                        <a:spcAft>
                          <a:spcPts val="20"/>
                        </a:spcAft>
                        <a:buNone/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Приобретение 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зданий, помещений и (или) сооружений, в том числе модульных, для производства, хранения первичной и (или) последующей переработки сельскохозяйственной продукции 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 территории муниципального округа Кировской области по месту регистрации заявителя.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66" marR="55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000" dirty="0">
                          <a:effectLst/>
                          <a:latin typeface="Times New Roman CYR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Коммерческие предложения, подтверждающие стоимость приобретаемых зданий, помещений и (или) сооружений, в том числе модульных.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66" marR="55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4908592"/>
                  </a:ext>
                </a:extLst>
              </a:tr>
            </a:tbl>
          </a:graphicData>
        </a:graphic>
      </p:graphicFrame>
      <p:graphicFrame>
        <p:nvGraphicFramePr>
          <p:cNvPr id="14" name="Таблица 13">
            <a:extLst>
              <a:ext uri="{FF2B5EF4-FFF2-40B4-BE49-F238E27FC236}">
                <a16:creationId xmlns:a16="http://schemas.microsoft.com/office/drawing/2014/main" id="{526056A4-FB37-D96F-5C93-18FAAC3D83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5656055"/>
              </p:ext>
            </p:extLst>
          </p:nvPr>
        </p:nvGraphicFramePr>
        <p:xfrm>
          <a:off x="161346" y="3533463"/>
          <a:ext cx="11836400" cy="3012786"/>
        </p:xfrm>
        <a:graphic>
          <a:graphicData uri="http://schemas.openxmlformats.org/drawingml/2006/table">
            <a:tbl>
              <a:tblPr firstRow="1" firstCol="1" bandRow="1"/>
              <a:tblGrid>
                <a:gridCol w="5613400">
                  <a:extLst>
                    <a:ext uri="{9D8B030D-6E8A-4147-A177-3AD203B41FA5}">
                      <a16:colId xmlns:a16="http://schemas.microsoft.com/office/drawing/2014/main" val="3807392369"/>
                    </a:ext>
                  </a:extLst>
                </a:gridCol>
                <a:gridCol w="6223000">
                  <a:extLst>
                    <a:ext uri="{9D8B030D-6E8A-4147-A177-3AD203B41FA5}">
                      <a16:colId xmlns:a16="http://schemas.microsoft.com/office/drawing/2014/main" val="4171007462"/>
                    </a:ext>
                  </a:extLst>
                </a:gridCol>
              </a:tblGrid>
              <a:tr h="313266">
                <a:tc>
                  <a:txBody>
                    <a:bodyPr/>
                    <a:lstStyle/>
                    <a:p>
                      <a:pPr marL="68580" algn="just">
                        <a:lnSpc>
                          <a:spcPct val="102000"/>
                        </a:lnSpc>
                        <a:spcBef>
                          <a:spcPts val="20"/>
                        </a:spcBef>
                        <a:spcAft>
                          <a:spcPts val="20"/>
                        </a:spcAft>
                        <a:buNone/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имеет среднее профессиональное или высшее образование в сфере сельского хозяйства по направлению деятельности, указанному в бизнес-плане 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22" marR="57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68580" algn="just">
                        <a:lnSpc>
                          <a:spcPct val="102000"/>
                        </a:lnSpc>
                        <a:spcBef>
                          <a:spcPts val="20"/>
                        </a:spcBef>
                        <a:spcAft>
                          <a:spcPts val="20"/>
                        </a:spcAft>
                        <a:buNone/>
                        <a:tabLst>
                          <a:tab pos="630555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Копии документов, подтверждающих наличие у заявителя среднего специального или высшего образования (диплом)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22" marR="57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45476866"/>
                  </a:ext>
                </a:extLst>
              </a:tr>
              <a:tr h="199466">
                <a:tc>
                  <a:txBody>
                    <a:bodyPr/>
                    <a:lstStyle/>
                    <a:p>
                      <a:pPr marL="68580" algn="just">
                        <a:lnSpc>
                          <a:spcPct val="102000"/>
                        </a:lnSpc>
                        <a:spcBef>
                          <a:spcPts val="20"/>
                        </a:spcBef>
                        <a:spcAft>
                          <a:spcPts val="20"/>
                        </a:spcAft>
                        <a:buNone/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имеет среднее профессиональное или высшее образование в сфере сельского хозяйства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22" marR="57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2824169"/>
                  </a:ext>
                </a:extLst>
              </a:tr>
              <a:tr h="280392">
                <a:tc>
                  <a:txBody>
                    <a:bodyPr/>
                    <a:lstStyle/>
                    <a:p>
                      <a:pPr marL="6858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 заявителя на дату подачи заявки: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22" marR="57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marL="68580" indent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000" dirty="0">
                          <a:effectLst/>
                          <a:latin typeface="Times New Roman CYR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Документы, подтверждающие ведение бухгалтерского учета в хозяйстве заявителя: копии приказа о приеме на работу бухгалтера и трудовой книжки бухгалтера (копии титульного листа трудовой книжки бухгалтера и страницы трудовой книжки бухгалтера с записью о приеме на работу) или основная информация о трудовой деятельности и трудовом стаже бухгалтера в форме электронного документа, подписанного усиленной квалифицированной электронной подписью заявителя (при ее наличии у заявителя), и копии трудового договора с бухгалтером или договора на оказание услуг по ведению бухгалтерского учета.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22" marR="57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0900042"/>
                  </a:ext>
                </a:extLst>
              </a:tr>
              <a:tr h="464784">
                <a:tc>
                  <a:txBody>
                    <a:bodyPr/>
                    <a:lstStyle/>
                    <a:p>
                      <a:pPr marL="6858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заключен трудовой договор на неопределенный срок с бухгалтером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22" marR="57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7380532"/>
                  </a:ext>
                </a:extLst>
              </a:tr>
              <a:tr h="314404">
                <a:tc>
                  <a:txBody>
                    <a:bodyPr/>
                    <a:lstStyle/>
                    <a:p>
                      <a:pPr marL="6858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заключен договор об оказании услуг по ведению бухгалтерского учета (далее – договор об оказании услуг)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22" marR="57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7595523"/>
                  </a:ext>
                </a:extLst>
              </a:tr>
              <a:tr h="882069">
                <a:tc>
                  <a:txBody>
                    <a:bodyPr/>
                    <a:lstStyle/>
                    <a:p>
                      <a:pPr marL="68580" algn="just">
                        <a:lnSpc>
                          <a:spcPct val="102000"/>
                        </a:lnSpc>
                        <a:spcBef>
                          <a:spcPts val="20"/>
                        </a:spcBef>
                        <a:spcAft>
                          <a:spcPts val="20"/>
                        </a:spcAft>
                        <a:buNone/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Заявитель является членом сельскохозяйственного потребительского кооператива: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22" marR="57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000">
                          <a:effectLst/>
                          <a:latin typeface="Times New Roman CYR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Копия протокола общего собрания членов сельскохозяйственного потребительского кооператива о принятии заявителя в члены сельскохозяйственного потребительского кооператива и справка, подтверждающая что заявитель непрерывно является членом сельскохозяйственного потребительского кооператива на дату подачи заявки, подписанная председателем сельскохозяйственного потребительского кооператива.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22" marR="57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7496971"/>
                  </a:ext>
                </a:extLst>
              </a:tr>
              <a:tr h="533401">
                <a:tc>
                  <a:txBody>
                    <a:bodyPr/>
                    <a:lstStyle/>
                    <a:p>
                      <a:pPr marL="68580" algn="just">
                        <a:lnSpc>
                          <a:spcPct val="102000"/>
                        </a:lnSpc>
                        <a:spcBef>
                          <a:spcPts val="20"/>
                        </a:spcBef>
                        <a:spcAft>
                          <a:spcPts val="20"/>
                        </a:spcAft>
                        <a:buNone/>
                        <a:tabLst>
                          <a:tab pos="630555" algn="l"/>
                        </a:tabLst>
                      </a:pPr>
                      <a:r>
                        <a:rPr lang="ru-RU" sz="1000" spc="-2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Наличие соглашения об оказании комплексных консультационных услуг заявителю по вопросам ведения производственной деятельности по направлению, указанному в бизнес-плане, заключенного с центром компетенций: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22" marR="57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2000"/>
                        </a:lnSpc>
                        <a:spcBef>
                          <a:spcPts val="20"/>
                        </a:spcBef>
                        <a:spcAft>
                          <a:spcPts val="20"/>
                        </a:spcAft>
                        <a:buNone/>
                        <a:tabLst>
                          <a:tab pos="630555" algn="l"/>
                        </a:tabLs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Копия соглашения, заключенного между заявителем и центром компетенций. </a:t>
                      </a:r>
                      <a:r>
                        <a:rPr lang="ru-RU" sz="1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Заключается в случае предоставления в центр компетенций вышеуказанных документов о подтверждении критериев оценки заявителей и бизнес плана.</a:t>
                      </a:r>
                      <a:endParaRPr lang="ru-RU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22" marR="57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10823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62461341"/>
      </p:ext>
    </p:extLst>
  </p:cSld>
  <p:clrMapOvr>
    <a:masterClrMapping/>
  </p:clrMapOvr>
  <p:transition>
    <p:wipe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трелка: вправо 3">
            <a:extLst>
              <a:ext uri="{FF2B5EF4-FFF2-40B4-BE49-F238E27FC236}">
                <a16:creationId xmlns:a16="http://schemas.microsoft.com/office/drawing/2014/main" id="{01908E94-3299-5D59-C858-46119998359B}"/>
              </a:ext>
            </a:extLst>
          </p:cNvPr>
          <p:cNvSpPr/>
          <p:nvPr/>
        </p:nvSpPr>
        <p:spPr>
          <a:xfrm>
            <a:off x="93134" y="86003"/>
            <a:ext cx="1826244" cy="718355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№ 5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E48D46B-43A1-076B-A0C0-1C3D7FF33100}"/>
              </a:ext>
            </a:extLst>
          </p:cNvPr>
          <p:cNvSpPr txBox="1"/>
          <p:nvPr/>
        </p:nvSpPr>
        <p:spPr>
          <a:xfrm>
            <a:off x="2035835" y="270933"/>
            <a:ext cx="99376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Приступаем в заполнению формы бизнес-плана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Параллельно запрашиваете сертификаты соответствия на оборудование (в случае расходования средств на покупку оборудования) и проверяете данное оборудование по кодам ОКПД 2 из разрешенного списка для покупки за счет средств гранта (см. приказ № 185 от 30.03.2026).</a:t>
            </a:r>
          </a:p>
        </p:txBody>
      </p:sp>
      <p:sp>
        <p:nvSpPr>
          <p:cNvPr id="9" name="Стрелка: вправо 8">
            <a:extLst>
              <a:ext uri="{FF2B5EF4-FFF2-40B4-BE49-F238E27FC236}">
                <a16:creationId xmlns:a16="http://schemas.microsoft.com/office/drawing/2014/main" id="{29E013EF-F92F-E63A-BA75-90D01BE5BE68}"/>
              </a:ext>
            </a:extLst>
          </p:cNvPr>
          <p:cNvSpPr/>
          <p:nvPr/>
        </p:nvSpPr>
        <p:spPr>
          <a:xfrm>
            <a:off x="112544" y="2473277"/>
            <a:ext cx="1826244" cy="718355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№ 7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59767BC-AFC3-3F1B-3B19-908405EC4E88}"/>
              </a:ext>
            </a:extLst>
          </p:cNvPr>
          <p:cNvSpPr txBox="1"/>
          <p:nvPr/>
        </p:nvSpPr>
        <p:spPr>
          <a:xfrm>
            <a:off x="2088512" y="2463799"/>
            <a:ext cx="97483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Формируем пакет документов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Параллельно написания бизнес плана, формируем пакет документов, которые прилагаются к заявке (см. п. 2.10 Постановления  № 368-П от 22.07.2026). Отсканировать все документы.</a:t>
            </a:r>
          </a:p>
        </p:txBody>
      </p:sp>
      <p:sp>
        <p:nvSpPr>
          <p:cNvPr id="12" name="Стрелка: вправо 11">
            <a:extLst>
              <a:ext uri="{FF2B5EF4-FFF2-40B4-BE49-F238E27FC236}">
                <a16:creationId xmlns:a16="http://schemas.microsoft.com/office/drawing/2014/main" id="{EB7C8D0C-237B-EC6E-A78F-358C4955BCC0}"/>
              </a:ext>
            </a:extLst>
          </p:cNvPr>
          <p:cNvSpPr/>
          <p:nvPr/>
        </p:nvSpPr>
        <p:spPr>
          <a:xfrm>
            <a:off x="112544" y="3567499"/>
            <a:ext cx="1826244" cy="718355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№ 8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B65517A-7CB7-5041-4093-31B8EB1F8528}"/>
              </a:ext>
            </a:extLst>
          </p:cNvPr>
          <p:cNvSpPr txBox="1"/>
          <p:nvPr/>
        </p:nvSpPr>
        <p:spPr>
          <a:xfrm>
            <a:off x="2148437" y="3429000"/>
            <a:ext cx="993763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>
              <a:buNone/>
            </a:pPr>
            <a:r>
              <a:rPr lang="ru-RU" b="1" i="1" strike="noStrike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Оформить простую электронную подпись</a:t>
            </a:r>
            <a:r>
              <a:rPr lang="ru-RU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подтвержденной учетной записи физического лица в федеральной государственной информационной системе "Единая система идентификации и аутентификации в инфраструктуре, обеспечивающей информационно-технологическое взаимодействие информационных систем, используемых для предоставления государственных и муниципальных услуг в электронной форме".</a:t>
            </a:r>
          </a:p>
        </p:txBody>
      </p:sp>
      <p:sp>
        <p:nvSpPr>
          <p:cNvPr id="16" name="Стрелка: вправо 15">
            <a:extLst>
              <a:ext uri="{FF2B5EF4-FFF2-40B4-BE49-F238E27FC236}">
                <a16:creationId xmlns:a16="http://schemas.microsoft.com/office/drawing/2014/main" id="{55509732-B790-42C6-EA7D-A99D16B72BD4}"/>
              </a:ext>
            </a:extLst>
          </p:cNvPr>
          <p:cNvSpPr/>
          <p:nvPr/>
        </p:nvSpPr>
        <p:spPr>
          <a:xfrm>
            <a:off x="112544" y="5219730"/>
            <a:ext cx="1826244" cy="718355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№ 9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B313527-544A-6E16-B2D0-AE0AED91FAA1}"/>
              </a:ext>
            </a:extLst>
          </p:cNvPr>
          <p:cNvSpPr txBox="1"/>
          <p:nvPr/>
        </p:nvSpPr>
        <p:spPr>
          <a:xfrm>
            <a:off x="2208362" y="5060922"/>
            <a:ext cx="976510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Проверить еще раз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Перед тем, как загрузить заявку в «Электронный бюджет», не поленитесь, еще раз проверьте, все ли документы отсканированы, хорошо ли видны данные (в случае плохой копии –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заявка не рассматривается и возвращается на доработку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Заявитель не позднее рабочего дня, следующего за днем получения уведомления о необходимости доработки заявки, дорабатывает заявку и повторно направляет в министерство.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пакет документов будет не в полном объеме -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заявка откланяется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20" name="Стрелка: вправо 19">
            <a:extLst>
              <a:ext uri="{FF2B5EF4-FFF2-40B4-BE49-F238E27FC236}">
                <a16:creationId xmlns:a16="http://schemas.microsoft.com/office/drawing/2014/main" id="{DF81FB06-441E-18B2-7796-5A7EE9E0EF0E}"/>
              </a:ext>
            </a:extLst>
          </p:cNvPr>
          <p:cNvSpPr/>
          <p:nvPr/>
        </p:nvSpPr>
        <p:spPr>
          <a:xfrm>
            <a:off x="151363" y="1379056"/>
            <a:ext cx="1826244" cy="718355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№ 6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314A39B-E398-F5C7-7F4E-8B9D5BF2DD6F}"/>
              </a:ext>
            </a:extLst>
          </p:cNvPr>
          <p:cNvSpPr txBox="1"/>
          <p:nvPr/>
        </p:nvSpPr>
        <p:spPr>
          <a:xfrm>
            <a:off x="2088512" y="1530991"/>
            <a:ext cx="100574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Проверить критерии оценки бизнес-плана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Каждый бизнес-план подлежит оценке. Приложение № 2 к Порядку….постановление № 368-П от 22.07.2026. Именно эти баллы будут учитываться при защите бизнес-планов.  </a:t>
            </a:r>
          </a:p>
        </p:txBody>
      </p:sp>
    </p:spTree>
    <p:extLst>
      <p:ext uri="{BB962C8B-B14F-4D97-AF65-F5344CB8AC3E}">
        <p14:creationId xmlns:p14="http://schemas.microsoft.com/office/powerpoint/2010/main" val="2308358803"/>
      </p:ext>
    </p:extLst>
  </p:cSld>
  <p:clrMapOvr>
    <a:masterClrMapping/>
  </p:clrMapOvr>
  <p:transition>
    <p:wipe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трелка: вправо 2">
            <a:extLst>
              <a:ext uri="{FF2B5EF4-FFF2-40B4-BE49-F238E27FC236}">
                <a16:creationId xmlns:a16="http://schemas.microsoft.com/office/drawing/2014/main" id="{11F7E140-D0DC-8FDF-4952-A6EC3613AFA3}"/>
              </a:ext>
            </a:extLst>
          </p:cNvPr>
          <p:cNvSpPr/>
          <p:nvPr/>
        </p:nvSpPr>
        <p:spPr>
          <a:xfrm>
            <a:off x="78678" y="840573"/>
            <a:ext cx="1826244" cy="718355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№ 10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F0ED3AA-2548-4867-6B92-2897378CE897}"/>
              </a:ext>
            </a:extLst>
          </p:cNvPr>
          <p:cNvSpPr txBox="1"/>
          <p:nvPr/>
        </p:nvSpPr>
        <p:spPr>
          <a:xfrm>
            <a:off x="2074333" y="1014211"/>
            <a:ext cx="55992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Загружаем документы в «Электронный бюджет»: </a:t>
            </a:r>
          </a:p>
        </p:txBody>
      </p:sp>
      <p:sp>
        <p:nvSpPr>
          <p:cNvPr id="6" name="Стрелка: вправо 5">
            <a:extLst>
              <a:ext uri="{FF2B5EF4-FFF2-40B4-BE49-F238E27FC236}">
                <a16:creationId xmlns:a16="http://schemas.microsoft.com/office/drawing/2014/main" id="{FE114A42-FCEE-25F3-6318-A0669542ADBE}"/>
              </a:ext>
            </a:extLst>
          </p:cNvPr>
          <p:cNvSpPr/>
          <p:nvPr/>
        </p:nvSpPr>
        <p:spPr>
          <a:xfrm rot="16200000">
            <a:off x="-2211680" y="3849287"/>
            <a:ext cx="5299072" cy="718355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Регламент проведения конкурса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161904B-7FA2-9585-A94E-C161A2A5E00D}"/>
              </a:ext>
            </a:extLst>
          </p:cNvPr>
          <p:cNvSpPr txBox="1"/>
          <p:nvPr/>
        </p:nvSpPr>
        <p:spPr>
          <a:xfrm>
            <a:off x="797034" y="1579688"/>
            <a:ext cx="11316288" cy="54476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>
              <a:buNone/>
            </a:pPr>
            <a:r>
              <a:rPr lang="ru-RU" sz="12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Конкурс проводится в 2 этапа.</a:t>
            </a:r>
          </a:p>
          <a:p>
            <a:pPr indent="457200" algn="just">
              <a:buNone/>
            </a:pPr>
            <a:r>
              <a:rPr lang="ru-RU" sz="12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Конкурсная комиссия не позднее 15 рабочих дней со дня формирования протокола вскрытия заявок:</a:t>
            </a:r>
          </a:p>
          <a:p>
            <a:pPr indent="457200" algn="just">
              <a:buNone/>
            </a:pPr>
            <a:r>
              <a:rPr lang="ru-RU" sz="12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Рассматривает заявки на предмет соответствия заявителей требованиям, установленным </a:t>
            </a:r>
            <a:r>
              <a:rPr lang="ru-RU" sz="12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2" action="ppaction://hlinkfile"/>
              </a:rPr>
              <a:t>пунктом 2.7</a:t>
            </a:r>
            <a:r>
              <a:rPr lang="ru-RU" sz="12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 Порядка.</a:t>
            </a:r>
          </a:p>
          <a:p>
            <a:pPr indent="457200" algn="just">
              <a:buNone/>
            </a:pPr>
            <a:r>
              <a:rPr lang="ru-RU" sz="12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Проверка заявителей на соответствие требованиям, определенным </a:t>
            </a:r>
            <a:r>
              <a:rPr lang="ru-RU" sz="12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3" action="ppaction://hlinkfile"/>
              </a:rPr>
              <a:t>подпунктами 2.7.5 - 2.7.13</a:t>
            </a:r>
            <a:r>
              <a:rPr lang="ru-RU" sz="12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 Порядка, осуществляется автоматически в системе "Электронный бюджет" на основании данных государственных информационных систем, в том числе с использованием единой системы межведомственного электронного взаимодействия (при наличии технической возможности). В случае отсутствия технической возможности подтверждение соответствия заявителя указанным требованиям осуществляется путем проставления в электронном виде заявителем соответствующих отметок посредством заполнения экранных форм веб-интерфейса системы "Электронный бюджет".</a:t>
            </a:r>
          </a:p>
          <a:p>
            <a:pPr indent="457200" algn="just">
              <a:buNone/>
            </a:pPr>
            <a:r>
              <a:rPr lang="ru-RU" sz="12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Оценивает заявителей в соответствии с критериями оценки заявителей согласно </a:t>
            </a:r>
            <a:r>
              <a:rPr lang="ru-RU" sz="12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4" action="ppaction://hlinkfile"/>
              </a:rPr>
              <a:t>приложению N 1</a:t>
            </a:r>
            <a:r>
              <a:rPr lang="ru-RU" sz="12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. При этом баллы по одному критерию между собой не суммируются. Принимает по итогам рассмотрения и оценки заявок одно из следующих решений:</a:t>
            </a:r>
          </a:p>
          <a:p>
            <a:pPr indent="457200" algn="just">
              <a:buNone/>
            </a:pPr>
            <a:r>
              <a:rPr lang="ru-RU" sz="12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Решение о допуске заявителя ко 2-му этапу конкурса при отсутствии оснований для отказа, указанных в </a:t>
            </a:r>
            <a:r>
              <a:rPr lang="ru-RU" sz="12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5" action="ppaction://hlinkfile"/>
              </a:rPr>
              <a:t>подпункте 2.18.3.1</a:t>
            </a:r>
            <a:r>
              <a:rPr lang="ru-RU" sz="12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 Порядка.</a:t>
            </a:r>
          </a:p>
          <a:p>
            <a:pPr indent="457200" algn="just">
              <a:buNone/>
            </a:pPr>
            <a:r>
              <a:rPr lang="ru-RU" sz="12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По результатам рассмотрения и оценки заявок в срок не позднее 5 рабочих дней со дня принятия решений об отказе заявителям в допуске к участию в конкурсе или о допуске заявителей к участию в конкурсе формируется протокол рассмотрения заявок. Протокол рассмотрения заявок формируется автоматически на едином портале на основании результатов рассмотрения заявок, подписывается усиленной </a:t>
            </a:r>
            <a:r>
              <a:rPr lang="ru-RU" sz="12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6"/>
              </a:rPr>
              <a:t>квалифицированной электронной подписью</a:t>
            </a:r>
            <a:r>
              <a:rPr lang="ru-RU" sz="12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 председателя конкурсной комиссии (заместителя председателя конкурсной комиссии) в системе "Электронный бюджет" и размещается на </a:t>
            </a:r>
            <a:r>
              <a:rPr lang="ru-RU" sz="12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7"/>
              </a:rPr>
              <a:t>едином портале</a:t>
            </a:r>
            <a:r>
              <a:rPr lang="ru-RU" sz="12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 не позднее 1-го рабочего дня, следующего за днем его подписания. Внесение изменений в протокол рассмотрения заявок осуществляется не позднее 10 календарных дней со дня подписания первой версии протокола рассмотрения заявок путем формирования новой версии указанного протокола с указанием причин внесения изменений.</a:t>
            </a:r>
          </a:p>
          <a:p>
            <a:pPr indent="457200" algn="just">
              <a:buNone/>
            </a:pPr>
            <a:r>
              <a:rPr lang="ru-RU" sz="12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В течение 5 рабочих дней после завершения 1-го этапа конкурса проводится 2-й этап конкурса.</a:t>
            </a:r>
          </a:p>
          <a:p>
            <a:pPr indent="457200" algn="just">
              <a:buNone/>
            </a:pPr>
            <a:r>
              <a:rPr lang="ru-RU" sz="12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На 2-м этапе конкурса конкурсная комиссия проводит в очной форме или посредством видео-конференц-связи устное собеседование с заявителями по представленным ими на конкурс бизнес-планам, по результатам которого каждым членом конкурсной комиссии, присутствующим на заседании конкурсной комиссии, каждому бизнес-плану присваивается количество баллов, определяемое в соответствии с критериями оценки бизнес-планов заявителей согласно </a:t>
            </a:r>
            <a:r>
              <a:rPr lang="ru-RU" sz="12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8" action="ppaction://hlinkfile"/>
              </a:rPr>
              <a:t>приложению N 2</a:t>
            </a:r>
            <a:r>
              <a:rPr lang="ru-RU" sz="12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indent="457200" algn="just">
              <a:buNone/>
            </a:pPr>
            <a:r>
              <a:rPr lang="ru-RU" sz="12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По каждому критерию оценки бизнес-плана заявителя, указанному в </a:t>
            </a:r>
            <a:r>
              <a:rPr lang="ru-RU" sz="12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8" action="ppaction://hlinkfile"/>
              </a:rPr>
              <a:t>приложении N 2</a:t>
            </a:r>
            <a:r>
              <a:rPr lang="ru-RU" sz="12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, членами конкурсной комиссии в системе "Электронный бюджет" выставляются баллы. Общее количество баллов, полученных заявителем по итогам 2-го этапа конкурса, определяется как сумма баллов, полученных в соответствии с критериями оценки бизнес-планов заявителей согласно </a:t>
            </a:r>
            <a:r>
              <a:rPr lang="ru-RU" sz="1200" u="none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  <a:hlinkClick r:id="rId8" action="ppaction://hlinkfile"/>
              </a:rPr>
              <a:t>приложению N 2</a:t>
            </a:r>
            <a:r>
              <a:rPr lang="ru-RU" sz="12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indent="457200" algn="just">
              <a:buNone/>
            </a:pPr>
            <a:r>
              <a:rPr lang="ru-RU" sz="120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При равном количестве полученных баллов ранжирование поступивших заявок осуществляется с учетом очередности их поступления.</a:t>
            </a:r>
          </a:p>
          <a:p>
            <a:pPr>
              <a:buNone/>
            </a:pPr>
            <a:r>
              <a:rPr lang="ru-RU" sz="1200" kern="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По результатам оценки заявителей по итогам 2-го этапа конкурса конкурсной комиссией определяются победители конкурса и рекомендуемый размер гранта, предоставляемого министерством каждому победителю конкурса с учетом его собственных средств, направляемых на реализацию бизнес-плана, и запрашиваемого объема гранта в соответствии с бизнес-планом.</a:t>
            </a:r>
            <a:endParaRPr lang="ru-RU" dirty="0"/>
          </a:p>
        </p:txBody>
      </p:sp>
      <p:sp>
        <p:nvSpPr>
          <p:cNvPr id="5" name="Стрелка: вправо 4">
            <a:extLst>
              <a:ext uri="{FF2B5EF4-FFF2-40B4-BE49-F238E27FC236}">
                <a16:creationId xmlns:a16="http://schemas.microsoft.com/office/drawing/2014/main" id="{09C23F2D-8D98-14AB-2AE9-F2041E9C6167}"/>
              </a:ext>
            </a:extLst>
          </p:cNvPr>
          <p:cNvSpPr/>
          <p:nvPr/>
        </p:nvSpPr>
        <p:spPr>
          <a:xfrm>
            <a:off x="78678" y="101458"/>
            <a:ext cx="1826244" cy="718355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№ 9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5FC7536-7DCB-F7ED-15D7-34DDADF19CF8}"/>
              </a:ext>
            </a:extLst>
          </p:cNvPr>
          <p:cNvSpPr txBox="1"/>
          <p:nvPr/>
        </p:nvSpPr>
        <p:spPr>
          <a:xfrm>
            <a:off x="2074333" y="194242"/>
            <a:ext cx="98019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Сделать фото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производственных помещений, в том числе объектов незавершенного строительства), с/х животных и техники, принадлежащих заявителю. </a:t>
            </a:r>
          </a:p>
        </p:txBody>
      </p:sp>
    </p:spTree>
    <p:extLst>
      <p:ext uri="{BB962C8B-B14F-4D97-AF65-F5344CB8AC3E}">
        <p14:creationId xmlns:p14="http://schemas.microsoft.com/office/powerpoint/2010/main" val="1473146555"/>
      </p:ext>
    </p:extLst>
  </p:cSld>
  <p:clrMapOvr>
    <a:masterClrMapping/>
  </p:clrMapOvr>
  <p:transition>
    <p:wipe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BA6BE-7342-D76B-B7ED-2E6634E210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B9B7666-47A5-43D4-DC2D-9A2390616416}"/>
              </a:ext>
            </a:extLst>
          </p:cNvPr>
          <p:cNvSpPr txBox="1"/>
          <p:nvPr/>
        </p:nvSpPr>
        <p:spPr>
          <a:xfrm>
            <a:off x="138022" y="213105"/>
            <a:ext cx="115335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Государственная поддержка в виде грантов предоставляется как физическим лицам, так и уже для зарегистрированных ИП и КФХ. Для многих это неизведанной и не понятное. Разберем, пошагово, как готовиться к конкурсу для каждой категории заявителей.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326722-C5F3-9C7C-754C-CAA55A403C6F}"/>
              </a:ext>
            </a:extLst>
          </p:cNvPr>
          <p:cNvSpPr txBox="1"/>
          <p:nvPr/>
        </p:nvSpPr>
        <p:spPr>
          <a:xfrm>
            <a:off x="1052743" y="1160352"/>
            <a:ext cx="952247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заявитель – ИП глава КФХ или КФХ (юр. лицо)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B3CDAAC-6587-A5A8-DA1C-5DA6591594B5}"/>
              </a:ext>
            </a:extLst>
          </p:cNvPr>
          <p:cNvSpPr txBox="1"/>
          <p:nvPr/>
        </p:nvSpPr>
        <p:spPr>
          <a:xfrm>
            <a:off x="1682313" y="1695117"/>
            <a:ext cx="1050968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Проверить место регистрации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Заявитель зарегистрирован в установленном порядке на сельской территории или на территории сельской агломерации Кировской области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искл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г. Киров, г. Слободской, г. Кирово-Чепецк, г. Вятские поляны и приравненные к городским округам населенные пункты).  не менее 12 месяцев на дату подачи заявки. Срок регистрации заявителя может быть менее 12 месяцев (сумма гранта до 8 млн. руб.)</a:t>
            </a:r>
          </a:p>
        </p:txBody>
      </p:sp>
      <p:sp>
        <p:nvSpPr>
          <p:cNvPr id="8" name="Стрелка: вправо 7">
            <a:extLst>
              <a:ext uri="{FF2B5EF4-FFF2-40B4-BE49-F238E27FC236}">
                <a16:creationId xmlns:a16="http://schemas.microsoft.com/office/drawing/2014/main" id="{863FE254-DAC9-9F5B-17D8-A60E1CE62D9B}"/>
              </a:ext>
            </a:extLst>
          </p:cNvPr>
          <p:cNvSpPr/>
          <p:nvPr/>
        </p:nvSpPr>
        <p:spPr>
          <a:xfrm>
            <a:off x="0" y="1916523"/>
            <a:ext cx="1625600" cy="718355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№ 1</a:t>
            </a:r>
          </a:p>
        </p:txBody>
      </p:sp>
      <p:sp>
        <p:nvSpPr>
          <p:cNvPr id="10" name="Стрелка: вправо 9">
            <a:extLst>
              <a:ext uri="{FF2B5EF4-FFF2-40B4-BE49-F238E27FC236}">
                <a16:creationId xmlns:a16="http://schemas.microsoft.com/office/drawing/2014/main" id="{A8EFB495-3454-181E-295A-EF168F92579F}"/>
              </a:ext>
            </a:extLst>
          </p:cNvPr>
          <p:cNvSpPr/>
          <p:nvPr/>
        </p:nvSpPr>
        <p:spPr>
          <a:xfrm>
            <a:off x="25880" y="3129804"/>
            <a:ext cx="1656432" cy="718355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№ 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13A0E33-C6B6-BA32-6E58-B5A5AA9B1C1D}"/>
              </a:ext>
            </a:extLst>
          </p:cNvPr>
          <p:cNvSpPr txBox="1"/>
          <p:nvPr/>
        </p:nvSpPr>
        <p:spPr>
          <a:xfrm>
            <a:off x="1708192" y="3167527"/>
            <a:ext cx="103139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Проверить критерии оценки: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каждом гранте есть критерии оценки заявителей, которые складываются из собственных средств заявителя (техника, земля и т.п.), из ресурсов. </a:t>
            </a:r>
          </a:p>
        </p:txBody>
      </p:sp>
      <p:sp>
        <p:nvSpPr>
          <p:cNvPr id="16" name="Стрелка: вправо 15">
            <a:extLst>
              <a:ext uri="{FF2B5EF4-FFF2-40B4-BE49-F238E27FC236}">
                <a16:creationId xmlns:a16="http://schemas.microsoft.com/office/drawing/2014/main" id="{BDE43D53-6649-DA01-4CA9-045FCE2F74A5}"/>
              </a:ext>
            </a:extLst>
          </p:cNvPr>
          <p:cNvSpPr/>
          <p:nvPr/>
        </p:nvSpPr>
        <p:spPr>
          <a:xfrm>
            <a:off x="51759" y="4010111"/>
            <a:ext cx="1573841" cy="718355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№ 3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CE48797-6C83-C05E-5E12-849716ADA9B9}"/>
              </a:ext>
            </a:extLst>
          </p:cNvPr>
          <p:cNvSpPr txBox="1"/>
          <p:nvPr/>
        </p:nvSpPr>
        <p:spPr>
          <a:xfrm>
            <a:off x="1630553" y="4050332"/>
            <a:ext cx="10509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Проверить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отвечаете ли вы, как заявитель требованиям, указанным в п. 2.7 постановления № 368-П от 22.07.2026. </a:t>
            </a:r>
          </a:p>
        </p:txBody>
      </p:sp>
      <p:sp>
        <p:nvSpPr>
          <p:cNvPr id="4" name="Стрелка: вправо 3">
            <a:extLst>
              <a:ext uri="{FF2B5EF4-FFF2-40B4-BE49-F238E27FC236}">
                <a16:creationId xmlns:a16="http://schemas.microsoft.com/office/drawing/2014/main" id="{F1B20C63-0625-F6E3-F345-AA71975B46E0}"/>
              </a:ext>
            </a:extLst>
          </p:cNvPr>
          <p:cNvSpPr/>
          <p:nvPr/>
        </p:nvSpPr>
        <p:spPr>
          <a:xfrm>
            <a:off x="16933" y="4859939"/>
            <a:ext cx="1625600" cy="718355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№ 4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28A7EB5-5CA5-CCDB-084E-FBE7E86D6EA1}"/>
              </a:ext>
            </a:extLst>
          </p:cNvPr>
          <p:cNvSpPr txBox="1"/>
          <p:nvPr/>
        </p:nvSpPr>
        <p:spPr>
          <a:xfrm>
            <a:off x="1682311" y="4795175"/>
            <a:ext cx="104927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ИП глава КФХ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Составить соглашение о создании фермерского хозяйства: В состав заявителя входят 2 и более членов семьи главы КФХ, (включая главу КФХ или ИП- главу КФХ, объединенных родством и (или) свойством.</a:t>
            </a:r>
          </a:p>
        </p:txBody>
      </p:sp>
      <p:sp>
        <p:nvSpPr>
          <p:cNvPr id="12" name="Стрелка: вправо 11">
            <a:extLst>
              <a:ext uri="{FF2B5EF4-FFF2-40B4-BE49-F238E27FC236}">
                <a16:creationId xmlns:a16="http://schemas.microsoft.com/office/drawing/2014/main" id="{E28C23D9-EB5C-7EBE-06FB-657B2E889D10}"/>
              </a:ext>
            </a:extLst>
          </p:cNvPr>
          <p:cNvSpPr/>
          <p:nvPr/>
        </p:nvSpPr>
        <p:spPr>
          <a:xfrm>
            <a:off x="16933" y="5881781"/>
            <a:ext cx="1608667" cy="718355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№ 5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8A33569-CE08-491A-9CE6-47A4083D965F}"/>
              </a:ext>
            </a:extLst>
          </p:cNvPr>
          <p:cNvSpPr txBox="1"/>
          <p:nvPr/>
        </p:nvSpPr>
        <p:spPr>
          <a:xfrm>
            <a:off x="1665378" y="5697648"/>
            <a:ext cx="105096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КФХ юр. лицо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копия решения собрания членов фермерского хозяйства - юрлица, содержащего сведения о приеме новых членов в фермерское хозяйство - юридическое лицо и избрании главы фермерского хозяйства - юрлица), заверенная заявителем. В состав заявителя входят 2 и более членов семьи главы КФХ, (включая главу КФХ или ИП- главу КФХ, объединенных родством и (или) свойством.</a:t>
            </a:r>
          </a:p>
        </p:txBody>
      </p:sp>
    </p:spTree>
    <p:extLst>
      <p:ext uri="{BB962C8B-B14F-4D97-AF65-F5344CB8AC3E}">
        <p14:creationId xmlns:p14="http://schemas.microsoft.com/office/powerpoint/2010/main" val="1460904959"/>
      </p:ext>
    </p:extLst>
  </p:cSld>
  <p:clrMapOvr>
    <a:masterClrMapping/>
  </p:clrMapOvr>
  <p:transition>
    <p:wipe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D54555-5088-90A9-178C-516FE228C1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трелка: вправо 3">
            <a:extLst>
              <a:ext uri="{FF2B5EF4-FFF2-40B4-BE49-F238E27FC236}">
                <a16:creationId xmlns:a16="http://schemas.microsoft.com/office/drawing/2014/main" id="{E10F9B34-9CAA-8089-2FAB-ED674B6FDECA}"/>
              </a:ext>
            </a:extLst>
          </p:cNvPr>
          <p:cNvSpPr/>
          <p:nvPr/>
        </p:nvSpPr>
        <p:spPr>
          <a:xfrm>
            <a:off x="135467" y="-32530"/>
            <a:ext cx="1826244" cy="718355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№ 6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D632206-F809-06C7-09B4-892C8CC8C606}"/>
              </a:ext>
            </a:extLst>
          </p:cNvPr>
          <p:cNvSpPr txBox="1"/>
          <p:nvPr/>
        </p:nvSpPr>
        <p:spPr>
          <a:xfrm>
            <a:off x="2167946" y="0"/>
            <a:ext cx="98039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Подтвердить критерии оценки:</a:t>
            </a:r>
          </a:p>
        </p:txBody>
      </p:sp>
      <p:graphicFrame>
        <p:nvGraphicFramePr>
          <p:cNvPr id="13" name="Таблица 12">
            <a:extLst>
              <a:ext uri="{FF2B5EF4-FFF2-40B4-BE49-F238E27FC236}">
                <a16:creationId xmlns:a16="http://schemas.microsoft.com/office/drawing/2014/main" id="{03CF044E-564B-9A03-06F3-851F349AB58A}"/>
              </a:ext>
            </a:extLst>
          </p:cNvPr>
          <p:cNvGraphicFramePr>
            <a:graphicFrameLocks noGrp="1"/>
          </p:cNvGraphicFramePr>
          <p:nvPr/>
        </p:nvGraphicFramePr>
        <p:xfrm>
          <a:off x="135467" y="585823"/>
          <a:ext cx="11836400" cy="2947640"/>
        </p:xfrm>
        <a:graphic>
          <a:graphicData uri="http://schemas.openxmlformats.org/drawingml/2006/table">
            <a:tbl>
              <a:tblPr firstRow="1" firstCol="1" bandRow="1"/>
              <a:tblGrid>
                <a:gridCol w="5562600">
                  <a:extLst>
                    <a:ext uri="{9D8B030D-6E8A-4147-A177-3AD203B41FA5}">
                      <a16:colId xmlns:a16="http://schemas.microsoft.com/office/drawing/2014/main" val="510288487"/>
                    </a:ext>
                  </a:extLst>
                </a:gridCol>
                <a:gridCol w="6273800">
                  <a:extLst>
                    <a:ext uri="{9D8B030D-6E8A-4147-A177-3AD203B41FA5}">
                      <a16:colId xmlns:a16="http://schemas.microsoft.com/office/drawing/2014/main" val="1529338480"/>
                    </a:ext>
                  </a:extLst>
                </a:gridCol>
              </a:tblGrid>
              <a:tr h="215741">
                <a:tc>
                  <a:txBody>
                    <a:bodyPr/>
                    <a:lstStyle/>
                    <a:p>
                      <a:pPr marL="68580" algn="ctr">
                        <a:lnSpc>
                          <a:spcPts val="1700"/>
                        </a:lnSpc>
                        <a:spcAft>
                          <a:spcPts val="1000"/>
                        </a:spcAft>
                        <a:buNone/>
                        <a:tabLst>
                          <a:tab pos="630555" algn="l"/>
                        </a:tabLst>
                      </a:pPr>
                      <a:r>
                        <a:rPr lang="ru-RU" sz="1000" spc="-2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Критерий оценки заявителей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66" marR="55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ts val="1700"/>
                        </a:lnSpc>
                        <a:spcAft>
                          <a:spcPts val="1000"/>
                        </a:spcAft>
                        <a:buNone/>
                        <a:tabLst>
                          <a:tab pos="630555" algn="l"/>
                        </a:tabLst>
                      </a:pPr>
                      <a:r>
                        <a:rPr lang="ru-RU" sz="1000" spc="-2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Подтверждающие документы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66" marR="55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89735361"/>
                  </a:ext>
                </a:extLst>
              </a:tr>
              <a:tr h="459969">
                <a:tc>
                  <a:txBody>
                    <a:bodyPr/>
                    <a:lstStyle/>
                    <a:p>
                      <a:pPr marL="68580" algn="just">
                        <a:lnSpc>
                          <a:spcPct val="102000"/>
                        </a:lnSpc>
                        <a:spcBef>
                          <a:spcPts val="20"/>
                        </a:spcBef>
                        <a:spcAft>
                          <a:spcPts val="20"/>
                        </a:spcAft>
                        <a:buNone/>
                        <a:tabLst>
                          <a:tab pos="630555" algn="l"/>
                        </a:tabLst>
                      </a:pPr>
                      <a:r>
                        <a:rPr lang="ru-RU" sz="1000" spc="-2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Наличие в собственности заявителя в течение 6 и более месяцев на дату подачи заявки с/х техники (тракторов, комбайнов), самоходных с/х машин и (или) грузовых автомобилей, срок эксплуатации которых не превышает  15 лет с года их производства до года подачи заявки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66" marR="55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algn="just">
                        <a:lnSpc>
                          <a:spcPct val="102000"/>
                        </a:lnSpc>
                        <a:spcBef>
                          <a:spcPts val="20"/>
                        </a:spcBef>
                        <a:spcAft>
                          <a:spcPts val="20"/>
                        </a:spcAft>
                        <a:buNone/>
                        <a:tabLst>
                          <a:tab pos="630555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Копии технических паспортов на с/х технику (тракторы, комбайны), самоходные с/х машины и (или) грузовые автомобили, содержащие сведения о заявителе, являющемся собственником 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66" marR="55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8047610"/>
                  </a:ext>
                </a:extLst>
              </a:tr>
              <a:tr h="1032718">
                <a:tc>
                  <a:txBody>
                    <a:bodyPr/>
                    <a:lstStyle/>
                    <a:p>
                      <a:pPr marL="68580" algn="just">
                        <a:lnSpc>
                          <a:spcPct val="102000"/>
                        </a:lnSpc>
                        <a:spcBef>
                          <a:spcPts val="20"/>
                        </a:spcBef>
                        <a:spcAft>
                          <a:spcPts val="20"/>
                        </a:spcAft>
                        <a:buNone/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Имеется земельный участок из земель с/х назначения, предназначенный для развития хозяйства, на территории муниципального округа Кировской области по месту регистрации заявителя на праве собственности заявителя или праве аренды на срок не менее 5 лет, начиная </a:t>
                      </a:r>
                      <a:r>
                        <a:rPr lang="ru-RU" sz="1000" spc="-2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 года подачи заявки,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гектаров: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66" marR="55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Копии документов, удостоверяющих государственную регистрацию права собственности заявителя на земельный участок из земель с/х назначения, предназначенный для развития хозяйства. Перечень записей о земельных участках, внесенных в госреестр земель с/х назначения в соответствии с </a:t>
                      </a:r>
                      <a:r>
                        <a:rPr lang="ru-RU" sz="1000" u="none" strike="noStrike" dirty="0">
                          <a:solidFill>
                            <a:srgbClr val="106BBE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2"/>
                        </a:rPr>
                        <a:t>прил. № 1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к Правилам, сформированный в разделе "Записи Реестра ЗСН" указанного реестра, заверенный заявителем.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 CYR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утв. </a:t>
                      </a:r>
                      <a:r>
                        <a:rPr lang="ru-RU" sz="1000" u="sng" dirty="0">
                          <a:solidFill>
                            <a:srgbClr val="0563C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3"/>
                        </a:rPr>
                        <a:t>постановлением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Правительства РФ от 02.02.2023 N 154 (в данном приложении 23 пункта, которые нужно заполнить). В случае аренды земли, сведения вносит собственник (арендодатель).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66" marR="55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2922857"/>
                  </a:ext>
                </a:extLst>
              </a:tr>
              <a:tr h="765667">
                <a:tc>
                  <a:txBody>
                    <a:bodyPr/>
                    <a:lstStyle/>
                    <a:p>
                      <a:pPr marL="68580" algn="just">
                        <a:lnSpc>
                          <a:spcPct val="102000"/>
                        </a:lnSpc>
                        <a:spcBef>
                          <a:spcPts val="20"/>
                        </a:spcBef>
                        <a:spcAft>
                          <a:spcPts val="20"/>
                        </a:spcAft>
                        <a:buNone/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Объект недвижимого имущества для производства, хранения, 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первичной и (или) последующей переработки сельскохозяйственной продукции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подлежащий капитальному ремонту, модернизации и (или) переустройству за счет средств гранта и используемый для осуществления производственной деятельности заявителем на территории муниципального округа Кировской области по месту регистрации заявителя.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66" marR="55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algn="just">
                        <a:lnSpc>
                          <a:spcPct val="102000"/>
                        </a:lnSpc>
                        <a:spcBef>
                          <a:spcPts val="20"/>
                        </a:spcBef>
                        <a:spcAft>
                          <a:spcPts val="20"/>
                        </a:spcAft>
                        <a:buNone/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Копии документов, удостоверяющих регистрацию права собственности заявителя на объект недвижимого имущества, предназначенный для производства, хранения, первичной и (или) последующей переработки сельскохозяйственной продукции (выписка из ЕГРН или свидетельство о праве собственности)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66" marR="55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5556374"/>
                  </a:ext>
                </a:extLst>
              </a:tr>
              <a:tr h="446409">
                <a:tc>
                  <a:txBody>
                    <a:bodyPr/>
                    <a:lstStyle/>
                    <a:p>
                      <a:pPr marL="68580" algn="just">
                        <a:lnSpc>
                          <a:spcPct val="102000"/>
                        </a:lnSpc>
                        <a:spcBef>
                          <a:spcPts val="20"/>
                        </a:spcBef>
                        <a:spcAft>
                          <a:spcPts val="20"/>
                        </a:spcAft>
                        <a:buNone/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Приобретение 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зданий, помещений и (или) сооружений, в том числе модульных, для производства, хранения первичной и (или) последующей переработки сельскохозяйственной продукции 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 территории муниципального округа Кировской области по месту регистрации заявителя.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66" marR="55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000" dirty="0">
                          <a:effectLst/>
                          <a:latin typeface="Times New Roman CYR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Коммерческие предложения, подтверждающие стоимость приобретаемых зданий, помещений и (или) сооружений, в том числе модульных.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566" marR="55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4908592"/>
                  </a:ext>
                </a:extLst>
              </a:tr>
            </a:tbl>
          </a:graphicData>
        </a:graphic>
      </p:graphicFrame>
      <p:graphicFrame>
        <p:nvGraphicFramePr>
          <p:cNvPr id="14" name="Таблица 13">
            <a:extLst>
              <a:ext uri="{FF2B5EF4-FFF2-40B4-BE49-F238E27FC236}">
                <a16:creationId xmlns:a16="http://schemas.microsoft.com/office/drawing/2014/main" id="{B18A7CA0-59F7-840F-3703-8F31E5F8AF38}"/>
              </a:ext>
            </a:extLst>
          </p:cNvPr>
          <p:cNvGraphicFramePr>
            <a:graphicFrameLocks noGrp="1"/>
          </p:cNvGraphicFramePr>
          <p:nvPr/>
        </p:nvGraphicFramePr>
        <p:xfrm>
          <a:off x="161346" y="3533463"/>
          <a:ext cx="11836400" cy="3012786"/>
        </p:xfrm>
        <a:graphic>
          <a:graphicData uri="http://schemas.openxmlformats.org/drawingml/2006/table">
            <a:tbl>
              <a:tblPr firstRow="1" firstCol="1" bandRow="1"/>
              <a:tblGrid>
                <a:gridCol w="5613400">
                  <a:extLst>
                    <a:ext uri="{9D8B030D-6E8A-4147-A177-3AD203B41FA5}">
                      <a16:colId xmlns:a16="http://schemas.microsoft.com/office/drawing/2014/main" val="3807392369"/>
                    </a:ext>
                  </a:extLst>
                </a:gridCol>
                <a:gridCol w="6223000">
                  <a:extLst>
                    <a:ext uri="{9D8B030D-6E8A-4147-A177-3AD203B41FA5}">
                      <a16:colId xmlns:a16="http://schemas.microsoft.com/office/drawing/2014/main" val="4171007462"/>
                    </a:ext>
                  </a:extLst>
                </a:gridCol>
              </a:tblGrid>
              <a:tr h="313266">
                <a:tc>
                  <a:txBody>
                    <a:bodyPr/>
                    <a:lstStyle/>
                    <a:p>
                      <a:pPr marL="68580" algn="just">
                        <a:lnSpc>
                          <a:spcPct val="102000"/>
                        </a:lnSpc>
                        <a:spcBef>
                          <a:spcPts val="20"/>
                        </a:spcBef>
                        <a:spcAft>
                          <a:spcPts val="20"/>
                        </a:spcAft>
                        <a:buNone/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имеет среднее профессиональное или высшее образование в сфере сельского хозяйства по направлению деятельности, указанному в бизнес-плане 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22" marR="57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68580" algn="just">
                        <a:lnSpc>
                          <a:spcPct val="102000"/>
                        </a:lnSpc>
                        <a:spcBef>
                          <a:spcPts val="20"/>
                        </a:spcBef>
                        <a:spcAft>
                          <a:spcPts val="20"/>
                        </a:spcAft>
                        <a:buNone/>
                        <a:tabLst>
                          <a:tab pos="630555" algn="l"/>
                        </a:tabLs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Копии документов, подтверждающих наличие у заявителя среднего специального или высшего образования (диплом)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22" marR="57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45476866"/>
                  </a:ext>
                </a:extLst>
              </a:tr>
              <a:tr h="199466">
                <a:tc>
                  <a:txBody>
                    <a:bodyPr/>
                    <a:lstStyle/>
                    <a:p>
                      <a:pPr marL="68580" algn="just">
                        <a:lnSpc>
                          <a:spcPct val="102000"/>
                        </a:lnSpc>
                        <a:spcBef>
                          <a:spcPts val="20"/>
                        </a:spcBef>
                        <a:spcAft>
                          <a:spcPts val="20"/>
                        </a:spcAft>
                        <a:buNone/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имеет среднее профессиональное или высшее образование в сфере сельского хозяйства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22" marR="57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2824169"/>
                  </a:ext>
                </a:extLst>
              </a:tr>
              <a:tr h="280392">
                <a:tc>
                  <a:txBody>
                    <a:bodyPr/>
                    <a:lstStyle/>
                    <a:p>
                      <a:pPr marL="6858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 заявителя на дату подачи заявки: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22" marR="57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marL="68580" indent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000" dirty="0">
                          <a:effectLst/>
                          <a:latin typeface="Times New Roman CYR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Документы, подтверждающие ведение бухгалтерского учета в хозяйстве заявителя: копии приказа о приеме на работу бухгалтера и трудовой книжки бухгалтера (копии титульного листа трудовой книжки бухгалтера и страницы трудовой книжки бухгалтера с записью о приеме на работу) или основная информация о трудовой деятельности и трудовом стаже бухгалтера в форме электронного документа, подписанного усиленной квалифицированной электронной подписью заявителя (при ее наличии у заявителя), и копии трудового договора с бухгалтером или договора на оказание услуг по ведению бухгалтерского учета.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22" marR="57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0900042"/>
                  </a:ext>
                </a:extLst>
              </a:tr>
              <a:tr h="464784">
                <a:tc>
                  <a:txBody>
                    <a:bodyPr/>
                    <a:lstStyle/>
                    <a:p>
                      <a:pPr marL="6858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заключен трудовой договор на неопределенный срок с бухгалтером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22" marR="57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7380532"/>
                  </a:ext>
                </a:extLst>
              </a:tr>
              <a:tr h="314404">
                <a:tc>
                  <a:txBody>
                    <a:bodyPr/>
                    <a:lstStyle/>
                    <a:p>
                      <a:pPr marL="6858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заключен договор об оказании услуг по ведению бухгалтерского учета (далее – договор об оказании услуг)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22" marR="57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7595523"/>
                  </a:ext>
                </a:extLst>
              </a:tr>
              <a:tr h="882069">
                <a:tc>
                  <a:txBody>
                    <a:bodyPr/>
                    <a:lstStyle/>
                    <a:p>
                      <a:pPr marL="68580" algn="just">
                        <a:lnSpc>
                          <a:spcPct val="102000"/>
                        </a:lnSpc>
                        <a:spcBef>
                          <a:spcPts val="20"/>
                        </a:spcBef>
                        <a:spcAft>
                          <a:spcPts val="20"/>
                        </a:spcAft>
                        <a:buNone/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Заявитель является членом сельскохозяйственного потребительского кооператива: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22" marR="57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000">
                          <a:effectLst/>
                          <a:latin typeface="Times New Roman CYR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Копия протокола общего собрания членов сельскохозяйственного потребительского кооператива о принятии заявителя в члены сельскохозяйственного потребительского кооператива и справка, подтверждающая что заявитель непрерывно является членом сельскохозяйственного потребительского кооператива на дату подачи заявки, подписанная председателем сельскохозяйственного потребительского кооператива.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22" marR="57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7496971"/>
                  </a:ext>
                </a:extLst>
              </a:tr>
              <a:tr h="533401">
                <a:tc>
                  <a:txBody>
                    <a:bodyPr/>
                    <a:lstStyle/>
                    <a:p>
                      <a:pPr marL="68580" algn="just">
                        <a:lnSpc>
                          <a:spcPct val="102000"/>
                        </a:lnSpc>
                        <a:spcBef>
                          <a:spcPts val="20"/>
                        </a:spcBef>
                        <a:spcAft>
                          <a:spcPts val="20"/>
                        </a:spcAft>
                        <a:buNone/>
                        <a:tabLst>
                          <a:tab pos="630555" algn="l"/>
                        </a:tabLst>
                      </a:pPr>
                      <a:r>
                        <a:rPr lang="ru-RU" sz="1000" spc="-2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Наличие соглашения об оказании комплексных консультационных услуг заявителю по вопросам ведения производственной деятельности по направлению, указанному в бизнес-плане, заключенного с центром компетенций: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22" marR="57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2000"/>
                        </a:lnSpc>
                        <a:spcBef>
                          <a:spcPts val="20"/>
                        </a:spcBef>
                        <a:spcAft>
                          <a:spcPts val="20"/>
                        </a:spcAft>
                        <a:buNone/>
                        <a:tabLst>
                          <a:tab pos="630555" algn="l"/>
                        </a:tabLs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Копия соглашения, заключенного между заявителем и центром компетенций. </a:t>
                      </a:r>
                      <a:r>
                        <a:rPr lang="ru-RU" sz="1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Заключается в случае предоставления в центр компетенций вышеуказанных документов о подтверждении критериев оценки заявителей и бизнес плана.</a:t>
                      </a:r>
                      <a:endParaRPr lang="ru-RU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22" marR="57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10823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927860"/>
      </p:ext>
    </p:extLst>
  </p:cSld>
  <p:clrMapOvr>
    <a:masterClrMapping/>
  </p:clrMapOvr>
  <p:transition>
    <p:wipe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5E0CBB-BDAB-D029-802C-E2C01E29E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трелка: вправо 3">
            <a:extLst>
              <a:ext uri="{FF2B5EF4-FFF2-40B4-BE49-F238E27FC236}">
                <a16:creationId xmlns:a16="http://schemas.microsoft.com/office/drawing/2014/main" id="{8F123C82-E486-5D87-C50E-01BEC64D2FA0}"/>
              </a:ext>
            </a:extLst>
          </p:cNvPr>
          <p:cNvSpPr/>
          <p:nvPr/>
        </p:nvSpPr>
        <p:spPr>
          <a:xfrm>
            <a:off x="112544" y="370085"/>
            <a:ext cx="1826244" cy="718355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№ 7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F505E61-D28E-9CA6-5B57-5201CB7EF319}"/>
              </a:ext>
            </a:extLst>
          </p:cNvPr>
          <p:cNvSpPr txBox="1"/>
          <p:nvPr/>
        </p:nvSpPr>
        <p:spPr>
          <a:xfrm>
            <a:off x="2035835" y="270933"/>
            <a:ext cx="99376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Приступаем в заполнению формы бизнес-плана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Параллельно запрашиваете сертификаты соответствия на оборудование (в случае расходования средств на покупку оборудования) и проверяете данное оборудование по кодам ОКПД 2 из разрешенного списка для покупки за счет средств гранта (см. приказ № 185 от 30.03.2026).</a:t>
            </a:r>
          </a:p>
        </p:txBody>
      </p:sp>
      <p:sp>
        <p:nvSpPr>
          <p:cNvPr id="9" name="Стрелка: вправо 8">
            <a:extLst>
              <a:ext uri="{FF2B5EF4-FFF2-40B4-BE49-F238E27FC236}">
                <a16:creationId xmlns:a16="http://schemas.microsoft.com/office/drawing/2014/main" id="{50BFD291-A4AA-15AA-6865-0952B6394C6D}"/>
              </a:ext>
            </a:extLst>
          </p:cNvPr>
          <p:cNvSpPr/>
          <p:nvPr/>
        </p:nvSpPr>
        <p:spPr>
          <a:xfrm>
            <a:off x="112544" y="2473277"/>
            <a:ext cx="1826244" cy="718355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№ 9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B018D9E-8297-547E-ED6B-EF5D638FAA6F}"/>
              </a:ext>
            </a:extLst>
          </p:cNvPr>
          <p:cNvSpPr txBox="1"/>
          <p:nvPr/>
        </p:nvSpPr>
        <p:spPr>
          <a:xfrm>
            <a:off x="2088512" y="2463799"/>
            <a:ext cx="97483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Формируем пакет документов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Параллельно написания бизнес плана, формируем пакет документов, которые прилагаются к заявке (см. п. 2.10 Постановления  № 368-П от 22.07.2026). Отсканировать все документы.</a:t>
            </a:r>
          </a:p>
        </p:txBody>
      </p:sp>
      <p:sp>
        <p:nvSpPr>
          <p:cNvPr id="12" name="Стрелка: вправо 11">
            <a:extLst>
              <a:ext uri="{FF2B5EF4-FFF2-40B4-BE49-F238E27FC236}">
                <a16:creationId xmlns:a16="http://schemas.microsoft.com/office/drawing/2014/main" id="{1F53E0E8-AE5E-7803-2EAC-E9FD43ECAB35}"/>
              </a:ext>
            </a:extLst>
          </p:cNvPr>
          <p:cNvSpPr/>
          <p:nvPr/>
        </p:nvSpPr>
        <p:spPr>
          <a:xfrm>
            <a:off x="112544" y="3567499"/>
            <a:ext cx="1826244" cy="718355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№ 10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29C1E24-AC37-6CA2-B2DF-7537D50152EF}"/>
              </a:ext>
            </a:extLst>
          </p:cNvPr>
          <p:cNvSpPr txBox="1"/>
          <p:nvPr/>
        </p:nvSpPr>
        <p:spPr>
          <a:xfrm>
            <a:off x="1767437" y="3753908"/>
            <a:ext cx="99376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>
              <a:buNone/>
            </a:pPr>
            <a:r>
              <a:rPr lang="ru-RU" b="1" i="1" strike="noStrike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Оформить усиленную квалифицированную электронную подпись</a:t>
            </a:r>
            <a:r>
              <a:rPr lang="ru-RU" strike="noStrike" dirty="0">
                <a:solidFill>
                  <a:srgbClr val="106BBE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dirty="0">
              <a:effectLst/>
              <a:latin typeface="Times New Roman CYR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6" name="Стрелка: вправо 15">
            <a:extLst>
              <a:ext uri="{FF2B5EF4-FFF2-40B4-BE49-F238E27FC236}">
                <a16:creationId xmlns:a16="http://schemas.microsoft.com/office/drawing/2014/main" id="{C8D125F3-3F29-B13E-D7E1-159C2E7BCFB1}"/>
              </a:ext>
            </a:extLst>
          </p:cNvPr>
          <p:cNvSpPr/>
          <p:nvPr/>
        </p:nvSpPr>
        <p:spPr>
          <a:xfrm>
            <a:off x="112544" y="5008004"/>
            <a:ext cx="1826244" cy="718355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№ 11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4C7170F-1C71-5B70-68FC-958D9EBC2564}"/>
              </a:ext>
            </a:extLst>
          </p:cNvPr>
          <p:cNvSpPr txBox="1"/>
          <p:nvPr/>
        </p:nvSpPr>
        <p:spPr>
          <a:xfrm>
            <a:off x="2035835" y="4490019"/>
            <a:ext cx="100574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Проверить еще раз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Перед тем, как загрузить заявку в «Электронный бюджет», не поленитесь, еще раз проверьте, все ли документы отсканированы, хорошо ли видны данные (в случае плохой копии –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заявка не рассматривается и возвращается на доработку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Заявитель не позднее рабочего дня, следующего за днем получения уведомления о необходимости доработки заявки, дорабатывает заявку и повторно направляет в министерство.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пакет документов будет не в полном объеме -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заявка откланяется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20" name="Стрелка: вправо 19">
            <a:extLst>
              <a:ext uri="{FF2B5EF4-FFF2-40B4-BE49-F238E27FC236}">
                <a16:creationId xmlns:a16="http://schemas.microsoft.com/office/drawing/2014/main" id="{7AC34183-0373-6672-E3AB-28F02064C477}"/>
              </a:ext>
            </a:extLst>
          </p:cNvPr>
          <p:cNvSpPr/>
          <p:nvPr/>
        </p:nvSpPr>
        <p:spPr>
          <a:xfrm>
            <a:off x="151363" y="1379056"/>
            <a:ext cx="1826244" cy="718355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№ 8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7A9479E-BAA5-298A-00D5-52CF5E6F0877}"/>
              </a:ext>
            </a:extLst>
          </p:cNvPr>
          <p:cNvSpPr txBox="1"/>
          <p:nvPr/>
        </p:nvSpPr>
        <p:spPr>
          <a:xfrm>
            <a:off x="2088512" y="1530991"/>
            <a:ext cx="100574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Проверить критерии оценки бизнес-плана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Каждый бизнес-план подлежит оценке. Приложение № 2 к Порядку….постановление № 368-П от 22.07.2026. Именно эти баллы будут учитываться при защите бизнес-планов.  </a:t>
            </a:r>
          </a:p>
        </p:txBody>
      </p:sp>
    </p:spTree>
    <p:extLst>
      <p:ext uri="{BB962C8B-B14F-4D97-AF65-F5344CB8AC3E}">
        <p14:creationId xmlns:p14="http://schemas.microsoft.com/office/powerpoint/2010/main" val="3202312603"/>
      </p:ext>
    </p:extLst>
  </p:cSld>
  <p:clrMapOvr>
    <a:masterClrMapping/>
  </p:clrMapOvr>
  <p:transition>
    <p:wipe dir="u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7377</TotalTime>
  <Words>3372</Words>
  <Application>Microsoft Office PowerPoint</Application>
  <PresentationFormat>Широкоэкранный</PresentationFormat>
  <Paragraphs>138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Times New Roman CYR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Владелец</cp:lastModifiedBy>
  <cp:revision>381</cp:revision>
  <cp:lastPrinted>2019-10-15T19:35:04Z</cp:lastPrinted>
  <dcterms:created xsi:type="dcterms:W3CDTF">2019-09-09T19:18:26Z</dcterms:created>
  <dcterms:modified xsi:type="dcterms:W3CDTF">2026-08-18T07:36:36Z</dcterms:modified>
</cp:coreProperties>
</file>